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7" r:id="rId1"/>
    <p:sldMasterId id="2147483709" r:id="rId2"/>
    <p:sldMasterId id="2147483726" r:id="rId3"/>
    <p:sldMasterId id="2147483739" r:id="rId4"/>
    <p:sldMasterId id="2147483748" r:id="rId5"/>
    <p:sldMasterId id="2147483750" r:id="rId6"/>
    <p:sldMasterId id="2147483754" r:id="rId7"/>
    <p:sldMasterId id="2147483757" r:id="rId8"/>
    <p:sldMasterId id="2147483766" r:id="rId9"/>
  </p:sldMasterIdLst>
  <p:notesMasterIdLst>
    <p:notesMasterId r:id="rId40"/>
  </p:notesMasterIdLst>
  <p:handoutMasterIdLst>
    <p:handoutMasterId r:id="rId41"/>
  </p:handoutMasterIdLst>
  <p:sldIdLst>
    <p:sldId id="396" r:id="rId10"/>
    <p:sldId id="628" r:id="rId11"/>
    <p:sldId id="1265" r:id="rId12"/>
    <p:sldId id="1261" r:id="rId13"/>
    <p:sldId id="1262" r:id="rId14"/>
    <p:sldId id="1245" r:id="rId15"/>
    <p:sldId id="1263" r:id="rId16"/>
    <p:sldId id="1264" r:id="rId17"/>
    <p:sldId id="1256" r:id="rId18"/>
    <p:sldId id="1252" r:id="rId19"/>
    <p:sldId id="1260" r:id="rId20"/>
    <p:sldId id="1222" r:id="rId21"/>
    <p:sldId id="1192" r:id="rId22"/>
    <p:sldId id="1241" r:id="rId23"/>
    <p:sldId id="1201" r:id="rId24"/>
    <p:sldId id="1219" r:id="rId25"/>
    <p:sldId id="1257" r:id="rId26"/>
    <p:sldId id="1200" r:id="rId27"/>
    <p:sldId id="1242" r:id="rId28"/>
    <p:sldId id="713" r:id="rId29"/>
    <p:sldId id="1254" r:id="rId30"/>
    <p:sldId id="498" r:id="rId31"/>
    <p:sldId id="1373" r:id="rId32"/>
    <p:sldId id="1374" r:id="rId33"/>
    <p:sldId id="1375" r:id="rId34"/>
    <p:sldId id="1380" r:id="rId35"/>
    <p:sldId id="1376" r:id="rId36"/>
    <p:sldId id="1377" r:id="rId37"/>
    <p:sldId id="1378" r:id="rId38"/>
    <p:sldId id="376"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 id="2" name="Allen, Kara (NYSERDA)" initials="AK(" lastIdx="17" clrIdx="1">
    <p:extLst>
      <p:ext uri="{19B8F6BF-5375-455C-9EA6-DF929625EA0E}">
        <p15:presenceInfo xmlns:p15="http://schemas.microsoft.com/office/powerpoint/2012/main" userId="S::Kara.Allen@nyserda.ny.gov::d6a93917-d429-45bf-b368-fc70cd853a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002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57973" autoAdjust="0"/>
  </p:normalViewPr>
  <p:slideViewPr>
    <p:cSldViewPr snapToGrid="0">
      <p:cViewPr varScale="1">
        <p:scale>
          <a:sx n="48" d="100"/>
          <a:sy n="48" d="100"/>
        </p:scale>
        <p:origin x="1470" y="54"/>
      </p:cViewPr>
      <p:guideLst/>
    </p:cSldViewPr>
  </p:slideViewPr>
  <p:notesTextViewPr>
    <p:cViewPr>
      <p:scale>
        <a:sx n="3" d="2"/>
        <a:sy n="3" d="2"/>
      </p:scale>
      <p:origin x="0" y="0"/>
    </p:cViewPr>
  </p:notesTextViewPr>
  <p:sorterViewPr>
    <p:cViewPr varScale="1">
      <p:scale>
        <a:sx n="1" d="1"/>
        <a:sy n="1" d="1"/>
      </p:scale>
      <p:origin x="0" y="-5850"/>
    </p:cViewPr>
  </p:sorterViewPr>
  <p:notesViewPr>
    <p:cSldViewPr snapToGrid="0">
      <p:cViewPr varScale="1">
        <p:scale>
          <a:sx n="65" d="100"/>
          <a:sy n="65" d="100"/>
        </p:scale>
        <p:origin x="27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4085250860573"/>
          <c:y val="0.11699123037317732"/>
          <c:w val="0.73042711499283752"/>
          <c:h val="0.75206043942826717"/>
        </c:manualLayout>
      </c:layout>
      <c:barChart>
        <c:barDir val="col"/>
        <c:grouping val="stacked"/>
        <c:varyColors val="0"/>
        <c:ser>
          <c:idx val="0"/>
          <c:order val="0"/>
          <c:tx>
            <c:strRef>
              <c:f>Sheet1!$B$1</c:f>
              <c:strCache>
                <c:ptCount val="1"/>
                <c:pt idx="0">
                  <c:v>Transportation</c:v>
                </c:pt>
              </c:strCache>
            </c:strRef>
          </c:tx>
          <c:spPr>
            <a:solidFill>
              <a:srgbClr val="019CDE"/>
            </a:solidFill>
            <a:ln w="31750">
              <a:noFill/>
            </a:ln>
            <a:effectLst/>
          </c:spPr>
          <c:invertIfNegative val="0"/>
          <c:cat>
            <c:numRef>
              <c:f>Sheet1!$A$2:$A$5</c:f>
              <c:numCache>
                <c:formatCode>General</c:formatCode>
                <c:ptCount val="4"/>
                <c:pt idx="0">
                  <c:v>1990</c:v>
                </c:pt>
                <c:pt idx="1">
                  <c:v>2016</c:v>
                </c:pt>
                <c:pt idx="2">
                  <c:v>2030</c:v>
                </c:pt>
                <c:pt idx="3">
                  <c:v>2050</c:v>
                </c:pt>
              </c:numCache>
            </c:numRef>
          </c:cat>
          <c:val>
            <c:numRef>
              <c:f>Sheet1!$B$2:$B$5</c:f>
              <c:numCache>
                <c:formatCode>General</c:formatCode>
                <c:ptCount val="4"/>
                <c:pt idx="0">
                  <c:v>60</c:v>
                </c:pt>
                <c:pt idx="1">
                  <c:v>74</c:v>
                </c:pt>
              </c:numCache>
            </c:numRef>
          </c:val>
          <c:extLst>
            <c:ext xmlns:c16="http://schemas.microsoft.com/office/drawing/2014/chart" uri="{C3380CC4-5D6E-409C-BE32-E72D297353CC}">
              <c16:uniqueId val="{00000000-24C2-487F-AA98-C57AFDE7DB8C}"/>
            </c:ext>
          </c:extLst>
        </c:ser>
        <c:ser>
          <c:idx val="1"/>
          <c:order val="1"/>
          <c:tx>
            <c:strRef>
              <c:f>Sheet1!$C$1</c:f>
              <c:strCache>
                <c:ptCount val="1"/>
                <c:pt idx="0">
                  <c:v>Buildings</c:v>
                </c:pt>
              </c:strCache>
            </c:strRef>
          </c:tx>
          <c:spPr>
            <a:solidFill>
              <a:srgbClr val="DEA783"/>
            </a:solidFill>
            <a:ln w="31750">
              <a:noFill/>
            </a:ln>
            <a:effectLst/>
          </c:spPr>
          <c:invertIfNegative val="0"/>
          <c:cat>
            <c:numRef>
              <c:f>Sheet1!$A$2:$A$5</c:f>
              <c:numCache>
                <c:formatCode>General</c:formatCode>
                <c:ptCount val="4"/>
                <c:pt idx="0">
                  <c:v>1990</c:v>
                </c:pt>
                <c:pt idx="1">
                  <c:v>2016</c:v>
                </c:pt>
                <c:pt idx="2">
                  <c:v>2030</c:v>
                </c:pt>
                <c:pt idx="3">
                  <c:v>2050</c:v>
                </c:pt>
              </c:numCache>
            </c:numRef>
          </c:cat>
          <c:val>
            <c:numRef>
              <c:f>Sheet1!$C$2:$C$5</c:f>
              <c:numCache>
                <c:formatCode>General</c:formatCode>
                <c:ptCount val="4"/>
                <c:pt idx="0">
                  <c:v>80.739999999999995</c:v>
                </c:pt>
                <c:pt idx="1">
                  <c:v>62</c:v>
                </c:pt>
              </c:numCache>
            </c:numRef>
          </c:val>
          <c:extLst>
            <c:ext xmlns:c16="http://schemas.microsoft.com/office/drawing/2014/chart" uri="{C3380CC4-5D6E-409C-BE32-E72D297353CC}">
              <c16:uniqueId val="{00000001-24C2-487F-AA98-C57AFDE7DB8C}"/>
            </c:ext>
          </c:extLst>
        </c:ser>
        <c:ser>
          <c:idx val="2"/>
          <c:order val="2"/>
          <c:tx>
            <c:strRef>
              <c:f>Sheet1!$D$1</c:f>
              <c:strCache>
                <c:ptCount val="1"/>
                <c:pt idx="0">
                  <c:v>Electricity</c:v>
                </c:pt>
              </c:strCache>
            </c:strRef>
          </c:tx>
          <c:spPr>
            <a:solidFill>
              <a:srgbClr val="E7C779"/>
            </a:solidFill>
            <a:ln w="31750">
              <a:noFill/>
            </a:ln>
            <a:effectLst/>
          </c:spPr>
          <c:invertIfNegative val="0"/>
          <c:cat>
            <c:numRef>
              <c:f>Sheet1!$A$2:$A$5</c:f>
              <c:numCache>
                <c:formatCode>General</c:formatCode>
                <c:ptCount val="4"/>
                <c:pt idx="0">
                  <c:v>1990</c:v>
                </c:pt>
                <c:pt idx="1">
                  <c:v>2016</c:v>
                </c:pt>
                <c:pt idx="2">
                  <c:v>2030</c:v>
                </c:pt>
                <c:pt idx="3">
                  <c:v>2050</c:v>
                </c:pt>
              </c:numCache>
            </c:numRef>
          </c:cat>
          <c:val>
            <c:numRef>
              <c:f>Sheet1!$D$2:$D$5</c:f>
              <c:numCache>
                <c:formatCode>General</c:formatCode>
                <c:ptCount val="4"/>
                <c:pt idx="0">
                  <c:v>65</c:v>
                </c:pt>
                <c:pt idx="1">
                  <c:v>32</c:v>
                </c:pt>
              </c:numCache>
            </c:numRef>
          </c:val>
          <c:extLst>
            <c:ext xmlns:c16="http://schemas.microsoft.com/office/drawing/2014/chart" uri="{C3380CC4-5D6E-409C-BE32-E72D297353CC}">
              <c16:uniqueId val="{00000002-24C2-487F-AA98-C57AFDE7DB8C}"/>
            </c:ext>
          </c:extLst>
        </c:ser>
        <c:ser>
          <c:idx val="3"/>
          <c:order val="3"/>
          <c:tx>
            <c:strRef>
              <c:f>Sheet1!$E$1</c:f>
              <c:strCache>
                <c:ptCount val="1"/>
                <c:pt idx="0">
                  <c:v>Remainder</c:v>
                </c:pt>
              </c:strCache>
            </c:strRef>
          </c:tx>
          <c:spPr>
            <a:solidFill>
              <a:srgbClr val="D0CECE"/>
            </a:solidFill>
            <a:ln w="31750">
              <a:noFill/>
            </a:ln>
            <a:effectLst/>
          </c:spPr>
          <c:invertIfNegative val="0"/>
          <c:cat>
            <c:numRef>
              <c:f>Sheet1!$A$2:$A$5</c:f>
              <c:numCache>
                <c:formatCode>General</c:formatCode>
                <c:ptCount val="4"/>
                <c:pt idx="0">
                  <c:v>1990</c:v>
                </c:pt>
                <c:pt idx="1">
                  <c:v>2016</c:v>
                </c:pt>
                <c:pt idx="2">
                  <c:v>2030</c:v>
                </c:pt>
                <c:pt idx="3">
                  <c:v>2050</c:v>
                </c:pt>
              </c:numCache>
            </c:numRef>
          </c:cat>
          <c:val>
            <c:numRef>
              <c:f>Sheet1!$E$2:$E$5</c:f>
              <c:numCache>
                <c:formatCode>General</c:formatCode>
                <c:ptCount val="4"/>
                <c:pt idx="0">
                  <c:v>30</c:v>
                </c:pt>
                <c:pt idx="1">
                  <c:v>29</c:v>
                </c:pt>
              </c:numCache>
            </c:numRef>
          </c:val>
          <c:extLst>
            <c:ext xmlns:c16="http://schemas.microsoft.com/office/drawing/2014/chart" uri="{C3380CC4-5D6E-409C-BE32-E72D297353CC}">
              <c16:uniqueId val="{00000003-24C2-487F-AA98-C57AFDE7DB8C}"/>
            </c:ext>
          </c:extLst>
        </c:ser>
        <c:ser>
          <c:idx val="4"/>
          <c:order val="4"/>
          <c:tx>
            <c:strRef>
              <c:f>Sheet1!$F$1</c:f>
              <c:strCache>
                <c:ptCount val="1"/>
                <c:pt idx="0">
                  <c:v>HFCs</c:v>
                </c:pt>
              </c:strCache>
            </c:strRef>
          </c:tx>
          <c:spPr>
            <a:solidFill>
              <a:schemeClr val="bg2">
                <a:lumMod val="90000"/>
              </a:schemeClr>
            </a:solidFill>
            <a:ln w="3175">
              <a:noFill/>
            </a:ln>
            <a:effectLst/>
          </c:spPr>
          <c:invertIfNegative val="0"/>
          <c:cat>
            <c:numRef>
              <c:f>Sheet1!$A$2:$A$5</c:f>
              <c:numCache>
                <c:formatCode>General</c:formatCode>
                <c:ptCount val="4"/>
                <c:pt idx="0">
                  <c:v>1990</c:v>
                </c:pt>
                <c:pt idx="1">
                  <c:v>2016</c:v>
                </c:pt>
                <c:pt idx="2">
                  <c:v>2030</c:v>
                </c:pt>
                <c:pt idx="3">
                  <c:v>2050</c:v>
                </c:pt>
              </c:numCache>
            </c:numRef>
          </c:cat>
          <c:val>
            <c:numRef>
              <c:f>Sheet1!$F$2:$F$5</c:f>
              <c:numCache>
                <c:formatCode>General</c:formatCode>
                <c:ptCount val="4"/>
                <c:pt idx="1">
                  <c:v>9.5</c:v>
                </c:pt>
              </c:numCache>
            </c:numRef>
          </c:val>
          <c:extLst>
            <c:ext xmlns:c16="http://schemas.microsoft.com/office/drawing/2014/chart" uri="{C3380CC4-5D6E-409C-BE32-E72D297353CC}">
              <c16:uniqueId val="{00000004-24C2-487F-AA98-C57AFDE7DB8C}"/>
            </c:ext>
          </c:extLst>
        </c:ser>
        <c:ser>
          <c:idx val="5"/>
          <c:order val="5"/>
          <c:tx>
            <c:strRef>
              <c:f>Sheet1!$G$1</c:f>
              <c:strCache>
                <c:ptCount val="1"/>
                <c:pt idx="0">
                  <c:v>All</c:v>
                </c:pt>
              </c:strCache>
            </c:strRef>
          </c:tx>
          <c:spPr>
            <a:pattFill prst="wdUpDiag">
              <a:fgClr>
                <a:schemeClr val="tx1"/>
              </a:fgClr>
              <a:bgClr>
                <a:schemeClr val="bg1"/>
              </a:bgClr>
            </a:pattFill>
            <a:ln>
              <a:noFill/>
            </a:ln>
            <a:effectLst/>
          </c:spPr>
          <c:invertIfNegative val="0"/>
          <c:cat>
            <c:numRef>
              <c:f>Sheet1!$A$2:$A$5</c:f>
              <c:numCache>
                <c:formatCode>General</c:formatCode>
                <c:ptCount val="4"/>
                <c:pt idx="0">
                  <c:v>1990</c:v>
                </c:pt>
                <c:pt idx="1">
                  <c:v>2016</c:v>
                </c:pt>
                <c:pt idx="2">
                  <c:v>2030</c:v>
                </c:pt>
                <c:pt idx="3">
                  <c:v>2050</c:v>
                </c:pt>
              </c:numCache>
            </c:numRef>
          </c:cat>
          <c:val>
            <c:numRef>
              <c:f>Sheet1!$G$2:$G$5</c:f>
              <c:numCache>
                <c:formatCode>General</c:formatCode>
                <c:ptCount val="4"/>
                <c:pt idx="2">
                  <c:v>142</c:v>
                </c:pt>
                <c:pt idx="3">
                  <c:v>35</c:v>
                </c:pt>
              </c:numCache>
            </c:numRef>
          </c:val>
          <c:extLst>
            <c:ext xmlns:c16="http://schemas.microsoft.com/office/drawing/2014/chart" uri="{C3380CC4-5D6E-409C-BE32-E72D297353CC}">
              <c16:uniqueId val="{00000005-24C2-487F-AA98-C57AFDE7DB8C}"/>
            </c:ext>
          </c:extLst>
        </c:ser>
        <c:dLbls>
          <c:showLegendKey val="0"/>
          <c:showVal val="0"/>
          <c:showCatName val="0"/>
          <c:showSerName val="0"/>
          <c:showPercent val="0"/>
          <c:showBubbleSize val="0"/>
        </c:dLbls>
        <c:gapWidth val="150"/>
        <c:overlap val="100"/>
        <c:axId val="777774288"/>
        <c:axId val="777776768"/>
      </c:barChart>
      <c:catAx>
        <c:axId val="77777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solidFill>
                <a:latin typeface="+mn-lt"/>
                <a:ea typeface="+mn-ea"/>
                <a:cs typeface="+mn-cs"/>
              </a:defRPr>
            </a:pPr>
            <a:endParaRPr lang="en-US"/>
          </a:p>
        </c:txPr>
        <c:crossAx val="777776768"/>
        <c:crossesAt val="0"/>
        <c:auto val="1"/>
        <c:lblAlgn val="ctr"/>
        <c:lblOffset val="100"/>
        <c:noMultiLvlLbl val="0"/>
      </c:catAx>
      <c:valAx>
        <c:axId val="77777676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dirty="0"/>
                  <a:t>Emissions (</a:t>
                </a:r>
                <a:r>
                  <a:rPr lang="en-US" sz="1800" baseline="0" dirty="0" err="1"/>
                  <a:t>mmt</a:t>
                </a:r>
                <a:r>
                  <a:rPr lang="en-US" sz="1800" baseline="0" dirty="0"/>
                  <a:t> CO</a:t>
                </a:r>
                <a:r>
                  <a:rPr lang="en-US" sz="1800" baseline="-25000" dirty="0"/>
                  <a:t>2</a:t>
                </a:r>
                <a:r>
                  <a:rPr lang="en-US" sz="1800" baseline="0" dirty="0"/>
                  <a:t>e)</a:t>
                </a:r>
                <a:endParaRPr lang="en-US" sz="1800" dirty="0"/>
              </a:p>
            </c:rich>
          </c:tx>
          <c:layout>
            <c:manualLayout>
              <c:xMode val="edge"/>
              <c:yMode val="edge"/>
              <c:x val="3.4128531793591627E-2"/>
              <c:y val="0.2984654510625980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77774288"/>
        <c:crossesAt val="1"/>
        <c:crossBetween val="between"/>
      </c:valAx>
      <c:spPr>
        <a:solidFill>
          <a:srgbClr val="000000">
            <a:alpha val="0"/>
          </a:srgbClr>
        </a:solidFill>
        <a:ln>
          <a:noFill/>
        </a:ln>
        <a:effectLst/>
      </c:spPr>
    </c:plotArea>
    <c:plotVisOnly val="1"/>
    <c:dispBlanksAs val="gap"/>
    <c:showDLblsOverMax val="0"/>
  </c:chart>
  <c:spPr>
    <a:solidFill>
      <a:srgbClr val="FFFFFF">
        <a:alpha val="0"/>
      </a:srgbClr>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0.12777</cdr:x>
      <cdr:y>0.5002</cdr:y>
    </cdr:from>
    <cdr:to>
      <cdr:x>0.22821</cdr:x>
      <cdr:y>0.61219</cdr:y>
    </cdr:to>
    <cdr:pic>
      <cdr:nvPicPr>
        <cdr:cNvPr id="6" name="chart">
          <a:extLst xmlns:a="http://schemas.openxmlformats.org/drawingml/2006/main">
            <a:ext uri="{FF2B5EF4-FFF2-40B4-BE49-F238E27FC236}">
              <a16:creationId xmlns:a16="http://schemas.microsoft.com/office/drawing/2014/main" id="{5FCFB182-2C41-49D6-9B2B-EBBA8F6C764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51510" y="2232929"/>
          <a:ext cx="512108" cy="499915"/>
        </a:xfrm>
        <a:prstGeom xmlns:a="http://schemas.openxmlformats.org/drawingml/2006/main" prst="rect">
          <a:avLst/>
        </a:prstGeom>
      </cdr:spPr>
    </cdr:pic>
  </cdr:relSizeAnchor>
  <cdr:relSizeAnchor xmlns:cdr="http://schemas.openxmlformats.org/drawingml/2006/chartDrawing">
    <cdr:from>
      <cdr:x>0.13327</cdr:x>
      <cdr:y>0.71949</cdr:y>
    </cdr:from>
    <cdr:to>
      <cdr:x>0.23371</cdr:x>
      <cdr:y>0.82192</cdr:y>
    </cdr:to>
    <cdr:pic>
      <cdr:nvPicPr>
        <cdr:cNvPr id="7" name="chart">
          <a:extLst xmlns:a="http://schemas.openxmlformats.org/drawingml/2006/main">
            <a:ext uri="{FF2B5EF4-FFF2-40B4-BE49-F238E27FC236}">
              <a16:creationId xmlns:a16="http://schemas.microsoft.com/office/drawing/2014/main" id="{BE3EB386-0EA2-440A-850A-3B57DFBC379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79553" y="3211830"/>
          <a:ext cx="512108" cy="457240"/>
        </a:xfrm>
        <a:prstGeom xmlns:a="http://schemas.openxmlformats.org/drawingml/2006/main" prst="rect">
          <a:avLst/>
        </a:prstGeom>
      </cdr:spPr>
    </cdr:pic>
  </cdr:relSizeAnchor>
  <cdr:relSizeAnchor xmlns:cdr="http://schemas.openxmlformats.org/drawingml/2006/chartDrawing">
    <cdr:from>
      <cdr:x>0.84084</cdr:x>
      <cdr:y>0.35635</cdr:y>
    </cdr:from>
    <cdr:to>
      <cdr:x>0.94844</cdr:x>
      <cdr:y>0.43908</cdr:y>
    </cdr:to>
    <cdr:sp macro="" textlink="">
      <cdr:nvSpPr>
        <cdr:cNvPr id="8" name="TextBox 3">
          <a:extLst xmlns:a="http://schemas.openxmlformats.org/drawingml/2006/main">
            <a:ext uri="{FF2B5EF4-FFF2-40B4-BE49-F238E27FC236}">
              <a16:creationId xmlns:a16="http://schemas.microsoft.com/office/drawing/2014/main" id="{23DCB1E5-0B4F-424A-9A57-4FC3223469EC}"/>
            </a:ext>
          </a:extLst>
        </cdr:cNvPr>
        <cdr:cNvSpPr txBox="1"/>
      </cdr:nvSpPr>
      <cdr:spPr>
        <a:xfrm xmlns:a="http://schemas.openxmlformats.org/drawingml/2006/main">
          <a:off x="4287399" y="1590742"/>
          <a:ext cx="54864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150</a:t>
          </a:r>
        </a:p>
      </cdr:txBody>
    </cdr:sp>
  </cdr:relSizeAnchor>
  <cdr:relSizeAnchor xmlns:cdr="http://schemas.openxmlformats.org/drawingml/2006/chartDrawing">
    <cdr:from>
      <cdr:x>0.84784</cdr:x>
      <cdr:y>0.50043</cdr:y>
    </cdr:from>
    <cdr:to>
      <cdr:x>1</cdr:x>
      <cdr:y>0.58981</cdr:y>
    </cdr:to>
    <cdr:sp macro="" textlink="">
      <cdr:nvSpPr>
        <cdr:cNvPr id="9" name="TextBox 8">
          <a:extLst xmlns:a="http://schemas.openxmlformats.org/drawingml/2006/main">
            <a:ext uri="{FF2B5EF4-FFF2-40B4-BE49-F238E27FC236}">
              <a16:creationId xmlns:a16="http://schemas.microsoft.com/office/drawing/2014/main" id="{16104328-207C-407B-BCB7-852D3D139B32}"/>
            </a:ext>
          </a:extLst>
        </cdr:cNvPr>
        <cdr:cNvSpPr txBox="1"/>
      </cdr:nvSpPr>
      <cdr:spPr>
        <a:xfrm xmlns:a="http://schemas.openxmlformats.org/drawingml/2006/main">
          <a:off x="4323080" y="2233941"/>
          <a:ext cx="775848" cy="3990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100</a:t>
          </a:r>
        </a:p>
      </cdr:txBody>
    </cdr:sp>
  </cdr:relSizeAnchor>
  <cdr:relSizeAnchor xmlns:cdr="http://schemas.openxmlformats.org/drawingml/2006/chartDrawing">
    <cdr:from>
      <cdr:x>0.85036</cdr:x>
      <cdr:y>0.2024</cdr:y>
    </cdr:from>
    <cdr:to>
      <cdr:x>0.96216</cdr:x>
      <cdr:y>0.28513</cdr:y>
    </cdr:to>
    <cdr:sp macro="" textlink="">
      <cdr:nvSpPr>
        <cdr:cNvPr id="10" name="TextBox 3">
          <a:extLst xmlns:a="http://schemas.openxmlformats.org/drawingml/2006/main">
            <a:ext uri="{FF2B5EF4-FFF2-40B4-BE49-F238E27FC236}">
              <a16:creationId xmlns:a16="http://schemas.microsoft.com/office/drawing/2014/main" id="{23DCB1E5-0B4F-424A-9A57-4FC3223469EC}"/>
            </a:ext>
          </a:extLst>
        </cdr:cNvPr>
        <cdr:cNvSpPr txBox="1"/>
      </cdr:nvSpPr>
      <cdr:spPr>
        <a:xfrm xmlns:a="http://schemas.openxmlformats.org/drawingml/2006/main">
          <a:off x="4335901" y="903520"/>
          <a:ext cx="57010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200</a:t>
          </a:r>
        </a:p>
      </cdr:txBody>
    </cdr:sp>
  </cdr:relSizeAnchor>
  <cdr:relSizeAnchor xmlns:cdr="http://schemas.openxmlformats.org/drawingml/2006/chartDrawing">
    <cdr:from>
      <cdr:x>0.13898</cdr:x>
      <cdr:y>0.30182</cdr:y>
    </cdr:from>
    <cdr:to>
      <cdr:x>0.2179</cdr:x>
      <cdr:y>0.42337</cdr:y>
    </cdr:to>
    <cdr:pic>
      <cdr:nvPicPr>
        <cdr:cNvPr id="12" name="chart">
          <a:extLst xmlns:a="http://schemas.openxmlformats.org/drawingml/2006/main">
            <a:ext uri="{FF2B5EF4-FFF2-40B4-BE49-F238E27FC236}">
              <a16:creationId xmlns:a16="http://schemas.microsoft.com/office/drawing/2014/main" id="{3EA96BC3-447C-45E3-8876-FE9FB69F1E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08660" y="1347346"/>
          <a:ext cx="402371" cy="542591"/>
        </a:xfrm>
        <a:prstGeom xmlns:a="http://schemas.openxmlformats.org/drawingml/2006/main" prst="rect">
          <a:avLst/>
        </a:prstGeom>
      </cdr:spPr>
    </cdr:pic>
  </cdr:relSizeAnchor>
  <cdr:relSizeAnchor xmlns:cdr="http://schemas.openxmlformats.org/drawingml/2006/chartDrawing">
    <cdr:from>
      <cdr:x>0.72478</cdr:x>
      <cdr:y>0.67535</cdr:y>
    </cdr:from>
    <cdr:to>
      <cdr:x>0.90152</cdr:x>
      <cdr:y>0.77877</cdr:y>
    </cdr:to>
    <cdr:sp macro="" textlink="">
      <cdr:nvSpPr>
        <cdr:cNvPr id="13" name="TextBox 13">
          <a:extLst xmlns:a="http://schemas.openxmlformats.org/drawingml/2006/main">
            <a:ext uri="{FF2B5EF4-FFF2-40B4-BE49-F238E27FC236}">
              <a16:creationId xmlns:a16="http://schemas.microsoft.com/office/drawing/2014/main" id="{53ACC3DD-E26A-4652-A08E-89B38AFBE4EF}"/>
            </a:ext>
          </a:extLst>
        </cdr:cNvPr>
        <cdr:cNvSpPr txBox="1"/>
      </cdr:nvSpPr>
      <cdr:spPr>
        <a:xfrm xmlns:a="http://schemas.openxmlformats.org/drawingml/2006/main">
          <a:off x="3695578" y="3014782"/>
          <a:ext cx="901209"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solidFill>
                <a:srgbClr val="0070C0"/>
              </a:solidFill>
              <a:sym typeface="Symbol" panose="05050102010706020507" pitchFamily="18" charset="2"/>
            </a:rPr>
            <a:t>85%</a:t>
          </a:r>
          <a:endParaRPr lang="en-US" sz="2400" dirty="0">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649" cy="466725"/>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135" y="3"/>
            <a:ext cx="3038648" cy="466725"/>
          </a:xfrm>
          <a:prstGeom prst="rect">
            <a:avLst/>
          </a:prstGeom>
        </p:spPr>
        <p:txBody>
          <a:bodyPr vert="horz" lIns="91650" tIns="45825" rIns="91650" bIns="45825" rtlCol="0"/>
          <a:lstStyle>
            <a:lvl1pPr algn="r">
              <a:defRPr sz="1200"/>
            </a:lvl1pPr>
          </a:lstStyle>
          <a:p>
            <a:fld id="{D1E8BF86-C9F3-4AEF-A97F-6ADBB280E1F4}" type="datetimeFigureOut">
              <a:rPr lang="en-US" smtClean="0"/>
              <a:t>1/22/2020</a:t>
            </a:fld>
            <a:endParaRPr lang="en-US"/>
          </a:p>
        </p:txBody>
      </p:sp>
      <p:sp>
        <p:nvSpPr>
          <p:cNvPr id="4" name="Footer Placeholder 3"/>
          <p:cNvSpPr>
            <a:spLocks noGrp="1"/>
          </p:cNvSpPr>
          <p:nvPr>
            <p:ph type="ftr" sz="quarter" idx="2"/>
          </p:nvPr>
        </p:nvSpPr>
        <p:spPr>
          <a:xfrm>
            <a:off x="2" y="8829678"/>
            <a:ext cx="3038649" cy="466725"/>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135" y="8829678"/>
            <a:ext cx="3038648" cy="466725"/>
          </a:xfrm>
          <a:prstGeom prst="rect">
            <a:avLst/>
          </a:prstGeom>
        </p:spPr>
        <p:txBody>
          <a:bodyPr vert="horz" lIns="91650" tIns="45825" rIns="91650" bIns="45825" rtlCol="0" anchor="b"/>
          <a:lstStyle>
            <a:lvl1pPr algn="r">
              <a:defRPr sz="1200"/>
            </a:lvl1pPr>
          </a:lstStyle>
          <a:p>
            <a:fld id="{5D199472-74DD-442A-83FC-25E2038FE001}" type="slidenum">
              <a:rPr lang="en-US" smtClean="0"/>
              <a:t>‹#›</a:t>
            </a:fld>
            <a:endParaRPr lang="en-US"/>
          </a:p>
        </p:txBody>
      </p:sp>
    </p:spTree>
    <p:extLst>
      <p:ext uri="{BB962C8B-B14F-4D97-AF65-F5344CB8AC3E}">
        <p14:creationId xmlns:p14="http://schemas.microsoft.com/office/powerpoint/2010/main" val="22547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1" cy="466433"/>
          </a:xfrm>
          <a:prstGeom prst="rect">
            <a:avLst/>
          </a:prstGeom>
        </p:spPr>
        <p:txBody>
          <a:bodyPr vert="horz" lIns="92659" tIns="46329" rIns="92659" bIns="46329" rtlCol="0"/>
          <a:lstStyle>
            <a:lvl1pPr algn="l">
              <a:defRPr sz="1200"/>
            </a:lvl1pPr>
          </a:lstStyle>
          <a:p>
            <a:endParaRPr lang="en-US"/>
          </a:p>
        </p:txBody>
      </p:sp>
      <p:sp>
        <p:nvSpPr>
          <p:cNvPr id="3" name="Date Placeholder 2"/>
          <p:cNvSpPr>
            <a:spLocks noGrp="1"/>
          </p:cNvSpPr>
          <p:nvPr>
            <p:ph type="dt" idx="1"/>
          </p:nvPr>
        </p:nvSpPr>
        <p:spPr>
          <a:xfrm>
            <a:off x="3970938" y="3"/>
            <a:ext cx="3037841" cy="466433"/>
          </a:xfrm>
          <a:prstGeom prst="rect">
            <a:avLst/>
          </a:prstGeom>
        </p:spPr>
        <p:txBody>
          <a:bodyPr vert="horz" lIns="92659" tIns="46329" rIns="92659" bIns="46329" rtlCol="0"/>
          <a:lstStyle>
            <a:lvl1pPr algn="r">
              <a:defRPr sz="1200"/>
            </a:lvl1pPr>
          </a:lstStyle>
          <a:p>
            <a:fld id="{E28F575F-B2D6-461E-958C-14B067240539}" type="datetimeFigureOut">
              <a:rPr lang="en-US" smtClean="0"/>
              <a:t>1/22/2020</a:t>
            </a:fld>
            <a:endParaRPr lang="en-US"/>
          </a:p>
        </p:txBody>
      </p:sp>
      <p:sp>
        <p:nvSpPr>
          <p:cNvPr id="4" name="Slide Image Placeholder 3"/>
          <p:cNvSpPr>
            <a:spLocks noGrp="1" noRot="1" noChangeAspect="1"/>
          </p:cNvSpPr>
          <p:nvPr>
            <p:ph type="sldImg" idx="2"/>
          </p:nvPr>
        </p:nvSpPr>
        <p:spPr>
          <a:xfrm>
            <a:off x="714375" y="1162050"/>
            <a:ext cx="2898775" cy="1630363"/>
          </a:xfrm>
          <a:prstGeom prst="rect">
            <a:avLst/>
          </a:prstGeom>
          <a:noFill/>
          <a:ln w="12700">
            <a:solidFill>
              <a:prstClr val="black"/>
            </a:solidFill>
          </a:ln>
        </p:spPr>
        <p:txBody>
          <a:bodyPr vert="horz" lIns="92659" tIns="46329" rIns="92659" bIns="46329" rtlCol="0" anchor="ctr"/>
          <a:lstStyle/>
          <a:p>
            <a:endParaRPr lang="en-US"/>
          </a:p>
        </p:txBody>
      </p:sp>
      <p:sp>
        <p:nvSpPr>
          <p:cNvPr id="5" name="Notes Placeholder 4"/>
          <p:cNvSpPr>
            <a:spLocks noGrp="1"/>
          </p:cNvSpPr>
          <p:nvPr>
            <p:ph type="body" sz="quarter" idx="3"/>
          </p:nvPr>
        </p:nvSpPr>
        <p:spPr>
          <a:xfrm>
            <a:off x="701042" y="2972113"/>
            <a:ext cx="5608319" cy="5162237"/>
          </a:xfrm>
          <a:prstGeom prst="rect">
            <a:avLst/>
          </a:prstGeom>
        </p:spPr>
        <p:txBody>
          <a:bodyPr vert="horz" lIns="92659" tIns="46329" rIns="92659" bIns="46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0"/>
            <a:ext cx="3037841" cy="466433"/>
          </a:xfrm>
          <a:prstGeom prst="rect">
            <a:avLst/>
          </a:prstGeom>
        </p:spPr>
        <p:txBody>
          <a:bodyPr vert="horz" lIns="92659" tIns="46329" rIns="92659" bIns="4632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1" cy="466433"/>
          </a:xfrm>
          <a:prstGeom prst="rect">
            <a:avLst/>
          </a:prstGeom>
        </p:spPr>
        <p:txBody>
          <a:bodyPr vert="horz" lIns="92659" tIns="46329" rIns="92659" bIns="46329" rtlCol="0" anchor="b"/>
          <a:lstStyle>
            <a:lvl1pPr algn="r">
              <a:defRPr sz="1200"/>
            </a:lvl1pPr>
          </a:lstStyle>
          <a:p>
            <a:fld id="{D37B7183-2024-45A6-B5C3-A74D775EFBCB}" type="slidenum">
              <a:rPr lang="en-US" smtClean="0"/>
              <a:t>‹#›</a:t>
            </a:fld>
            <a:endParaRPr lang="en-US"/>
          </a:p>
        </p:txBody>
      </p:sp>
    </p:spTree>
    <p:extLst>
      <p:ext uri="{BB962C8B-B14F-4D97-AF65-F5344CB8AC3E}">
        <p14:creationId xmlns:p14="http://schemas.microsoft.com/office/powerpoint/2010/main" val="419658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1DE49-A63D-4B98-ABD6-44B3F0CAE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28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44488"/>
            <a:ext cx="2479675" cy="1395412"/>
          </a:xfrm>
        </p:spPr>
      </p:sp>
      <p:sp>
        <p:nvSpPr>
          <p:cNvPr id="3" name="Notes Placeholder 2"/>
          <p:cNvSpPr>
            <a:spLocks noGrp="1"/>
          </p:cNvSpPr>
          <p:nvPr>
            <p:ph type="body" idx="1"/>
          </p:nvPr>
        </p:nvSpPr>
        <p:spPr>
          <a:xfrm>
            <a:off x="762000" y="1907816"/>
            <a:ext cx="5486400" cy="7044095"/>
          </a:xfrm>
          <a:prstGeom prst="rect">
            <a:avLst/>
          </a:prstGeom>
        </p:spPr>
        <p:txBody>
          <a:bodyPr/>
          <a:lstStyle/>
          <a:p>
            <a:r>
              <a:rPr lang="en-US" sz="1600" dirty="0"/>
              <a:t>CLCPA establishes very aggressive, nation-leading GHG reduction goals and sets them in statute for first time in NYS</a:t>
            </a:r>
          </a:p>
          <a:p>
            <a:endParaRPr lang="en-US" sz="1600" dirty="0"/>
          </a:p>
          <a:p>
            <a:r>
              <a:rPr lang="en-US" sz="1600" dirty="0"/>
              <a:t>Strong renewable and clean energy goals and codification of clean energy targets puts NYS on a path to carbon neutrality by mid-century</a:t>
            </a:r>
          </a:p>
          <a:p>
            <a:endParaRPr lang="en-US" sz="1600" dirty="0"/>
          </a:p>
          <a:p>
            <a:r>
              <a:rPr lang="en-US" sz="1600" dirty="0"/>
              <a:t>CLCPA includes strong commitments to disadvantaged communities, environmental justice, and ensuring a just transition to a low-carbon economy</a:t>
            </a:r>
          </a:p>
          <a:p>
            <a:r>
              <a:rPr lang="en-US" sz="1600" dirty="0"/>
              <a:t>Amends Public Service Law</a:t>
            </a:r>
          </a:p>
          <a:p>
            <a:r>
              <a:rPr lang="en-US" sz="1600" dirty="0"/>
              <a:t>By June 13, 2021, establish a program requiring load serving entities (LSEs) to effectuate the 70x30 and 100x40 targets</a:t>
            </a:r>
          </a:p>
          <a:p>
            <a:r>
              <a:rPr lang="en-US" sz="1600" dirty="0"/>
              <a:t>By July, 2024, establish programs to require procurement by LSEs of</a:t>
            </a:r>
          </a:p>
          <a:p>
            <a:pPr lvl="1"/>
            <a:r>
              <a:rPr lang="en-US" sz="1600" dirty="0"/>
              <a:t>9,000 MW of offshore wind by 2030</a:t>
            </a:r>
          </a:p>
          <a:p>
            <a:pPr lvl="1"/>
            <a:r>
              <a:rPr lang="en-US" sz="1600" dirty="0"/>
              <a:t>6,000 MW of solar by 2025</a:t>
            </a:r>
          </a:p>
          <a:p>
            <a:pPr lvl="1"/>
            <a:r>
              <a:rPr lang="en-US" sz="1600" dirty="0"/>
              <a:t>3,000 MW of energy storage by 2030</a:t>
            </a:r>
          </a:p>
          <a:p>
            <a:r>
              <a:rPr lang="en-US" sz="1600" dirty="0"/>
              <a:t>Ensure achievement of 185 TBtu end-use energy savings by 2025 and at least 20% investment in residential energy efficiency, including multi-family housing, to benefit disadvantaged communities</a:t>
            </a:r>
          </a:p>
          <a:p>
            <a:r>
              <a:rPr lang="en-US" sz="1600" dirty="0"/>
              <a:t>Specify minimum percentage of energy storage projects deliver clean energy benefits into NYISO zones serving disadvantaged communities and in a manner to reduce </a:t>
            </a:r>
            <a:r>
              <a:rPr lang="en-US" sz="1600" dirty="0" err="1"/>
              <a:t>peaker</a:t>
            </a:r>
            <a:r>
              <a:rPr lang="en-US" sz="1600" dirty="0"/>
              <a:t> use</a:t>
            </a:r>
          </a:p>
          <a:p>
            <a:r>
              <a:rPr lang="en-US" sz="1600" dirty="0"/>
              <a:t>IOU and NYSERDA report energy savings and clean energy market penetration in LMI and disadvantaged communities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43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11</a:t>
            </a:fld>
            <a:endParaRPr lang="en-US"/>
          </a:p>
        </p:txBody>
      </p:sp>
    </p:spTree>
    <p:extLst>
      <p:ext uri="{BB962C8B-B14F-4D97-AF65-F5344CB8AC3E}">
        <p14:creationId xmlns:p14="http://schemas.microsoft.com/office/powerpoint/2010/main" val="84178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Climate Action Council has two years to develop a draft plan of recommendations for achieving the required GHG reductions (Jan. 2022), which must be finalized a year following (Jan. 2023)</a:t>
            </a:r>
          </a:p>
          <a:p>
            <a:endParaRPr lang="en-US" sz="1200" dirty="0"/>
          </a:p>
          <a:p>
            <a:r>
              <a:rPr lang="en-US" sz="1200" dirty="0"/>
              <a:t>CAC chaired by DEC commissioner and NYSERDA president and includes heads of 10 other agencies</a:t>
            </a:r>
          </a:p>
          <a:p>
            <a:endParaRPr lang="en-US" sz="1200" dirty="0"/>
          </a:p>
          <a:p>
            <a:r>
              <a:rPr lang="en-US" sz="1200" dirty="0"/>
              <a:t>Governor Cuomo will appoint two non-agency members, and Legislative leadership will appoint 8 members</a:t>
            </a:r>
          </a:p>
          <a:p>
            <a:endParaRPr lang="en-US" sz="1200" dirty="0"/>
          </a:p>
          <a:p>
            <a:r>
              <a:rPr lang="en-US" sz="1200" dirty="0"/>
              <a:t>CLCPA requires the CAC to appoint advisory panels to develop recommendations for strategies to reduce emissions in these areas </a:t>
            </a:r>
          </a:p>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12</a:t>
            </a:fld>
            <a:endParaRPr lang="en-US"/>
          </a:p>
        </p:txBody>
      </p:sp>
    </p:spTree>
    <p:extLst>
      <p:ext uri="{BB962C8B-B14F-4D97-AF65-F5344CB8AC3E}">
        <p14:creationId xmlns:p14="http://schemas.microsoft.com/office/powerpoint/2010/main" val="269388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pPr marL="0" indent="0">
              <a:buFont typeface="Arial" panose="020B0604020202020204" pitchFamily="34" charset="0"/>
              <a:buNone/>
            </a:pPr>
            <a:r>
              <a:rPr lang="en-US" b="1" dirty="0"/>
              <a:t>JUST TRANSITION</a:t>
            </a:r>
          </a:p>
          <a:p>
            <a:pPr marL="609585" indent="-609585" algn="l">
              <a:buFont typeface="Arial" panose="020B0604020202020204" pitchFamily="34" charset="0"/>
              <a:buChar char="•"/>
            </a:pPr>
            <a:r>
              <a:rPr lang="en-US" b="0" dirty="0"/>
              <a:t>At least five members from energy-intensive and trade exposed industries</a:t>
            </a:r>
          </a:p>
          <a:p>
            <a:pPr marL="609585" indent="-609585" algn="l">
              <a:buFont typeface="Arial" panose="020B0604020202020204" pitchFamily="34" charset="0"/>
              <a:buChar char="•"/>
            </a:pPr>
            <a:r>
              <a:rPr lang="en-US" sz="1200" dirty="0">
                <a:solidFill>
                  <a:schemeClr val="tx1">
                    <a:lumMod val="50000"/>
                    <a:lumOff val="50000"/>
                  </a:schemeClr>
                </a:solidFill>
              </a:rPr>
              <a:t>Advise Council on opportunities for workforce development for clean energy economy</a:t>
            </a:r>
          </a:p>
          <a:p>
            <a:pPr marL="609585" indent="-609585" algn="l">
              <a:buFont typeface="Arial" panose="020B0604020202020204" pitchFamily="34" charset="0"/>
              <a:buChar char="•"/>
            </a:pPr>
            <a:r>
              <a:rPr lang="en-US" sz="1200" dirty="0">
                <a:solidFill>
                  <a:schemeClr val="tx1">
                    <a:lumMod val="50000"/>
                    <a:lumOff val="50000"/>
                  </a:schemeClr>
                </a:solidFill>
              </a:rPr>
              <a:t>Identify energy-intensive industries and related trades</a:t>
            </a:r>
          </a:p>
          <a:p>
            <a:pPr marL="609585" indent="-609585" algn="l">
              <a:buFont typeface="Arial" panose="020B0604020202020204" pitchFamily="34" charset="0"/>
              <a:buChar char="•"/>
            </a:pPr>
            <a:r>
              <a:rPr lang="en-US" sz="1200" dirty="0">
                <a:solidFill>
                  <a:schemeClr val="tx1">
                    <a:lumMod val="50000"/>
                    <a:lumOff val="50000"/>
                  </a:schemeClr>
                </a:solidFill>
              </a:rPr>
              <a:t>Identify EGU sites that may be closed and can be reused</a:t>
            </a:r>
          </a:p>
          <a:p>
            <a:pPr marL="609585" indent="-609585" algn="l">
              <a:buFont typeface="Arial" panose="020B0604020202020204" pitchFamily="34" charset="0"/>
              <a:buChar char="•"/>
            </a:pPr>
            <a:r>
              <a:rPr lang="en-US" sz="1200" dirty="0">
                <a:solidFill>
                  <a:schemeClr val="tx1">
                    <a:lumMod val="50000"/>
                    <a:lumOff val="50000"/>
                  </a:schemeClr>
                </a:solidFill>
              </a:rPr>
              <a:t>Advise on potential competitiveness impacts and emission leakage</a:t>
            </a:r>
          </a:p>
          <a:p>
            <a:pPr marL="609585" indent="-609585" algn="l">
              <a:buFont typeface="Arial" panose="020B0604020202020204" pitchFamily="34" charset="0"/>
              <a:buChar char="•"/>
            </a:pPr>
            <a:r>
              <a:rPr lang="en-US" sz="1200" dirty="0">
                <a:solidFill>
                  <a:schemeClr val="tx1">
                    <a:lumMod val="50000"/>
                    <a:lumOff val="50000"/>
                  </a:schemeClr>
                </a:solidFill>
              </a:rPr>
              <a:t>Conduct study on jobs to address climate and workforce disruption</a:t>
            </a:r>
            <a:r>
              <a:rPr lang="en-US" sz="1400" dirty="0">
                <a:solidFill>
                  <a:schemeClr val="tx1">
                    <a:lumMod val="50000"/>
                    <a:lumOff val="50000"/>
                  </a:schemeClr>
                </a:solidFill>
              </a:rPr>
              <a:t> </a:t>
            </a:r>
          </a:p>
          <a:p>
            <a:pPr marL="0" indent="0" algn="l">
              <a:spcBef>
                <a:spcPts val="1600"/>
              </a:spcBef>
              <a:buNone/>
            </a:pPr>
            <a:endParaRPr lang="en-US" sz="1400" b="0" dirty="0">
              <a:solidFill>
                <a:schemeClr val="tx1">
                  <a:lumMod val="50000"/>
                  <a:lumOff val="50000"/>
                </a:schemeClr>
              </a:solidFill>
              <a:latin typeface="+mn-lt"/>
              <a:cs typeface="+mn-cs"/>
            </a:endParaRPr>
          </a:p>
          <a:p>
            <a:pPr marL="0" indent="0" algn="l">
              <a:spcBef>
                <a:spcPts val="1600"/>
              </a:spcBef>
              <a:buNone/>
            </a:pPr>
            <a:r>
              <a:rPr lang="en-US" sz="1400" b="1" dirty="0">
                <a:solidFill>
                  <a:schemeClr val="tx1"/>
                </a:solidFill>
                <a:latin typeface="+mn-lt"/>
                <a:cs typeface="+mn-cs"/>
              </a:rPr>
              <a:t>Climate Justice WG</a:t>
            </a:r>
          </a:p>
          <a:p>
            <a:pPr marL="0" indent="0">
              <a:spcBef>
                <a:spcPts val="1600"/>
              </a:spcBef>
              <a:buNone/>
            </a:pPr>
            <a:r>
              <a:rPr lang="en-US" sz="1400" dirty="0">
                <a:solidFill>
                  <a:schemeClr val="tx1">
                    <a:lumMod val="50000"/>
                    <a:lumOff val="50000"/>
                  </a:schemeClr>
                </a:solidFill>
              </a:rPr>
              <a:t>Members: DEC (chair), NYSERDA, DOL, DOH, 3 NYC EJ, 3 Rural EJ, 3 Upstate Urban</a:t>
            </a:r>
          </a:p>
          <a:p>
            <a:pPr marL="0" indent="0">
              <a:spcBef>
                <a:spcPts val="1600"/>
              </a:spcBef>
              <a:buNone/>
            </a:pPr>
            <a:r>
              <a:rPr lang="en-US" sz="1400" dirty="0">
                <a:solidFill>
                  <a:schemeClr val="tx1">
                    <a:lumMod val="50000"/>
                    <a:lumOff val="50000"/>
                  </a:schemeClr>
                </a:solidFill>
              </a:rPr>
              <a:t>Purpose: Develop criteria for and list of disadvantaged communities; report on barriers and opportunities for   clean energy </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13</a:t>
            </a:fld>
            <a:endParaRPr lang="en-US"/>
          </a:p>
        </p:txBody>
      </p:sp>
    </p:spTree>
    <p:extLst>
      <p:ext uri="{BB962C8B-B14F-4D97-AF65-F5344CB8AC3E}">
        <p14:creationId xmlns:p14="http://schemas.microsoft.com/office/powerpoint/2010/main" val="97440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14</a:t>
            </a:fld>
            <a:endParaRPr lang="en-US"/>
          </a:p>
        </p:txBody>
      </p:sp>
    </p:spTree>
    <p:extLst>
      <p:ext uri="{BB962C8B-B14F-4D97-AF65-F5344CB8AC3E}">
        <p14:creationId xmlns:p14="http://schemas.microsoft.com/office/powerpoint/2010/main" val="329637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609585" indent="-609585"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15</a:t>
            </a:fld>
            <a:endParaRPr lang="en-US"/>
          </a:p>
        </p:txBody>
      </p:sp>
    </p:spTree>
    <p:extLst>
      <p:ext uri="{BB962C8B-B14F-4D97-AF65-F5344CB8AC3E}">
        <p14:creationId xmlns:p14="http://schemas.microsoft.com/office/powerpoint/2010/main" val="130164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52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0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18</a:t>
            </a:fld>
            <a:endParaRPr lang="en-US"/>
          </a:p>
        </p:txBody>
      </p:sp>
    </p:spTree>
    <p:extLst>
      <p:ext uri="{BB962C8B-B14F-4D97-AF65-F5344CB8AC3E}">
        <p14:creationId xmlns:p14="http://schemas.microsoft.com/office/powerpoint/2010/main" val="63448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CLCPA amends CRRA to add two new sections: 17-a and 17-b</a:t>
            </a:r>
          </a:p>
          <a:p>
            <a:r>
              <a:rPr lang="en-US" sz="900" kern="1200" dirty="0">
                <a:solidFill>
                  <a:schemeClr val="tx1"/>
                </a:solidFill>
                <a:effectLst/>
                <a:latin typeface="+mn-lt"/>
                <a:ea typeface="+mn-ea"/>
                <a:cs typeface="+mn-cs"/>
              </a:rPr>
              <a:t>Some aspects of language unclear, but intent appears to be to require consideration of all climate-change effects during DEC’s project review of all UPA permits, and for DEC to recommend cost-benefit analyses and risk-mitigation measures. </a:t>
            </a:r>
          </a:p>
          <a:p>
            <a:r>
              <a:rPr lang="en-US" sz="900" kern="1200" dirty="0">
                <a:solidFill>
                  <a:schemeClr val="tx1"/>
                </a:solidFill>
                <a:effectLst/>
                <a:latin typeface="+mn-lt"/>
                <a:ea typeface="+mn-ea"/>
                <a:cs typeface="+mn-cs"/>
              </a:rPr>
              <a:t>UPA permit programs now covered include the following (</a:t>
            </a:r>
            <a:r>
              <a:rPr lang="en-US" sz="900" u="sng" kern="1200" dirty="0">
                <a:solidFill>
                  <a:schemeClr val="tx1"/>
                </a:solidFill>
                <a:effectLst/>
                <a:latin typeface="+mn-lt"/>
                <a:ea typeface="+mn-ea"/>
                <a:cs typeface="+mn-cs"/>
              </a:rPr>
              <a:t>underlining </a:t>
            </a:r>
            <a:r>
              <a:rPr lang="en-US" sz="900" kern="1200" dirty="0">
                <a:solidFill>
                  <a:schemeClr val="tx1"/>
                </a:solidFill>
                <a:effectLst/>
                <a:latin typeface="+mn-lt"/>
                <a:ea typeface="+mn-ea"/>
                <a:cs typeface="+mn-cs"/>
              </a:rPr>
              <a:t>indicates newly covered):</a:t>
            </a:r>
          </a:p>
          <a:p>
            <a:pPr lvl="0"/>
            <a:r>
              <a:rPr lang="en-US" sz="900" kern="1200" dirty="0">
                <a:solidFill>
                  <a:schemeClr val="tx1"/>
                </a:solidFill>
                <a:effectLst/>
                <a:latin typeface="+mn-lt"/>
                <a:ea typeface="+mn-ea"/>
                <a:cs typeface="+mn-cs"/>
              </a:rPr>
              <a:t>Protection of Waters (Title Five of Article Fifteen)</a:t>
            </a:r>
          </a:p>
          <a:p>
            <a:pPr lvl="0"/>
            <a:r>
              <a:rPr lang="en-US" sz="900" u="sng" kern="1200" dirty="0">
                <a:solidFill>
                  <a:schemeClr val="tx1"/>
                </a:solidFill>
                <a:effectLst/>
                <a:latin typeface="+mn-lt"/>
                <a:ea typeface="+mn-ea"/>
                <a:cs typeface="+mn-cs"/>
              </a:rPr>
              <a:t>Water Supply and Water Transport (Title Fifteen of Article Fifteen)</a:t>
            </a:r>
            <a:endParaRPr lang="en-US" sz="900" kern="1200" dirty="0">
              <a:solidFill>
                <a:schemeClr val="tx1"/>
              </a:solidFill>
              <a:effectLst/>
              <a:latin typeface="+mn-lt"/>
              <a:ea typeface="+mn-ea"/>
              <a:cs typeface="+mn-cs"/>
            </a:endParaRPr>
          </a:p>
          <a:p>
            <a:pPr lvl="0"/>
            <a:r>
              <a:rPr lang="en-US" sz="900" u="sng" kern="1200" dirty="0">
                <a:solidFill>
                  <a:schemeClr val="tx1"/>
                </a:solidFill>
                <a:effectLst/>
                <a:latin typeface="+mn-lt"/>
                <a:ea typeface="+mn-ea"/>
                <a:cs typeface="+mn-cs"/>
              </a:rPr>
              <a:t>Wild, Scenic and Recreational Rivers System (Title Twenty-Seven of Article Fifteen)</a:t>
            </a:r>
            <a:r>
              <a:rPr lang="en-US" sz="900" kern="1200" dirty="0">
                <a:solidFill>
                  <a:schemeClr val="tx1"/>
                </a:solidFill>
                <a:effectLst/>
                <a:latin typeface="+mn-lt"/>
                <a:ea typeface="+mn-ea"/>
                <a:cs typeface="+mn-cs"/>
              </a:rPr>
              <a:t>, except for that part of Article Twenty-Four administered by the Adirondack Park Agency</a:t>
            </a:r>
          </a:p>
          <a:p>
            <a:pPr lvl="0"/>
            <a:r>
              <a:rPr lang="en-US" sz="900" u="sng" kern="1200" dirty="0">
                <a:solidFill>
                  <a:schemeClr val="tx1"/>
                </a:solidFill>
                <a:effectLst/>
                <a:latin typeface="+mn-lt"/>
                <a:ea typeface="+mn-ea"/>
                <a:cs typeface="+mn-cs"/>
              </a:rPr>
              <a:t>Certifications Under Section 401</a:t>
            </a:r>
            <a:r>
              <a:rPr lang="en-US" sz="900" kern="1200" dirty="0">
                <a:solidFill>
                  <a:schemeClr val="tx1"/>
                </a:solidFill>
                <a:effectLst/>
                <a:latin typeface="+mn-lt"/>
                <a:ea typeface="+mn-ea"/>
                <a:cs typeface="+mn-cs"/>
              </a:rPr>
              <a:t> of the Federal Water Pollution Control Act </a:t>
            </a:r>
          </a:p>
          <a:p>
            <a:pPr lvl="0"/>
            <a:r>
              <a:rPr lang="en-US" sz="900" u="sng" kern="1200" dirty="0">
                <a:solidFill>
                  <a:schemeClr val="tx1"/>
                </a:solidFill>
                <a:effectLst/>
                <a:latin typeface="+mn-lt"/>
                <a:ea typeface="+mn-ea"/>
                <a:cs typeface="+mn-cs"/>
              </a:rPr>
              <a:t>State Pollutant Discharge Elimination System (Title Eight of Article Seventeen)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Realty Subdivisions: Sewerage Service (Title Fifteen of Article Seventeen)</a:t>
            </a:r>
          </a:p>
          <a:p>
            <a:pPr lvl="0"/>
            <a:r>
              <a:rPr lang="en-US" sz="900" u="sng" kern="1200" dirty="0">
                <a:solidFill>
                  <a:schemeClr val="tx1"/>
                </a:solidFill>
                <a:effectLst/>
                <a:latin typeface="+mn-lt"/>
                <a:ea typeface="+mn-ea"/>
                <a:cs typeface="+mn-cs"/>
              </a:rPr>
              <a:t>Air Pollution Control (Article Nineteen)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Liquefied Natural and Petroleum Gas (Title Seventeen of Article Twenty-Three)</a:t>
            </a:r>
          </a:p>
          <a:p>
            <a:pPr lvl="0"/>
            <a:r>
              <a:rPr lang="en-US" sz="900" kern="1200" dirty="0">
                <a:solidFill>
                  <a:schemeClr val="tx1"/>
                </a:solidFill>
                <a:effectLst/>
                <a:latin typeface="+mn-lt"/>
                <a:ea typeface="+mn-ea"/>
                <a:cs typeface="+mn-cs"/>
              </a:rPr>
              <a:t>Mined Land Reclamation (Title Twenty-Seven of Article Twenty-Three);</a:t>
            </a:r>
          </a:p>
          <a:p>
            <a:pPr lvl="0"/>
            <a:r>
              <a:rPr lang="en-US" sz="900" kern="1200" dirty="0">
                <a:solidFill>
                  <a:schemeClr val="tx1"/>
                </a:solidFill>
                <a:effectLst/>
                <a:latin typeface="+mn-lt"/>
                <a:ea typeface="+mn-ea"/>
                <a:cs typeface="+mn-cs"/>
              </a:rPr>
              <a:t>Freshwater Wetlands (Article Twenty-Four), except for that part of Article Twenty-Four administered by the Adirondack Park Agency </a:t>
            </a:r>
          </a:p>
          <a:p>
            <a:pPr lvl="0"/>
            <a:r>
              <a:rPr lang="en-US" sz="900" kern="1200" dirty="0">
                <a:solidFill>
                  <a:schemeClr val="tx1"/>
                </a:solidFill>
                <a:effectLst/>
                <a:latin typeface="+mn-lt"/>
                <a:ea typeface="+mn-ea"/>
                <a:cs typeface="+mn-cs"/>
              </a:rPr>
              <a:t>Tidal Wetlands (Article Twenty-Five)</a:t>
            </a:r>
          </a:p>
          <a:p>
            <a:pPr lvl="0"/>
            <a:r>
              <a:rPr lang="en-US" sz="900" u="sng" kern="1200" dirty="0">
                <a:solidFill>
                  <a:schemeClr val="tx1"/>
                </a:solidFill>
                <a:effectLst/>
                <a:latin typeface="+mn-lt"/>
                <a:ea typeface="+mn-ea"/>
                <a:cs typeface="+mn-cs"/>
              </a:rPr>
              <a:t>Collection, Treatment and Disposal of Refuse and Other Solid Waste (Article Twenty-Seven)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Coastal Erosion Hazard Areas (Article Thirty-Four)</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The original CRRA provision to include oil and gas well permits, which are not covered by UPA, remains unchanged.</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The amendment to CRRA expands the list of climate hazards that must be considered in these programs from “sea level rise, and/or storm surges and/or flooding” by requiring consideration of “future physical climate risk” in §17-b and describing “risks of climate change” to include a range of climate hazards in §17-a.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Importantly, §17-b authorizes DEC to require mitigation of significant climate risks to any natural resource, public infrastructure or services, disadvantaged communities, or private property not owned by the applicant. This provision may represent an expansion or clarification of DEC authority, particularly in programs for which the underlying authorizing statutes have not previously been interpreted as providing such authority.</a:t>
            </a:r>
          </a:p>
          <a:p>
            <a:endParaRPr lang="en-US" dirty="0"/>
          </a:p>
        </p:txBody>
      </p:sp>
      <p:sp>
        <p:nvSpPr>
          <p:cNvPr id="4" name="Slide Number Placeholder 3"/>
          <p:cNvSpPr>
            <a:spLocks noGrp="1"/>
          </p:cNvSpPr>
          <p:nvPr>
            <p:ph type="sldNum" sz="quarter" idx="5"/>
          </p:nvPr>
        </p:nvSpPr>
        <p:spPr/>
        <p:txBody>
          <a:bodyPr/>
          <a:lstStyle/>
          <a:p>
            <a:pPr>
              <a:defRPr/>
            </a:pPr>
            <a:fld id="{EB0F1B23-C275-4E64-B959-38EF0616B773}" type="slidenum">
              <a:rPr lang="en-US" smtClean="0"/>
              <a:pPr>
                <a:defRPr/>
              </a:pPr>
              <a:t>19</a:t>
            </a:fld>
            <a:endParaRPr lang="en-US"/>
          </a:p>
        </p:txBody>
      </p:sp>
    </p:spTree>
    <p:extLst>
      <p:ext uri="{BB962C8B-B14F-4D97-AF65-F5344CB8AC3E}">
        <p14:creationId xmlns:p14="http://schemas.microsoft.com/office/powerpoint/2010/main" val="122507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228600"/>
            <a:ext cx="2132012" cy="1200150"/>
          </a:xfrm>
        </p:spPr>
      </p:sp>
      <p:sp>
        <p:nvSpPr>
          <p:cNvPr id="3" name="Notes Placeholder 2"/>
          <p:cNvSpPr>
            <a:spLocks noGrp="1"/>
          </p:cNvSpPr>
          <p:nvPr>
            <p:ph type="body" idx="1"/>
          </p:nvPr>
        </p:nvSpPr>
        <p:spPr>
          <a:xfrm>
            <a:off x="685800" y="1795136"/>
            <a:ext cx="5486400" cy="6446990"/>
          </a:xfrm>
        </p:spPr>
        <p:txBody>
          <a:bodyPr>
            <a:normAutofit/>
          </a:bodyPr>
          <a:lstStyle/>
          <a:p>
            <a:pPr defTabSz="942023">
              <a:defRPr/>
            </a:pPr>
            <a:r>
              <a:rPr lang="en-US" sz="1800" dirty="0"/>
              <a:t>Although NYS adaptation and resilience programs have been largely focused on flooding – SLR, coastal storms and riverine flooding associated with extreme precipitation, we are also concerned about the effects of rising temperatures on aquatic ecosystems and important agricultural crops, including dairy, apples and maple syrup. Expected short-term droughts, punctuated by heavy precipitation will affect agriculture and wetlands, and extreme heat threatens health and infrastructure. </a:t>
            </a:r>
          </a:p>
          <a:p>
            <a:pPr defTabSz="942023">
              <a:defRPr/>
            </a:pPr>
            <a:endParaRPr lang="en-US" sz="1800" dirty="0"/>
          </a:p>
          <a:p>
            <a:pPr defTabSz="942023">
              <a:defRPr/>
            </a:pPr>
            <a:r>
              <a:rPr lang="en-US" sz="1800" dirty="0"/>
              <a:t>Ocean acidification and collapse of the Long Island Sound lobster fishery, secondary climate change effects, such as diseases and pests, and, have already hit New Yorkers hard.</a:t>
            </a:r>
          </a:p>
          <a:p>
            <a:pPr defTabSz="942023">
              <a:defRPr/>
            </a:pPr>
            <a:endParaRPr lang="en-US" sz="180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D51DE49-A63D-4B98-ABD6-44B3F0CAEC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54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CLCPA amends CRRA to add two new sections: 17-a and 17-b</a:t>
            </a:r>
          </a:p>
          <a:p>
            <a:r>
              <a:rPr lang="en-US" sz="900" kern="1200" dirty="0">
                <a:solidFill>
                  <a:schemeClr val="tx1"/>
                </a:solidFill>
                <a:effectLst/>
                <a:latin typeface="+mn-lt"/>
                <a:ea typeface="+mn-ea"/>
                <a:cs typeface="+mn-cs"/>
              </a:rPr>
              <a:t>Some aspects of language unclear, but intent appears to be to require consideration of all climate-change effects during DEC’s project review of all UPA permits, and for DEC to recommend cost-benefit analyses and risk-mitigation measures. </a:t>
            </a:r>
          </a:p>
          <a:p>
            <a:r>
              <a:rPr lang="en-US" sz="900" kern="1200" dirty="0">
                <a:solidFill>
                  <a:schemeClr val="tx1"/>
                </a:solidFill>
                <a:effectLst/>
                <a:latin typeface="+mn-lt"/>
                <a:ea typeface="+mn-ea"/>
                <a:cs typeface="+mn-cs"/>
              </a:rPr>
              <a:t>UPA permit programs now covered include the following (</a:t>
            </a:r>
            <a:r>
              <a:rPr lang="en-US" sz="900" u="sng" kern="1200" dirty="0">
                <a:solidFill>
                  <a:schemeClr val="tx1"/>
                </a:solidFill>
                <a:effectLst/>
                <a:latin typeface="+mn-lt"/>
                <a:ea typeface="+mn-ea"/>
                <a:cs typeface="+mn-cs"/>
              </a:rPr>
              <a:t>underlining </a:t>
            </a:r>
            <a:r>
              <a:rPr lang="en-US" sz="900" kern="1200" dirty="0">
                <a:solidFill>
                  <a:schemeClr val="tx1"/>
                </a:solidFill>
                <a:effectLst/>
                <a:latin typeface="+mn-lt"/>
                <a:ea typeface="+mn-ea"/>
                <a:cs typeface="+mn-cs"/>
              </a:rPr>
              <a:t>indicates newly covered):</a:t>
            </a:r>
          </a:p>
          <a:p>
            <a:pPr lvl="0"/>
            <a:r>
              <a:rPr lang="en-US" sz="900" kern="1200" dirty="0">
                <a:solidFill>
                  <a:schemeClr val="tx1"/>
                </a:solidFill>
                <a:effectLst/>
                <a:latin typeface="+mn-lt"/>
                <a:ea typeface="+mn-ea"/>
                <a:cs typeface="+mn-cs"/>
              </a:rPr>
              <a:t>Protection of Waters (Title Five of Article Fifteen)</a:t>
            </a:r>
          </a:p>
          <a:p>
            <a:pPr lvl="0"/>
            <a:r>
              <a:rPr lang="en-US" sz="900" u="sng" kern="1200" dirty="0">
                <a:solidFill>
                  <a:schemeClr val="tx1"/>
                </a:solidFill>
                <a:effectLst/>
                <a:latin typeface="+mn-lt"/>
                <a:ea typeface="+mn-ea"/>
                <a:cs typeface="+mn-cs"/>
              </a:rPr>
              <a:t>Water Supply and Water Transport (Title Fifteen of Article Fifteen)</a:t>
            </a:r>
            <a:endParaRPr lang="en-US" sz="900" kern="1200" dirty="0">
              <a:solidFill>
                <a:schemeClr val="tx1"/>
              </a:solidFill>
              <a:effectLst/>
              <a:latin typeface="+mn-lt"/>
              <a:ea typeface="+mn-ea"/>
              <a:cs typeface="+mn-cs"/>
            </a:endParaRPr>
          </a:p>
          <a:p>
            <a:pPr lvl="0"/>
            <a:r>
              <a:rPr lang="en-US" sz="900" u="sng" kern="1200" dirty="0">
                <a:solidFill>
                  <a:schemeClr val="tx1"/>
                </a:solidFill>
                <a:effectLst/>
                <a:latin typeface="+mn-lt"/>
                <a:ea typeface="+mn-ea"/>
                <a:cs typeface="+mn-cs"/>
              </a:rPr>
              <a:t>Wild, Scenic and Recreational Rivers System (Title Twenty-Seven of Article Fifteen)</a:t>
            </a:r>
            <a:r>
              <a:rPr lang="en-US" sz="900" kern="1200" dirty="0">
                <a:solidFill>
                  <a:schemeClr val="tx1"/>
                </a:solidFill>
                <a:effectLst/>
                <a:latin typeface="+mn-lt"/>
                <a:ea typeface="+mn-ea"/>
                <a:cs typeface="+mn-cs"/>
              </a:rPr>
              <a:t>, except for that part of Article Twenty-Four administered by the Adirondack Park Agency</a:t>
            </a:r>
          </a:p>
          <a:p>
            <a:pPr lvl="0"/>
            <a:r>
              <a:rPr lang="en-US" sz="900" u="sng" kern="1200" dirty="0">
                <a:solidFill>
                  <a:schemeClr val="tx1"/>
                </a:solidFill>
                <a:effectLst/>
                <a:latin typeface="+mn-lt"/>
                <a:ea typeface="+mn-ea"/>
                <a:cs typeface="+mn-cs"/>
              </a:rPr>
              <a:t>Certifications Under Section 401</a:t>
            </a:r>
            <a:r>
              <a:rPr lang="en-US" sz="900" kern="1200" dirty="0">
                <a:solidFill>
                  <a:schemeClr val="tx1"/>
                </a:solidFill>
                <a:effectLst/>
                <a:latin typeface="+mn-lt"/>
                <a:ea typeface="+mn-ea"/>
                <a:cs typeface="+mn-cs"/>
              </a:rPr>
              <a:t> of the Federal Water Pollution Control Act </a:t>
            </a:r>
          </a:p>
          <a:p>
            <a:pPr lvl="0"/>
            <a:r>
              <a:rPr lang="en-US" sz="900" u="sng" kern="1200" dirty="0">
                <a:solidFill>
                  <a:schemeClr val="tx1"/>
                </a:solidFill>
                <a:effectLst/>
                <a:latin typeface="+mn-lt"/>
                <a:ea typeface="+mn-ea"/>
                <a:cs typeface="+mn-cs"/>
              </a:rPr>
              <a:t>State Pollutant Discharge Elimination System (Title Eight of Article Seventeen)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Realty Subdivisions: Sewerage Service (Title Fifteen of Article Seventeen)</a:t>
            </a:r>
          </a:p>
          <a:p>
            <a:pPr lvl="0"/>
            <a:r>
              <a:rPr lang="en-US" sz="900" u="sng" kern="1200" dirty="0">
                <a:solidFill>
                  <a:schemeClr val="tx1"/>
                </a:solidFill>
                <a:effectLst/>
                <a:latin typeface="+mn-lt"/>
                <a:ea typeface="+mn-ea"/>
                <a:cs typeface="+mn-cs"/>
              </a:rPr>
              <a:t>Air Pollution Control (Article Nineteen)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Liquefied Natural and Petroleum Gas (Title Seventeen of Article Twenty-Three)</a:t>
            </a:r>
          </a:p>
          <a:p>
            <a:pPr lvl="0"/>
            <a:r>
              <a:rPr lang="en-US" sz="900" kern="1200" dirty="0">
                <a:solidFill>
                  <a:schemeClr val="tx1"/>
                </a:solidFill>
                <a:effectLst/>
                <a:latin typeface="+mn-lt"/>
                <a:ea typeface="+mn-ea"/>
                <a:cs typeface="+mn-cs"/>
              </a:rPr>
              <a:t>Mined Land Reclamation (Title Twenty-Seven of Article Twenty-Three);</a:t>
            </a:r>
          </a:p>
          <a:p>
            <a:pPr lvl="0"/>
            <a:r>
              <a:rPr lang="en-US" sz="900" kern="1200" dirty="0">
                <a:solidFill>
                  <a:schemeClr val="tx1"/>
                </a:solidFill>
                <a:effectLst/>
                <a:latin typeface="+mn-lt"/>
                <a:ea typeface="+mn-ea"/>
                <a:cs typeface="+mn-cs"/>
              </a:rPr>
              <a:t>Freshwater Wetlands (Article Twenty-Four), except for that part of Article Twenty-Four administered by the Adirondack Park Agency </a:t>
            </a:r>
          </a:p>
          <a:p>
            <a:pPr lvl="0"/>
            <a:r>
              <a:rPr lang="en-US" sz="900" kern="1200" dirty="0">
                <a:solidFill>
                  <a:schemeClr val="tx1"/>
                </a:solidFill>
                <a:effectLst/>
                <a:latin typeface="+mn-lt"/>
                <a:ea typeface="+mn-ea"/>
                <a:cs typeface="+mn-cs"/>
              </a:rPr>
              <a:t>Tidal Wetlands (Article Twenty-Five)</a:t>
            </a:r>
          </a:p>
          <a:p>
            <a:pPr lvl="0"/>
            <a:r>
              <a:rPr lang="en-US" sz="900" u="sng" kern="1200" dirty="0">
                <a:solidFill>
                  <a:schemeClr val="tx1"/>
                </a:solidFill>
                <a:effectLst/>
                <a:latin typeface="+mn-lt"/>
                <a:ea typeface="+mn-ea"/>
                <a:cs typeface="+mn-cs"/>
              </a:rPr>
              <a:t>Collection, Treatment and Disposal of Refuse and Other Solid Waste (Article Twenty-Seven)</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Coastal Erosion Hazard Areas (Article Thirty-Four)</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The original CRRA provision to include oil and gas well permits, which are not covered by UPA, remains unchanged.</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The amendment to CRRA expands the list of climate hazards that must be considered in these programs from “sea level rise, and/or storm surges and/or flooding” by requiring consideration of “future physical climate risk” in §17-b and describing “risks of climate change” to include a range of climate hazards in §17-a.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Importantly, §17-b authorizes DEC to require mitigation of significant climate risks to any natural resource, public infrastructure or services, disadvantaged communities, or private property not owned by the applicant. This provision may represent an expansion or clarification of DEC authority, particularly in programs for which the underlying authorizing statutes have not previously been interpreted as providing such authority.</a:t>
            </a:r>
          </a:p>
          <a:p>
            <a:endParaRPr lang="en-US" dirty="0"/>
          </a:p>
        </p:txBody>
      </p:sp>
      <p:sp>
        <p:nvSpPr>
          <p:cNvPr id="4" name="Slide Number Placeholder 3"/>
          <p:cNvSpPr>
            <a:spLocks noGrp="1"/>
          </p:cNvSpPr>
          <p:nvPr>
            <p:ph type="sldNum" sz="quarter" idx="5"/>
          </p:nvPr>
        </p:nvSpPr>
        <p:spPr/>
        <p:txBody>
          <a:bodyPr/>
          <a:lstStyle/>
          <a:p>
            <a:pPr>
              <a:defRPr/>
            </a:pPr>
            <a:fld id="{EB0F1B23-C275-4E64-B959-38EF0616B773}" type="slidenum">
              <a:rPr lang="en-US" smtClean="0"/>
              <a:pPr>
                <a:defRPr/>
              </a:pPr>
              <a:t>20</a:t>
            </a:fld>
            <a:endParaRPr lang="en-US"/>
          </a:p>
        </p:txBody>
      </p:sp>
    </p:spTree>
    <p:extLst>
      <p:ext uri="{BB962C8B-B14F-4D97-AF65-F5344CB8AC3E}">
        <p14:creationId xmlns:p14="http://schemas.microsoft.com/office/powerpoint/2010/main" val="171558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609585" indent="-609585"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21</a:t>
            </a:fld>
            <a:endParaRPr lang="en-US"/>
          </a:p>
        </p:txBody>
      </p:sp>
    </p:spTree>
    <p:extLst>
      <p:ext uri="{BB962C8B-B14F-4D97-AF65-F5344CB8AC3E}">
        <p14:creationId xmlns:p14="http://schemas.microsoft.com/office/powerpoint/2010/main" val="318333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82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Combatting Climate Change” comprises 4 parts; additional proposals of interest in 3. Rebuilding a New N.Y. and 4. Opportunity Agenda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1B23-C275-4E64-B959-38EF0616B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273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REDI project implementation</a:t>
            </a:r>
          </a:p>
          <a:p>
            <a:r>
              <a:rPr lang="en-US" dirty="0"/>
              <a:t>Focus on restoration of significant habitats and flood reduction through </a:t>
            </a:r>
          </a:p>
          <a:p>
            <a:pPr marL="171450" indent="-171450">
              <a:buFont typeface="Arial" panose="020B0604020202020204" pitchFamily="34" charset="0"/>
              <a:buChar char="•"/>
            </a:pPr>
            <a:r>
              <a:rPr lang="en-US" dirty="0"/>
              <a:t>reconnecting waterways</a:t>
            </a:r>
          </a:p>
          <a:p>
            <a:pPr marL="171450" indent="-171450">
              <a:buFont typeface="Arial" panose="020B0604020202020204" pitchFamily="34" charset="0"/>
              <a:buChar char="•"/>
            </a:pPr>
            <a:r>
              <a:rPr lang="en-US" dirty="0"/>
              <a:t>right-sizing dams and culverts</a:t>
            </a:r>
          </a:p>
          <a:p>
            <a:pPr marL="171450" indent="-171450">
              <a:buFont typeface="Arial" panose="020B0604020202020204" pitchFamily="34" charset="0"/>
              <a:buChar char="•"/>
            </a:pPr>
            <a:r>
              <a:rPr lang="en-US" dirty="0"/>
              <a:t>Wetland and floodplain restoration</a:t>
            </a:r>
          </a:p>
          <a:p>
            <a:pPr marL="171450" indent="-171450">
              <a:buFont typeface="Arial" panose="020B0604020202020204" pitchFamily="34" charset="0"/>
              <a:buChar char="•"/>
            </a:pPr>
            <a:r>
              <a:rPr lang="en-US" dirty="0"/>
              <a:t>Shellfish restocking</a:t>
            </a:r>
          </a:p>
          <a:p>
            <a:pPr marL="171450" indent="-171450">
              <a:buFont typeface="Arial" panose="020B0604020202020204" pitchFamily="34" charset="0"/>
              <a:buChar char="•"/>
            </a:pPr>
            <a:r>
              <a:rPr lang="en-US" dirty="0"/>
              <a:t>Open space preservation</a:t>
            </a:r>
          </a:p>
          <a:p>
            <a:pPr marL="171450" indent="-171450">
              <a:buFont typeface="Arial" panose="020B0604020202020204" pitchFamily="34" charset="0"/>
              <a:buChar char="•"/>
            </a:pPr>
            <a:r>
              <a:rPr lang="en-US" dirty="0"/>
              <a:t>Forest conservation</a:t>
            </a:r>
          </a:p>
          <a:p>
            <a:pPr marL="171450" indent="-171450">
              <a:buFont typeface="Arial" panose="020B0604020202020204" pitchFamily="34" charset="0"/>
              <a:buChar char="•"/>
            </a:pPr>
            <a:r>
              <a:rPr lang="en-US" dirty="0"/>
              <a:t>Tree replanting</a:t>
            </a:r>
          </a:p>
          <a:p>
            <a:pPr marL="171450" indent="-171450">
              <a:buFont typeface="Arial" panose="020B0604020202020204" pitchFamily="34" charset="0"/>
              <a:buChar char="•"/>
            </a:pPr>
            <a:r>
              <a:rPr lang="en-US" dirty="0"/>
              <a:t>Reducing ag and stormwater runoff contamination</a:t>
            </a:r>
          </a:p>
          <a:p>
            <a:pPr marL="171450" indent="-171450">
              <a:buFont typeface="Arial" panose="020B0604020202020204" pitchFamily="34" charset="0"/>
              <a:buChar char="•"/>
            </a:pPr>
            <a:r>
              <a:rPr lang="en-US" dirty="0"/>
              <a:t>Upgrade flood control infrastructure</a:t>
            </a:r>
          </a:p>
          <a:p>
            <a:pPr marL="171450" indent="-171450">
              <a:buFont typeface="Arial" panose="020B0604020202020204" pitchFamily="34" charset="0"/>
              <a:buChar char="•"/>
            </a:pPr>
            <a:r>
              <a:rPr lang="en-US" dirty="0"/>
              <a:t>Protect critical facilities</a:t>
            </a:r>
          </a:p>
          <a:p>
            <a:pPr marL="171450" indent="-171450">
              <a:buFont typeface="Arial" panose="020B0604020202020204" pitchFamily="34" charset="0"/>
              <a:buChar char="•"/>
            </a:pPr>
            <a:r>
              <a:rPr lang="en-US" dirty="0"/>
              <a:t>Community relocation</a:t>
            </a:r>
          </a:p>
          <a:p>
            <a:pPr marL="171450" indent="-171450">
              <a:buFont typeface="Arial" panose="020B0604020202020204" pitchFamily="34" charset="0"/>
              <a:buChar char="•"/>
            </a:pPr>
            <a:r>
              <a:rPr lang="en-US" dirty="0"/>
              <a:t>Expansion of renewable energy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1B23-C275-4E64-B959-38EF0616B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67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Convene a Blue Ribbon Task Force to Grow the EV Sector</a:t>
            </a:r>
          </a:p>
          <a:p>
            <a:pPr marL="171450" indent="-171450">
              <a:buFont typeface="Arial" panose="020B0604020202020204" pitchFamily="34" charset="0"/>
              <a:buChar char="•"/>
            </a:pPr>
            <a:r>
              <a:rPr lang="en-US" dirty="0"/>
              <a:t>Electrify Upstate Transit Systems</a:t>
            </a:r>
          </a:p>
          <a:p>
            <a:pPr marL="171450" indent="-171450">
              <a:buFont typeface="Arial" panose="020B0604020202020204" pitchFamily="34" charset="0"/>
              <a:buChar char="•"/>
            </a:pPr>
            <a:r>
              <a:rPr lang="en-US" dirty="0"/>
              <a:t>Build a Robust Network of EV Chargers Throughout New York: The Department of Public Service (DPS) will propose a “make-ready” initiative directing utilities to build the grid infrastructure needed to enable the installation of chargers.</a:t>
            </a:r>
          </a:p>
          <a:p>
            <a:pPr marL="171450" indent="-171450">
              <a:buFont typeface="Arial" panose="020B0604020202020204" pitchFamily="34" charset="0"/>
              <a:buChar char="•"/>
            </a:pPr>
            <a:r>
              <a:rPr lang="en-US" dirty="0"/>
              <a:t>Invest $100 million in Green Bank Financing to attract EV-Sector manufacturers and other related businesses</a:t>
            </a:r>
          </a:p>
          <a:p>
            <a:pPr marL="171450" indent="-171450">
              <a:buFont typeface="Arial" panose="020B0604020202020204" pitchFamily="34" charset="0"/>
              <a:buChar char="•"/>
            </a:pPr>
            <a:r>
              <a:rPr lang="en-US" dirty="0"/>
              <a:t>Green Economy Tax Credit for green job wages and capital investments</a:t>
            </a:r>
          </a:p>
          <a:p>
            <a:pPr marL="171450" indent="-171450">
              <a:buFont typeface="Arial" panose="020B0604020202020204" pitchFamily="34" charset="0"/>
              <a:buChar char="•"/>
            </a:pPr>
            <a:r>
              <a:rPr lang="en-US" dirty="0"/>
              <a:t>Retrofit Homes and Businesses to Lower Carbon Emissions: NYSERDA will launch a $30 million Empire Building Retrofit Challenge to demonstrate solutions for high-profile commercial and multi-family buildings across the State.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31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Solar, Onshore Wind and Storage Capacity by More Than 1,000 Megawatts: NYSERDA will make competitive awards to 21 large-scale solar, wind, and energy storage projects across upstate New York,</a:t>
            </a:r>
          </a:p>
          <a:p>
            <a:endParaRPr lang="en-US" dirty="0"/>
          </a:p>
          <a:p>
            <a:r>
              <a:rPr lang="en-US" dirty="0"/>
              <a:t>The State will put together a plan for authorizing and building new transmission capacity to bring clean and renewable power from to areas that need additional electricity capacity, prioritizing using existing rights of way. The plan will include upgrading the grid with smart, new technology that increases the capacity and effectiveness of the system, such as battery storage technology.</a:t>
            </a:r>
          </a:p>
          <a:p>
            <a:endParaRPr lang="en-US" dirty="0"/>
          </a:p>
          <a:p>
            <a:r>
              <a:rPr lang="en-US" dirty="0"/>
              <a:t>Steps to assist with just transition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309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877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in the MTA’s Capital Plan to Provide More Reliable and Accessible Public Transportation Downstate</a:t>
            </a:r>
          </a:p>
          <a:p>
            <a:endParaRPr lang="en-US" dirty="0"/>
          </a:p>
          <a:p>
            <a:r>
              <a:rPr lang="en-US" dirty="0"/>
              <a:t>Develop an Innovative Strategy to Build High Speed Rail in New York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52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7183-2024-45A6-B5C3-A74D775EF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6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44488"/>
            <a:ext cx="4064000" cy="2286000"/>
          </a:xfrm>
        </p:spPr>
      </p:sp>
      <p:sp>
        <p:nvSpPr>
          <p:cNvPr id="3" name="Notes Placeholder 2"/>
          <p:cNvSpPr>
            <a:spLocks noGrp="1"/>
          </p:cNvSpPr>
          <p:nvPr>
            <p:ph type="body" idx="1"/>
          </p:nvPr>
        </p:nvSpPr>
        <p:spPr>
          <a:xfrm>
            <a:off x="685800" y="2630488"/>
            <a:ext cx="5486400" cy="6361112"/>
          </a:xfrm>
          <a:prstGeom prst="rect">
            <a:avLst/>
          </a:prstGeom>
        </p:spPr>
        <p:txBody>
          <a:bodyPr/>
          <a:lstStyle/>
          <a:p>
            <a:r>
              <a:rPr lang="en-US" sz="1600" dirty="0"/>
              <a:t>July 18, 2019 - Governor Cuomo signed the Climate Leadership and Community Protection Act </a:t>
            </a:r>
          </a:p>
          <a:p>
            <a:endParaRPr lang="en-US" sz="1600" dirty="0"/>
          </a:p>
          <a:p>
            <a:r>
              <a:rPr lang="en-US" sz="1400" dirty="0">
                <a:solidFill>
                  <a:srgbClr val="FF0000"/>
                </a:solidFill>
              </a:rPr>
              <a:t>Note: Most provisions of CLCPA (other than the community air monitoring requirement) do not become effective unless and until the governor signs S.2385/A.1564, which creates a permanent environmental justice advisory group and an environmental justice interagency coordinating council. If signed, this “EJ” bill takes effect on January 1, 2020.</a:t>
            </a:r>
          </a:p>
          <a:p>
            <a:endParaRPr lang="en-US" sz="1600" dirty="0"/>
          </a:p>
          <a:p>
            <a:r>
              <a:rPr lang="en-US" sz="1600" dirty="0"/>
              <a:t>CLCPA establishes very aggressive, nation-leading GHG reduction goals and sets them in statute for first time in NYS</a:t>
            </a:r>
          </a:p>
          <a:p>
            <a:endParaRPr lang="en-US" sz="1600" dirty="0"/>
          </a:p>
          <a:p>
            <a:r>
              <a:rPr lang="en-US" sz="1600" dirty="0"/>
              <a:t>Strong renewable and clean energy goals and codification of clean energy targets puts NYS on a path to carbon neutrality by mid-century</a:t>
            </a:r>
          </a:p>
          <a:p>
            <a:endParaRPr lang="en-US" sz="1600" dirty="0"/>
          </a:p>
          <a:p>
            <a:r>
              <a:rPr lang="en-US" sz="1600" dirty="0"/>
              <a:t>CLCPA includes strong commitments to disadvantaged communities, environmental justice, and ensuring a just transition to a low-carbon economy</a:t>
            </a:r>
          </a:p>
          <a:p>
            <a:r>
              <a:rPr lang="en-US" sz="2133" dirty="0"/>
              <a:t>Amends Public Service Law</a:t>
            </a:r>
          </a:p>
          <a:p>
            <a:r>
              <a:rPr lang="en-US" sz="2133" dirty="0"/>
              <a:t>By June 13, 2021, establish a program requiring load serving entities (LSEs) to effectuate the 70x30 and 100x40 targets</a:t>
            </a:r>
          </a:p>
          <a:p>
            <a:r>
              <a:rPr lang="en-US" sz="2133" dirty="0"/>
              <a:t>By July, 2024, establish programs to require procurement by LSEs of</a:t>
            </a:r>
          </a:p>
          <a:p>
            <a:pPr lvl="1"/>
            <a:r>
              <a:rPr lang="en-US" sz="2000" dirty="0"/>
              <a:t>9,000 MW of offshore wind by 2030</a:t>
            </a:r>
          </a:p>
          <a:p>
            <a:pPr lvl="1"/>
            <a:r>
              <a:rPr lang="en-US" sz="2000" dirty="0"/>
              <a:t>6,000 MW of solar by 2025</a:t>
            </a:r>
          </a:p>
          <a:p>
            <a:pPr lvl="1"/>
            <a:r>
              <a:rPr lang="en-US" sz="2000" dirty="0"/>
              <a:t>3,000 MW of energy storage by 2030</a:t>
            </a:r>
          </a:p>
          <a:p>
            <a:r>
              <a:rPr lang="en-US" sz="2133" dirty="0"/>
              <a:t>Ensure achievement of 185 TBtu end-use energy savings by 2025 and at least 20% investment in residential energy efficiency, including multi-family housing, to benefit disadvantaged communities</a:t>
            </a:r>
          </a:p>
          <a:p>
            <a:r>
              <a:rPr lang="en-US" sz="2133" dirty="0"/>
              <a:t>Specify minimum percentage of energy storage projects deliver clean energy benefits into NYISO zones serving disadvantaged communities and in a manner to reduce </a:t>
            </a:r>
            <a:r>
              <a:rPr lang="en-US" sz="2133" dirty="0" err="1"/>
              <a:t>peaker</a:t>
            </a:r>
            <a:r>
              <a:rPr lang="en-US" sz="2133" dirty="0"/>
              <a:t> use</a:t>
            </a:r>
          </a:p>
          <a:p>
            <a:r>
              <a:rPr lang="en-US" sz="2133" dirty="0"/>
              <a:t>IOU and NYSERDA report energy savings and clean energy market penetration in LMI and disadvantaged communities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194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31E84-BA39-4914-907F-12D216A92D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York has shown an ability to lead and the law only serves to cement New York’s position as a leader in clean energy, environmental protection, and addressing climate change.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the 13</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largest economy in the world, the work we do together can and will make a difference.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CLCPA empowers every New Yorker to fight climate change while improving our daily lives through new job opportunities, improved public health, and more resilient communities and infrastructure.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to providing climate leadership, the law includes requirements to protect our communities and ensure that those communities, most notably those that have been historically overburdened and could be in the future as our changing climate takes a stronger hold, benefit from our activities and actions.</a:t>
            </a:r>
          </a:p>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4</a:t>
            </a:fld>
            <a:endParaRPr lang="en-US"/>
          </a:p>
        </p:txBody>
      </p:sp>
    </p:spTree>
    <p:extLst>
      <p:ext uri="{BB962C8B-B14F-4D97-AF65-F5344CB8AC3E}">
        <p14:creationId xmlns:p14="http://schemas.microsoft.com/office/powerpoint/2010/main" val="106605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B7183-2024-45A6-B5C3-A74D775EFBCB}" type="slidenum">
              <a:rPr lang="en-US" smtClean="0"/>
              <a:t>5</a:t>
            </a:fld>
            <a:endParaRPr lang="en-US"/>
          </a:p>
        </p:txBody>
      </p:sp>
    </p:spTree>
    <p:extLst>
      <p:ext uri="{BB962C8B-B14F-4D97-AF65-F5344CB8AC3E}">
        <p14:creationId xmlns:p14="http://schemas.microsoft.com/office/powerpoint/2010/main" val="238443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let’s look more closely at NYS. Although NYS has the lowest per capita GHG emissions in the country, it is still a significant total emitter. Folks tend to think about emissions from power generation, but the transportation sector is the largest source of emissions, both nationally and in NYS, with emissions associated with heating water and space close behind.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1B23-C275-4E64-B959-38EF0616B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9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2" y="2972113"/>
            <a:ext cx="5608319" cy="5685190"/>
          </a:xfrm>
        </p:spPr>
        <p:txBody>
          <a:bodyPr/>
          <a:lstStyle/>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New York is well positioned to embark on this path.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In the transportation sector, New York stands by our commitment to uphold California’s clean car standards. We are supporting this through programs across agencies that provide rebates and incentives for electric and zero emission vehicles and buses as well as charging stations.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We’ve shown time and again our willingness as state agencies to lead by example. NYPA is working with many of us to reduce the energy consumption of state buildings.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Leadership by example is a core principle of New Efficiency: New York in driving additional energy efficiency beyond our own buildings.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Department of Public Service, Ag and Markets, and DEC are working through the Methane Reduction Plan to address another one of our greenhouse gases.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Department of State, DEC and DHSES are supporting local resilience at a local level through Resilient NY.</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And DOT is an important partner in the Climate Smart Communities program</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The list goes on. </a:t>
            </a:r>
          </a:p>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7</a:t>
            </a:fld>
            <a:endParaRPr lang="en-US"/>
          </a:p>
        </p:txBody>
      </p:sp>
    </p:spTree>
    <p:extLst>
      <p:ext uri="{BB962C8B-B14F-4D97-AF65-F5344CB8AC3E}">
        <p14:creationId xmlns:p14="http://schemas.microsoft.com/office/powerpoint/2010/main" val="414402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346075"/>
            <a:ext cx="2581275" cy="1452563"/>
          </a:xfrm>
        </p:spPr>
      </p:sp>
      <p:sp>
        <p:nvSpPr>
          <p:cNvPr id="3" name="Notes Placeholder 2"/>
          <p:cNvSpPr>
            <a:spLocks noGrp="1"/>
          </p:cNvSpPr>
          <p:nvPr>
            <p:ph type="body" idx="1"/>
          </p:nvPr>
        </p:nvSpPr>
        <p:spPr>
          <a:xfrm>
            <a:off x="701042" y="1798638"/>
            <a:ext cx="5608319" cy="6770175"/>
          </a:xfrm>
        </p:spPr>
        <p:txBody>
          <a:bodyPr/>
          <a:lstStyle/>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While we’ve made good progress, as this bar chart indicates, we are going to have to step up our work to meet our targets and put the state on a path to carbon neutrality.</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Achieving a carbon neutral economy means that our economic activities and other practices do not result in a net increase in releasing greenhouse gas emissions into the atmosphere.</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The bar chart is based on the state’s most recent greenhouse gas inventory produced by DEC in collaboration with NYSERDA.</a:t>
            </a:r>
          </a:p>
          <a:p>
            <a:pPr marL="171450" lvl="0" indent="-171450">
              <a:buFont typeface="Arial" panose="020B0604020202020204" pitchFamily="34" charset="0"/>
              <a:buChar char="•"/>
            </a:pPr>
            <a:r>
              <a:rPr lang="en-US" sz="1400" i="1" kern="1200" dirty="0">
                <a:solidFill>
                  <a:schemeClr val="tx1"/>
                </a:solidFill>
                <a:effectLst/>
                <a:latin typeface="+mn-lt"/>
                <a:ea typeface="+mn-ea"/>
                <a:cs typeface="+mn-cs"/>
              </a:rPr>
              <a:t>It is based on our current inventory methodology. The law requires new methods for calculating New York’s greenhouse gas emissions and will result in some changes to what is being shown. Therefore consider this as illustrative. </a:t>
            </a:r>
            <a:r>
              <a:rPr lang="en-US" sz="14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The numbers in the 2016 bar compare that sectors emission levels to 1990.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It shows that most of our reductions have come from the electricity sector.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Some further reductions will be achieved through the clean energy and energy efficiency </a:t>
            </a:r>
            <a:r>
              <a:rPr lang="en-US" sz="1400" kern="1200" dirty="0" err="1">
                <a:solidFill>
                  <a:schemeClr val="tx1"/>
                </a:solidFill>
                <a:effectLst/>
                <a:latin typeface="+mn-lt"/>
                <a:ea typeface="+mn-ea"/>
                <a:cs typeface="+mn-cs"/>
              </a:rPr>
              <a:t>subtargets</a:t>
            </a:r>
            <a:r>
              <a:rPr lang="en-US" sz="1400" kern="1200" dirty="0">
                <a:solidFill>
                  <a:schemeClr val="tx1"/>
                </a:solidFill>
                <a:effectLst/>
                <a:latin typeface="+mn-lt"/>
                <a:ea typeface="+mn-ea"/>
                <a:cs typeface="+mn-cs"/>
              </a:rPr>
              <a:t> in the law and increased electrification of buildings and transportation. But we will need to do more and across more than just the electricity sector.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Some sectors will be difficult to decarbonize. Those remaining emissions may need to be captured or sequestered.</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We will also need to consider what the transition to a lower carbon economy will mean for upstate industry, affordable housing, land use, and workers and businesses in or supported by traditional energy industries.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This is what the Climate Action Council will help us to determine and where your strategic input will be critical. </a:t>
            </a:r>
          </a:p>
          <a:p>
            <a:endParaRPr lang="en-US" dirty="0"/>
          </a:p>
        </p:txBody>
      </p:sp>
      <p:sp>
        <p:nvSpPr>
          <p:cNvPr id="4" name="Slide Number Placeholder 3"/>
          <p:cNvSpPr>
            <a:spLocks noGrp="1"/>
          </p:cNvSpPr>
          <p:nvPr>
            <p:ph type="sldNum" sz="quarter" idx="5"/>
          </p:nvPr>
        </p:nvSpPr>
        <p:spPr/>
        <p:txBody>
          <a:bodyPr/>
          <a:lstStyle/>
          <a:p>
            <a:fld id="{D37B7183-2024-45A6-B5C3-A74D775EFBCB}" type="slidenum">
              <a:rPr lang="en-US" smtClean="0"/>
              <a:t>8</a:t>
            </a:fld>
            <a:endParaRPr lang="en-US"/>
          </a:p>
        </p:txBody>
      </p:sp>
    </p:spTree>
    <p:extLst>
      <p:ext uri="{BB962C8B-B14F-4D97-AF65-F5344CB8AC3E}">
        <p14:creationId xmlns:p14="http://schemas.microsoft.com/office/powerpoint/2010/main" val="101384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49250"/>
            <a:ext cx="2741612" cy="1541463"/>
          </a:xfrm>
        </p:spPr>
      </p:sp>
      <p:sp>
        <p:nvSpPr>
          <p:cNvPr id="3" name="Notes Placeholder 2"/>
          <p:cNvSpPr>
            <a:spLocks noGrp="1"/>
          </p:cNvSpPr>
          <p:nvPr>
            <p:ph type="body" idx="1"/>
          </p:nvPr>
        </p:nvSpPr>
        <p:spPr>
          <a:xfrm>
            <a:off x="816447" y="2277314"/>
            <a:ext cx="5732949" cy="6201668"/>
          </a:xfrm>
        </p:spPr>
        <p:txBody>
          <a:bodyPr/>
          <a:lstStyle/>
          <a:p>
            <a:r>
              <a:rPr lang="en-US" sz="1800" dirty="0"/>
              <a:t>We have a lot of work to do to meet even the state’s current interim goal of 40% by 2030, let alone complete carbon neutrality.</a:t>
            </a:r>
          </a:p>
          <a:p>
            <a:endParaRPr lang="en-US" sz="1800" dirty="0"/>
          </a:p>
          <a:p>
            <a:r>
              <a:rPr lang="en-US" sz="1800" dirty="0"/>
              <a:t>In particular, we will need deep market penetration of electric vehicles and use of electricity for space and water heating, i.e., high efficiency heat pumps. </a:t>
            </a:r>
          </a:p>
          <a:p>
            <a:endParaRPr lang="en-US" sz="1800" dirty="0"/>
          </a:p>
          <a:p>
            <a:r>
              <a:rPr lang="en-US" sz="1800" dirty="0"/>
              <a:t>We need to reduce waste in general and especially deposition of organic material in landfills, where it forms methane.</a:t>
            </a:r>
          </a:p>
          <a:p>
            <a:endParaRPr lang="en-US" sz="1800" dirty="0"/>
          </a:p>
          <a:p>
            <a:r>
              <a:rPr lang="en-US" sz="1800" dirty="0"/>
              <a:t>We need to eliminate the use of high-GWP refrigerants, and vastly improve energy efficiency and conservation</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1B23-C275-4E64-B959-38EF0616B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9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3200" y="2311400"/>
            <a:ext cx="6604000" cy="3352800"/>
          </a:xfrm>
          <a:prstGeom prst="rect">
            <a:avLst/>
          </a:prstGeom>
        </p:spPr>
        <p:txBody>
          <a:bodyPr anchor="ct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0422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053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268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p>
            <a:r>
              <a:rPr lang="en-US" dirty="0">
                <a:solidFill>
                  <a:prstClr val="black"/>
                </a:solidFill>
              </a:rPr>
              <a:t>April 16, 2015</a:t>
            </a: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40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Mast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2413000"/>
            <a:ext cx="6502400" cy="3048000"/>
          </a:xfrm>
          <a:prstGeom prst="rect">
            <a:avLst/>
          </a:prstGeom>
        </p:spPr>
        <p:txBody>
          <a:bodyPr anchor="ct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19488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4314E7C7-D33E-4DA0-8B81-ECECC80CEE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9287" y="6137103"/>
            <a:ext cx="1930400" cy="566100"/>
          </a:xfrm>
          <a:prstGeom prst="rect">
            <a:avLst/>
          </a:prstGeom>
        </p:spPr>
      </p:pic>
    </p:spTree>
    <p:extLst>
      <p:ext uri="{BB962C8B-B14F-4D97-AF65-F5344CB8AC3E}">
        <p14:creationId xmlns:p14="http://schemas.microsoft.com/office/powerpoint/2010/main" val="3433700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37368"/>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17182265-CDDF-4D26-9116-F90EA45EB039}"/>
              </a:ext>
            </a:extLst>
          </p:cNvPr>
          <p:cNvSpPr txBox="1"/>
          <p:nvPr userDrawn="1"/>
        </p:nvSpPr>
        <p:spPr>
          <a:xfrm>
            <a:off x="203200" y="1803401"/>
            <a:ext cx="11684000" cy="584775"/>
          </a:xfrm>
          <a:prstGeom prst="rect">
            <a:avLst/>
          </a:prstGeom>
          <a:noFill/>
          <a:ln>
            <a:noFill/>
          </a:ln>
        </p:spPr>
        <p:txBody>
          <a:bodyPr wrap="square" rtlCol="0">
            <a:spAutoFit/>
          </a:bodyPr>
          <a:lstStyle/>
          <a:p>
            <a:r>
              <a:rPr lang="en-US" sz="3200" dirty="0">
                <a:solidFill>
                  <a:srgbClr val="646569"/>
                </a:solidFill>
                <a:latin typeface="Arial" panose="020B0604020202020204" pitchFamily="34" charset="0"/>
                <a:cs typeface="Arial" panose="020B0604020202020204" pitchFamily="34" charset="0"/>
              </a:rPr>
              <a:t>Copy (Arial Regular)</a:t>
            </a:r>
          </a:p>
        </p:txBody>
      </p:sp>
      <p:sp>
        <p:nvSpPr>
          <p:cNvPr id="5" name="Title Placeholder 1">
            <a:extLst>
              <a:ext uri="{FF2B5EF4-FFF2-40B4-BE49-F238E27FC236}">
                <a16:creationId xmlns:a16="http://schemas.microsoft.com/office/drawing/2014/main" id="{9287535E-FFDF-4B83-BDA4-180EA9B5E62D}"/>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526771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ABCD916-8719-4D13-99E2-C2D3B5ECCCC1}"/>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pic>
        <p:nvPicPr>
          <p:cNvPr id="7" name="Picture 6">
            <a:extLst>
              <a:ext uri="{FF2B5EF4-FFF2-40B4-BE49-F238E27FC236}">
                <a16:creationId xmlns:a16="http://schemas.microsoft.com/office/drawing/2014/main" id="{BD00B3B5-9978-4B20-8096-9D37D5B9F1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440" y="6239088"/>
            <a:ext cx="1930400" cy="566100"/>
          </a:xfrm>
          <a:prstGeom prst="rect">
            <a:avLst/>
          </a:prstGeom>
        </p:spPr>
      </p:pic>
    </p:spTree>
    <p:extLst>
      <p:ext uri="{BB962C8B-B14F-4D97-AF65-F5344CB8AC3E}">
        <p14:creationId xmlns:p14="http://schemas.microsoft.com/office/powerpoint/2010/main" val="3578621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089151"/>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730501"/>
            <a:ext cx="5386917"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89151"/>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730501"/>
            <a:ext cx="5389033"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710421A-B627-4AEB-9CE8-EBADDF2AED3F}"/>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66636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92D85E6-7390-4879-B97F-76A3C6B58883}"/>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527769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71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34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22818"/>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22818"/>
            <a:ext cx="6815667" cy="55477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84867"/>
            <a:ext cx="4011084" cy="43857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492364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301808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a:extLst>
              <a:ext uri="{FF2B5EF4-FFF2-40B4-BE49-F238E27FC236}">
                <a16:creationId xmlns:a16="http://schemas.microsoft.com/office/drawing/2014/main" id="{4314E7C7-D33E-4DA0-8B81-ECECC80CEE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538" y="6137102"/>
            <a:ext cx="1930400" cy="566100"/>
          </a:xfrm>
          <a:prstGeom prst="rect">
            <a:avLst/>
          </a:prstGeom>
        </p:spPr>
      </p:pic>
    </p:spTree>
    <p:extLst>
      <p:ext uri="{BB962C8B-B14F-4D97-AF65-F5344CB8AC3E}">
        <p14:creationId xmlns:p14="http://schemas.microsoft.com/office/powerpoint/2010/main" val="3869574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37368"/>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9287535E-FFDF-4B83-BDA4-180EA9B5E62D}"/>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002716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ABCD916-8719-4D13-99E2-C2D3B5ECCCC1}"/>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pic>
        <p:nvPicPr>
          <p:cNvPr id="7" name="Picture 6">
            <a:extLst>
              <a:ext uri="{FF2B5EF4-FFF2-40B4-BE49-F238E27FC236}">
                <a16:creationId xmlns:a16="http://schemas.microsoft.com/office/drawing/2014/main" id="{BD00B3B5-9978-4B20-8096-9D37D5B9F1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4188" y="6239088"/>
            <a:ext cx="1930400" cy="566100"/>
          </a:xfrm>
          <a:prstGeom prst="rect">
            <a:avLst/>
          </a:prstGeom>
        </p:spPr>
      </p:pic>
    </p:spTree>
    <p:extLst>
      <p:ext uri="{BB962C8B-B14F-4D97-AF65-F5344CB8AC3E}">
        <p14:creationId xmlns:p14="http://schemas.microsoft.com/office/powerpoint/2010/main" val="1586448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089151"/>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730501"/>
            <a:ext cx="5386917"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89151"/>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730501"/>
            <a:ext cx="5389033"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710421A-B627-4AEB-9CE8-EBADDF2AED3F}"/>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43925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92D85E6-7390-4879-B97F-76A3C6B58883}"/>
              </a:ext>
            </a:extLst>
          </p:cNvPr>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97841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4148E-7998-4510-AD30-9E9FA3587D8F}"/>
              </a:ext>
            </a:extLst>
          </p:cNvPr>
          <p:cNvPicPr>
            <a:picLocks noChangeAspect="1"/>
          </p:cNvPicPr>
          <p:nvPr userDrawn="1"/>
        </p:nvPicPr>
        <p:blipFill>
          <a:blip r:embed="rId2"/>
          <a:stretch>
            <a:fillRect/>
          </a:stretch>
        </p:blipFill>
        <p:spPr>
          <a:xfrm>
            <a:off x="9723570" y="6036339"/>
            <a:ext cx="2281646" cy="722791"/>
          </a:xfrm>
          <a:prstGeom prst="rect">
            <a:avLst/>
          </a:prstGeom>
        </p:spPr>
      </p:pic>
    </p:spTree>
    <p:extLst>
      <p:ext uri="{BB962C8B-B14F-4D97-AF65-F5344CB8AC3E}">
        <p14:creationId xmlns:p14="http://schemas.microsoft.com/office/powerpoint/2010/main" val="222219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22818"/>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22818"/>
            <a:ext cx="6815667" cy="55477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84867"/>
            <a:ext cx="4011084" cy="43857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374441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701858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997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2C47FB-3F7D-4C7C-960D-AADFAB8335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3600" y="482600"/>
            <a:ext cx="3860800" cy="1132200"/>
          </a:xfrm>
          <a:prstGeom prst="rect">
            <a:avLst/>
          </a:prstGeom>
        </p:spPr>
      </p:pic>
    </p:spTree>
    <p:extLst>
      <p:ext uri="{BB962C8B-B14F-4D97-AF65-F5344CB8AC3E}">
        <p14:creationId xmlns:p14="http://schemas.microsoft.com/office/powerpoint/2010/main" val="3030246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9E4FB3-C56D-46FF-9E1D-94BE5CD44D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6153728"/>
            <a:ext cx="1930400" cy="566100"/>
          </a:xfrm>
          <a:prstGeom prst="rect">
            <a:avLst/>
          </a:prstGeom>
        </p:spPr>
      </p:pic>
    </p:spTree>
    <p:extLst>
      <p:ext uri="{BB962C8B-B14F-4D97-AF65-F5344CB8AC3E}">
        <p14:creationId xmlns:p14="http://schemas.microsoft.com/office/powerpoint/2010/main" val="3704609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29DB7-C148-4214-9E25-C057203031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1" y="6070600"/>
            <a:ext cx="2966612" cy="625856"/>
          </a:xfrm>
          <a:prstGeom prst="rect">
            <a:avLst/>
          </a:prstGeom>
        </p:spPr>
      </p:pic>
    </p:spTree>
    <p:extLst>
      <p:ext uri="{BB962C8B-B14F-4D97-AF65-F5344CB8AC3E}">
        <p14:creationId xmlns:p14="http://schemas.microsoft.com/office/powerpoint/2010/main" val="37265120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45E4F7A9-F13F-44E0-B17A-FAD226454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0850" y="6145416"/>
            <a:ext cx="1930400" cy="566100"/>
          </a:xfrm>
          <a:prstGeom prst="rect">
            <a:avLst/>
          </a:prstGeom>
        </p:spPr>
      </p:pic>
    </p:spTree>
    <p:extLst>
      <p:ext uri="{BB962C8B-B14F-4D97-AF65-F5344CB8AC3E}">
        <p14:creationId xmlns:p14="http://schemas.microsoft.com/office/powerpoint/2010/main" val="4276681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2C47FB-3F7D-4C7C-960D-AADFAB8335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3600" y="482600"/>
            <a:ext cx="3860800" cy="1132200"/>
          </a:xfrm>
          <a:prstGeom prst="rect">
            <a:avLst/>
          </a:prstGeom>
        </p:spPr>
      </p:pic>
    </p:spTree>
    <p:extLst>
      <p:ext uri="{BB962C8B-B14F-4D97-AF65-F5344CB8AC3E}">
        <p14:creationId xmlns:p14="http://schemas.microsoft.com/office/powerpoint/2010/main" val="50170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Rectangle 3"/>
          <p:cNvSpPr/>
          <p:nvPr/>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a:lstStyle/>
          <a:p>
            <a:pPr marL="287331" eaLnBrk="1" fontAlgn="auto" hangingPunct="1">
              <a:spcBef>
                <a:spcPts val="0"/>
              </a:spcBef>
              <a:spcAft>
                <a:spcPts val="0"/>
              </a:spcAft>
              <a:tabLst>
                <a:tab pos="11717046" algn="r"/>
              </a:tabLst>
              <a:defRPr/>
            </a:pPr>
            <a:endParaRPr lang="en-US" sz="1867" b="1" dirty="0">
              <a:latin typeface="Arial" panose="020B0604020202020204" pitchFamily="34" charset="0"/>
              <a:cs typeface="Arial" panose="020B0604020202020204" pitchFamily="34" charset="0"/>
            </a:endParaRPr>
          </a:p>
        </p:txBody>
      </p:sp>
      <p:sp>
        <p:nvSpPr>
          <p:cNvPr id="5" name="Rectangle 4"/>
          <p:cNvSpPr/>
          <p:nvPr/>
        </p:nvSpPr>
        <p:spPr>
          <a:xfrm>
            <a:off x="0" y="0"/>
            <a:ext cx="12192000" cy="18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a:p>
        </p:txBody>
      </p:sp>
      <p:sp>
        <p:nvSpPr>
          <p:cNvPr id="6" name="Rectangle 5"/>
          <p:cNvSpPr/>
          <p:nvPr/>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98451"/>
            <a:ext cx="5156200" cy="16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836517"/>
            <a:ext cx="11201400" cy="1465484"/>
          </a:xfrm>
        </p:spPr>
        <p:txBody>
          <a:bodyPr anchor="b">
            <a:normAutofit/>
          </a:bodyPr>
          <a:lstStyle>
            <a:lvl1pPr algn="l">
              <a:defRPr sz="5333">
                <a:solidFill>
                  <a:srgbClr val="002D73"/>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504450"/>
            <a:ext cx="11201400" cy="1214783"/>
          </a:xfrm>
        </p:spPr>
        <p:txBody>
          <a:bodyPr>
            <a:normAutofit/>
          </a:bodyPr>
          <a:lstStyle>
            <a:lvl1pPr marL="0" indent="0" algn="l">
              <a:buNone/>
              <a:defRPr sz="3733" b="1">
                <a:solidFill>
                  <a:srgbClr val="646569"/>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0167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a:lstStyle/>
          <a:p>
            <a:pPr marL="287331" eaLnBrk="1" fontAlgn="auto" hangingPunct="1">
              <a:spcBef>
                <a:spcPts val="0"/>
              </a:spcBef>
              <a:spcAft>
                <a:spcPts val="0"/>
              </a:spcAft>
              <a:tabLst>
                <a:tab pos="11717046" algn="r"/>
              </a:tabLst>
              <a:defRPr/>
            </a:pPr>
            <a:endParaRPr lang="en-US" sz="1867" b="1" dirty="0">
              <a:latin typeface="Arial" panose="020B0604020202020204" pitchFamily="34" charset="0"/>
              <a:cs typeface="Arial" panose="020B0604020202020204" pitchFamily="34" charset="0"/>
            </a:endParaRPr>
          </a:p>
        </p:txBody>
      </p:sp>
      <p:sp>
        <p:nvSpPr>
          <p:cNvPr id="5" name="Rectangle 4"/>
          <p:cNvSpPr/>
          <p:nvPr/>
        </p:nvSpPr>
        <p:spPr>
          <a:xfrm>
            <a:off x="0" y="0"/>
            <a:ext cx="12192000" cy="18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6" name="Rectangle 5"/>
          <p:cNvSpPr/>
          <p:nvPr/>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98451"/>
            <a:ext cx="5156200" cy="16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836517"/>
            <a:ext cx="11201400" cy="1465484"/>
          </a:xfrm>
        </p:spPr>
        <p:txBody>
          <a:bodyPr anchor="b">
            <a:normAutofit/>
          </a:bodyPr>
          <a:lstStyle>
            <a:lvl1pPr algn="l">
              <a:defRPr sz="5333">
                <a:solidFill>
                  <a:srgbClr val="002D73"/>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504450"/>
            <a:ext cx="11201400" cy="1214783"/>
          </a:xfrm>
        </p:spPr>
        <p:txBody>
          <a:bodyPr>
            <a:normAutofit/>
          </a:bodyPr>
          <a:lstStyle>
            <a:lvl1pPr marL="0" indent="0" algn="l">
              <a:buNone/>
              <a:defRPr sz="3733" b="1">
                <a:solidFill>
                  <a:srgbClr val="646569"/>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706540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6700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18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5" name="Rectangle 4"/>
          <p:cNvSpPr/>
          <p:nvPr/>
        </p:nvSpPr>
        <p:spPr>
          <a:xfrm rot="10800000" flipV="1">
            <a:off x="0" y="154517"/>
            <a:ext cx="12192000" cy="29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 rIns="365760" anchor="ctr"/>
          <a:lstStyle/>
          <a:p>
            <a:pPr marL="287331" eaLnBrk="1" fontAlgn="auto" hangingPunct="1">
              <a:spcBef>
                <a:spcPts val="0"/>
              </a:spcBef>
              <a:spcAft>
                <a:spcPts val="0"/>
              </a:spcAft>
              <a:tabLst>
                <a:tab pos="11666775" algn="r"/>
              </a:tabLst>
              <a:defRPr/>
            </a:pPr>
            <a:r>
              <a:rPr lang="en-US" sz="1600" b="1" dirty="0">
                <a:solidFill>
                  <a:srgbClr val="002D73"/>
                </a:solidFill>
                <a:latin typeface="Arial" panose="020B0604020202020204" pitchFamily="34" charset="0"/>
                <a:cs typeface="Arial" panose="020B0604020202020204" pitchFamily="34" charset="0"/>
              </a:rPr>
              <a:t>	</a:t>
            </a:r>
            <a:fld id="{63D6FB79-0D50-489D-B272-EFA22B3EAE74}" type="slidenum">
              <a:rPr lang="en-US" sz="1600" b="1">
                <a:solidFill>
                  <a:srgbClr val="002D73"/>
                </a:solidFill>
                <a:latin typeface="Arial" panose="020B0604020202020204" pitchFamily="34" charset="0"/>
                <a:cs typeface="Arial" panose="020B0604020202020204" pitchFamily="34" charset="0"/>
              </a:rPr>
              <a:pPr marL="287331" eaLnBrk="1" fontAlgn="auto" hangingPunct="1">
                <a:spcBef>
                  <a:spcPts val="0"/>
                </a:spcBef>
                <a:spcAft>
                  <a:spcPts val="0"/>
                </a:spcAft>
                <a:tabLst>
                  <a:tab pos="11666775" algn="r"/>
                </a:tabLst>
                <a:defRPr/>
              </a:pPr>
              <a:t>‹#›</a:t>
            </a:fld>
            <a:endParaRPr lang="en-US" sz="1600" b="1" dirty="0">
              <a:solidFill>
                <a:srgbClr val="002D73"/>
              </a:solidFill>
              <a:latin typeface="Arial" panose="020B0604020202020204" pitchFamily="34" charset="0"/>
              <a:cs typeface="Arial" panose="020B0604020202020204" pitchFamily="34" charset="0"/>
            </a:endParaRPr>
          </a:p>
        </p:txBody>
      </p:sp>
      <p:sp>
        <p:nvSpPr>
          <p:cNvPr id="6" name="Rectangle 5"/>
          <p:cNvSpPr/>
          <p:nvPr/>
        </p:nvSpPr>
        <p:spPr>
          <a:xfrm>
            <a:off x="0" y="2053167"/>
            <a:ext cx="7112000" cy="110067"/>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1" y="2162464"/>
            <a:ext cx="7112000" cy="3603337"/>
          </a:xfrm>
          <a:solidFill>
            <a:srgbClr val="002D73"/>
          </a:solidFill>
        </p:spPr>
        <p:txBody>
          <a:bodyPr lIns="512064" tIns="228600" rIns="365760" anchor="t">
            <a:normAutofit/>
          </a:bodyPr>
          <a:lstStyle>
            <a:lvl1pPr>
              <a:lnSpc>
                <a:spcPct val="100000"/>
              </a:lnSpc>
              <a:defRPr sz="5333">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1040" y="4389120"/>
            <a:ext cx="6014720" cy="1188720"/>
          </a:xfrm>
        </p:spPr>
        <p:txBody>
          <a:bodyPr>
            <a:normAutofit/>
          </a:bodyPr>
          <a:lstStyle>
            <a:lvl1pPr marL="0" indent="0">
              <a:buNone/>
              <a:defRPr sz="37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664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0"/>
            <a:ext cx="11480800" cy="12262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0200" y="1904615"/>
            <a:ext cx="5556251" cy="4563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3202" y="1904615"/>
            <a:ext cx="5517799" cy="4563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637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19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1"/>
            <a:ext cx="11480800" cy="12262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0201" y="1904615"/>
            <a:ext cx="5380953" cy="823912"/>
          </a:xfrm>
        </p:spPr>
        <p:txBody>
          <a:bodyPr anchor="ctr">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2858703"/>
            <a:ext cx="5380953"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1209" y="1904615"/>
            <a:ext cx="5389793" cy="823912"/>
          </a:xfrm>
        </p:spPr>
        <p:txBody>
          <a:bodyPr anchor="ctr">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21208" y="2858703"/>
            <a:ext cx="5389792"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712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88"/>
            <a:ext cx="11480800" cy="1226613"/>
          </a:xfrm>
        </p:spPr>
        <p:txBody>
          <a:bodyPr/>
          <a:lstStyle/>
          <a:p>
            <a:r>
              <a:rPr lang="en-US"/>
              <a:t>Click to edit Master title style</a:t>
            </a:r>
            <a:endParaRPr lang="en-US" dirty="0"/>
          </a:p>
        </p:txBody>
      </p:sp>
    </p:spTree>
    <p:extLst>
      <p:ext uri="{BB962C8B-B14F-4D97-AF65-F5344CB8AC3E}">
        <p14:creationId xmlns:p14="http://schemas.microsoft.com/office/powerpoint/2010/main" val="2190557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744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dirty="0"/>
              <a:t>February 12, 2010</a:t>
            </a:r>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www.nyclimatechange.us                                      </a:t>
            </a:r>
          </a:p>
        </p:txBody>
      </p:sp>
      <p:sp>
        <p:nvSpPr>
          <p:cNvPr id="8" name="Rectangle 6"/>
          <p:cNvSpPr>
            <a:spLocks noGrp="1" noChangeArrowheads="1"/>
          </p:cNvSpPr>
          <p:nvPr>
            <p:ph type="sldNum" sz="quarter" idx="12"/>
          </p:nvPr>
        </p:nvSpPr>
        <p:spPr>
          <a:ln/>
        </p:spPr>
        <p:txBody>
          <a:bodyPr/>
          <a:lstStyle>
            <a:lvl1pPr>
              <a:defRPr/>
            </a:lvl1pPr>
          </a:lstStyle>
          <a:p>
            <a:pPr>
              <a:defRPr/>
            </a:pPr>
            <a:fld id="{6AEB669F-557E-41B3-A57E-BD97C3AF8BBD}" type="slidenum">
              <a:rPr lang="en-US"/>
              <a:pPr>
                <a:defRPr/>
              </a:pPr>
              <a:t>‹#›</a:t>
            </a:fld>
            <a:endParaRPr lang="en-US" dirty="0"/>
          </a:p>
        </p:txBody>
      </p:sp>
    </p:spTree>
    <p:extLst>
      <p:ext uri="{BB962C8B-B14F-4D97-AF65-F5344CB8AC3E}">
        <p14:creationId xmlns:p14="http://schemas.microsoft.com/office/powerpoint/2010/main" val="15524165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rot="10800000" flipV="1">
            <a:off x="0" y="5054600"/>
            <a:ext cx="12192000" cy="18034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451104" tIns="268224" rIns="0" bIns="365760"/>
          <a:lstStyle/>
          <a:p>
            <a:pPr marL="287331" eaLnBrk="1" fontAlgn="auto" hangingPunct="1">
              <a:spcBef>
                <a:spcPts val="0"/>
              </a:spcBef>
              <a:spcAft>
                <a:spcPts val="0"/>
              </a:spcAft>
              <a:tabLst>
                <a:tab pos="11717046" algn="r"/>
              </a:tabLst>
              <a:defRPr/>
            </a:pPr>
            <a:endParaRPr lang="en-US" sz="1867" b="1" dirty="0">
              <a:latin typeface="Arial" panose="020B0604020202020204" pitchFamily="34" charset="0"/>
              <a:cs typeface="Arial" panose="020B0604020202020204" pitchFamily="34" charset="0"/>
            </a:endParaRPr>
          </a:p>
        </p:txBody>
      </p:sp>
      <p:sp>
        <p:nvSpPr>
          <p:cNvPr id="5" name="Rectangle 4"/>
          <p:cNvSpPr/>
          <p:nvPr/>
        </p:nvSpPr>
        <p:spPr>
          <a:xfrm>
            <a:off x="0" y="0"/>
            <a:ext cx="12192000" cy="18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a:p>
        </p:txBody>
      </p:sp>
      <p:sp>
        <p:nvSpPr>
          <p:cNvPr id="6" name="Rectangle 5"/>
          <p:cNvSpPr/>
          <p:nvPr/>
        </p:nvSpPr>
        <p:spPr>
          <a:xfrm>
            <a:off x="0" y="4953000"/>
            <a:ext cx="12192000" cy="1016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98451"/>
            <a:ext cx="5156200" cy="16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836517"/>
            <a:ext cx="11201400" cy="1465484"/>
          </a:xfrm>
        </p:spPr>
        <p:txBody>
          <a:bodyPr anchor="b">
            <a:normAutofit/>
          </a:bodyPr>
          <a:lstStyle>
            <a:lvl1pPr algn="l">
              <a:defRPr sz="5333">
                <a:solidFill>
                  <a:srgbClr val="002D73"/>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504450"/>
            <a:ext cx="11201400" cy="1214783"/>
          </a:xfrm>
        </p:spPr>
        <p:txBody>
          <a:bodyPr>
            <a:normAutofit/>
          </a:bodyPr>
          <a:lstStyle>
            <a:lvl1pPr marL="0" indent="0" algn="l">
              <a:buNone/>
              <a:defRPr sz="3733" b="1">
                <a:solidFill>
                  <a:srgbClr val="646569"/>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3318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103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18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a:p>
        </p:txBody>
      </p:sp>
      <p:sp>
        <p:nvSpPr>
          <p:cNvPr id="5" name="Rectangle 4"/>
          <p:cNvSpPr/>
          <p:nvPr/>
        </p:nvSpPr>
        <p:spPr>
          <a:xfrm rot="10800000" flipV="1">
            <a:off x="0" y="154517"/>
            <a:ext cx="12192000" cy="29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 rIns="365760" anchor="ctr"/>
          <a:lstStyle/>
          <a:p>
            <a:pPr marL="287331" eaLnBrk="1" fontAlgn="auto" hangingPunct="1">
              <a:spcBef>
                <a:spcPts val="0"/>
              </a:spcBef>
              <a:spcAft>
                <a:spcPts val="0"/>
              </a:spcAft>
              <a:tabLst>
                <a:tab pos="11666775" algn="r"/>
              </a:tabLst>
              <a:defRPr/>
            </a:pPr>
            <a:r>
              <a:rPr lang="en-US" sz="1600" b="1" dirty="0">
                <a:solidFill>
                  <a:srgbClr val="002D73"/>
                </a:solidFill>
                <a:latin typeface="Arial" panose="020B0604020202020204" pitchFamily="34" charset="0"/>
                <a:cs typeface="Arial" panose="020B0604020202020204" pitchFamily="34" charset="0"/>
              </a:rPr>
              <a:t>	</a:t>
            </a:r>
            <a:fld id="{C556E73F-0894-41D7-AE58-18CBEBB529DF}" type="slidenum">
              <a:rPr lang="en-US" sz="1600" b="1">
                <a:solidFill>
                  <a:srgbClr val="002D73"/>
                </a:solidFill>
                <a:latin typeface="Arial" panose="020B0604020202020204" pitchFamily="34" charset="0"/>
                <a:cs typeface="Arial" panose="020B0604020202020204" pitchFamily="34" charset="0"/>
              </a:rPr>
              <a:pPr marL="287331" eaLnBrk="1" fontAlgn="auto" hangingPunct="1">
                <a:spcBef>
                  <a:spcPts val="0"/>
                </a:spcBef>
                <a:spcAft>
                  <a:spcPts val="0"/>
                </a:spcAft>
                <a:tabLst>
                  <a:tab pos="11666775" algn="r"/>
                </a:tabLst>
                <a:defRPr/>
              </a:pPr>
              <a:t>‹#›</a:t>
            </a:fld>
            <a:endParaRPr lang="en-US" sz="1600" b="1" dirty="0">
              <a:solidFill>
                <a:srgbClr val="002D73"/>
              </a:solidFill>
              <a:latin typeface="Arial" panose="020B0604020202020204" pitchFamily="34" charset="0"/>
              <a:cs typeface="Arial" panose="020B0604020202020204" pitchFamily="34" charset="0"/>
            </a:endParaRPr>
          </a:p>
        </p:txBody>
      </p:sp>
      <p:sp>
        <p:nvSpPr>
          <p:cNvPr id="6" name="Rectangle 5"/>
          <p:cNvSpPr/>
          <p:nvPr/>
        </p:nvSpPr>
        <p:spPr>
          <a:xfrm>
            <a:off x="0" y="2053167"/>
            <a:ext cx="7112000" cy="110067"/>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1" y="2162464"/>
            <a:ext cx="7112000" cy="3603337"/>
          </a:xfrm>
          <a:solidFill>
            <a:srgbClr val="002D73"/>
          </a:solidFill>
        </p:spPr>
        <p:txBody>
          <a:bodyPr lIns="512064" tIns="228600" rIns="365760" anchor="t">
            <a:normAutofit/>
          </a:bodyPr>
          <a:lstStyle>
            <a:lvl1pPr>
              <a:lnSpc>
                <a:spcPct val="100000"/>
              </a:lnSpc>
              <a:defRPr sz="5333">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1040" y="4389120"/>
            <a:ext cx="6014720" cy="1188720"/>
          </a:xfrm>
        </p:spPr>
        <p:txBody>
          <a:bodyPr>
            <a:normAutofit/>
          </a:bodyPr>
          <a:lstStyle>
            <a:lvl1pPr marL="0" indent="0">
              <a:buNone/>
              <a:defRPr sz="3733"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8970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0"/>
            <a:ext cx="11480800" cy="12262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0200" y="1904615"/>
            <a:ext cx="5556251" cy="4563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3202" y="1904615"/>
            <a:ext cx="5517799" cy="4563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789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91"/>
            <a:ext cx="11480800" cy="12262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30201" y="1904615"/>
            <a:ext cx="5380953" cy="823912"/>
          </a:xfrm>
        </p:spPr>
        <p:txBody>
          <a:bodyPr anchor="ctr">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30201" y="2858703"/>
            <a:ext cx="5380953"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1209" y="1904615"/>
            <a:ext cx="5389793" cy="823912"/>
          </a:xfrm>
        </p:spPr>
        <p:txBody>
          <a:bodyPr anchor="ctr">
            <a:noAutofit/>
          </a:bodyPr>
          <a:lstStyle>
            <a:lvl1pPr marL="0" indent="0">
              <a:buNone/>
              <a:defRPr sz="3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21208" y="2858703"/>
            <a:ext cx="5389792" cy="3513133"/>
          </a:xfrm>
        </p:spPr>
        <p:txBody>
          <a:bodyPr>
            <a:normAutofit/>
          </a:bodyPr>
          <a:lstStyle>
            <a:lvl1pPr>
              <a:spcAft>
                <a:spcPts val="400"/>
              </a:spcAft>
              <a:defRPr sz="2400"/>
            </a:lvl1pPr>
            <a:lvl2pPr>
              <a:spcAft>
                <a:spcPts val="400"/>
              </a:spcAft>
              <a:defRPr sz="2400"/>
            </a:lvl2pPr>
            <a:lvl3pPr>
              <a:spcAft>
                <a:spcPts val="400"/>
              </a:spcAft>
              <a:defRPr sz="2400"/>
            </a:lvl3pPr>
            <a:lvl4pPr>
              <a:spcAft>
                <a:spcPts val="400"/>
              </a:spcAft>
              <a:defRPr sz="2400"/>
            </a:lvl4pPr>
            <a:lvl5pPr>
              <a:spcAft>
                <a:spcPts val="4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507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0200" y="678388"/>
            <a:ext cx="11480800" cy="1226613"/>
          </a:xfrm>
        </p:spPr>
        <p:txBody>
          <a:bodyPr/>
          <a:lstStyle/>
          <a:p>
            <a:r>
              <a:rPr lang="en-US"/>
              <a:t>Click to edit Master title style</a:t>
            </a:r>
            <a:endParaRPr lang="en-US" dirty="0"/>
          </a:p>
        </p:txBody>
      </p:sp>
    </p:spTree>
    <p:extLst>
      <p:ext uri="{BB962C8B-B14F-4D97-AF65-F5344CB8AC3E}">
        <p14:creationId xmlns:p14="http://schemas.microsoft.com/office/powerpoint/2010/main" val="355524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099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8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50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737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59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5691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p:cNvSpPr/>
          <p:nvPr userDrawn="1"/>
        </p:nvSpPr>
        <p:spPr>
          <a:xfrm>
            <a:off x="0" y="2053938"/>
            <a:ext cx="7112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002D73"/>
                </a:solidFill>
              </a:rPr>
              <a:t>May 19, 2016</a:t>
            </a:r>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dirty="0">
              <a:solidFill>
                <a:srgbClr val="002D73"/>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6016634"/>
            <a:ext cx="1930400" cy="512685"/>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6933" y="5999178"/>
            <a:ext cx="2918668" cy="681023"/>
          </a:xfrm>
          <a:prstGeom prst="rect">
            <a:avLst/>
          </a:prstGeom>
        </p:spPr>
      </p:pic>
      <p:sp>
        <p:nvSpPr>
          <p:cNvPr id="14" name="Date Placeholder 1"/>
          <p:cNvSpPr txBox="1">
            <a:spLocks/>
          </p:cNvSpPr>
          <p:nvPr userDrawn="1"/>
        </p:nvSpPr>
        <p:spPr>
          <a:xfrm>
            <a:off x="304800" y="6273801"/>
            <a:ext cx="4165600" cy="255519"/>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458993"/>
                </a:solidFill>
              </a:rPr>
              <a:t>An Office of the New York State Department of State</a:t>
            </a:r>
          </a:p>
        </p:txBody>
      </p:sp>
    </p:spTree>
    <p:extLst>
      <p:ext uri="{BB962C8B-B14F-4D97-AF65-F5344CB8AC3E}">
        <p14:creationId xmlns:p14="http://schemas.microsoft.com/office/powerpoint/2010/main" val="3081791973"/>
      </p:ext>
    </p:extLst>
  </p:cSld>
  <p:clrMap bg1="lt1" tx1="dk1" bg2="lt2" tx2="dk2" accent1="accent1" accent2="accent2" accent3="accent3" accent4="accent4" accent5="accent5" accent6="accent6" hlink="hlink" folHlink="folHlink"/>
  <p:sldLayoutIdLst>
    <p:sldLayoutId id="2147483708" r:id="rId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8"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rPr>
              <a:t>May 19, 2016</a:t>
            </a:r>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prstClr val="white"/>
                </a:solidFill>
              </a:rPr>
              <a:pPr/>
              <a:t>‹#›</a:t>
            </a:fld>
            <a:endParaRPr lang="en-US" sz="1600" dirty="0">
              <a:solidFill>
                <a:prstClr val="white"/>
              </a:solidFill>
            </a:endParaRPr>
          </a:p>
        </p:txBody>
      </p:sp>
      <p:sp>
        <p:nvSpPr>
          <p:cNvPr id="10" name="Rectangle 9"/>
          <p:cNvSpPr/>
          <p:nvPr userDrawn="1"/>
        </p:nvSpPr>
        <p:spPr>
          <a:xfrm>
            <a:off x="0" y="-25400"/>
            <a:ext cx="12192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753600" y="6016634"/>
            <a:ext cx="1930400" cy="512685"/>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866933" y="5999178"/>
            <a:ext cx="2918668" cy="681023"/>
          </a:xfrm>
          <a:prstGeom prst="rect">
            <a:avLst/>
          </a:prstGeom>
        </p:spPr>
      </p:pic>
      <p:sp>
        <p:nvSpPr>
          <p:cNvPr id="14" name="Date Placeholder 1"/>
          <p:cNvSpPr txBox="1">
            <a:spLocks/>
          </p:cNvSpPr>
          <p:nvPr userDrawn="1"/>
        </p:nvSpPr>
        <p:spPr>
          <a:xfrm>
            <a:off x="304800" y="6273801"/>
            <a:ext cx="4064000" cy="255519"/>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458993"/>
                </a:solidFill>
              </a:rPr>
              <a:t>An Office of the New York State Department of State</a:t>
            </a:r>
          </a:p>
        </p:txBody>
      </p:sp>
    </p:spTree>
    <p:extLst>
      <p:ext uri="{BB962C8B-B14F-4D97-AF65-F5344CB8AC3E}">
        <p14:creationId xmlns:p14="http://schemas.microsoft.com/office/powerpoint/2010/main" val="39338662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1849967"/>
            <a:ext cx="10972800" cy="42206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600" smtClean="0"/>
              <a:pPr algn="r"/>
              <a:t>‹#›</a:t>
            </a:fld>
            <a:endParaRPr lang="en-US" sz="1600" dirty="0"/>
          </a:p>
        </p:txBody>
      </p:sp>
      <p:sp>
        <p:nvSpPr>
          <p:cNvPr id="10" name="Rectangle 9"/>
          <p:cNvSpPr/>
          <p:nvPr userDrawn="1"/>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719240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1219170" rtl="0" eaLnBrk="1" latinLnBrk="0" hangingPunct="1">
        <a:spcBef>
          <a:spcPct val="0"/>
        </a:spcBef>
        <a:buNone/>
        <a:defRPr sz="4267" b="1" kern="1200">
          <a:solidFill>
            <a:srgbClr val="002D73"/>
          </a:solidFill>
          <a:latin typeface="Arial" panose="020B0604020202020204" pitchFamily="34" charset="0"/>
          <a:ea typeface="+mj-ea"/>
          <a:cs typeface="Arial" panose="020B0604020202020204" pitchFamily="34" charset="0"/>
        </a:defRPr>
      </a:lvl1pPr>
    </p:titleStyle>
    <p:bodyStyle>
      <a:lvl1pPr marL="365751" indent="-365751" algn="l" defTabSz="1219170" rtl="0" eaLnBrk="1" latinLnBrk="0" hangingPunct="1">
        <a:spcBef>
          <a:spcPts val="8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1584920" indent="-243834"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000"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618912"/>
            <a:ext cx="10972800" cy="87968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1849967"/>
            <a:ext cx="10972800" cy="42206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600" smtClean="0"/>
              <a:pPr algn="r"/>
              <a:t>‹#›</a:t>
            </a:fld>
            <a:endParaRPr lang="en-US" sz="1600" dirty="0"/>
          </a:p>
        </p:txBody>
      </p:sp>
      <p:sp>
        <p:nvSpPr>
          <p:cNvPr id="10" name="Rectangle 9"/>
          <p:cNvSpPr/>
          <p:nvPr userDrawn="1"/>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034355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1219170" rtl="0" eaLnBrk="1" latinLnBrk="0" hangingPunct="1">
        <a:spcBef>
          <a:spcPct val="0"/>
        </a:spcBef>
        <a:buNone/>
        <a:defRPr sz="4267" b="1" kern="1200">
          <a:solidFill>
            <a:srgbClr val="002D73"/>
          </a:solidFill>
          <a:latin typeface="Arial" panose="020B0604020202020204" pitchFamily="34" charset="0"/>
          <a:ea typeface="+mj-ea"/>
          <a:cs typeface="Arial" panose="020B0604020202020204" pitchFamily="34" charset="0"/>
        </a:defRPr>
      </a:lvl1pPr>
    </p:titleStyle>
    <p:bodyStyle>
      <a:lvl1pPr marL="365751" indent="-365751" algn="l" defTabSz="1219170" rtl="0" eaLnBrk="1" latinLnBrk="0" hangingPunct="1">
        <a:spcBef>
          <a:spcPts val="8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1584920" indent="-243834"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000"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Confidential/Inter0agency Work Product/Deliberative/Not Subject to FOIL</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1582396"/>
      </p:ext>
    </p:extLst>
  </p:cSld>
  <p:clrMap bg1="lt1" tx1="dk1" bg2="lt2" tx2="dk2" accent1="accent1" accent2="accent2" accent3="accent3" accent4="accent4" accent5="accent5" accent6="accent6" hlink="hlink" folHlink="folHlink"/>
  <p:sldLayoutIdLst>
    <p:sldLayoutId id="2147483749" r:id="rId1"/>
  </p:sldLayoutIdLs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600" smtClean="0"/>
              <a:pPr algn="r"/>
              <a:t>‹#›</a:t>
            </a:fld>
            <a:endParaRPr lang="en-US" sz="1600" dirty="0"/>
          </a:p>
        </p:txBody>
      </p:sp>
      <p:sp>
        <p:nvSpPr>
          <p:cNvPr id="25" name="Rectangle 24"/>
          <p:cNvSpPr/>
          <p:nvPr userDrawn="1"/>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039061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Confidential/Inter0agency Work Product/Deliberative/Not Subject to FOIL</a:t>
            </a: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25216498"/>
      </p:ext>
    </p:extLst>
  </p:cSld>
  <p:clrMap bg1="lt1" tx1="dk1" bg2="lt2" tx2="dk2" accent1="accent1" accent2="accent2" accent3="accent3" accent4="accent4" accent5="accent5" accent6="accent6" hlink="hlink" folHlink="folHlink"/>
  <p:sldLayoutIdLst>
    <p:sldLayoutId id="2147483755" r:id="rId1"/>
    <p:sldLayoutId id="2147483756" r:id="rId2"/>
  </p:sldLayoutIdLs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rot="10800000" flipV="1">
            <a:off x="0" y="80434"/>
            <a:ext cx="12192000" cy="402167"/>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09728" rIns="365760" bIns="73152" anchor="ctr"/>
          <a:lstStyle/>
          <a:p>
            <a:pPr marL="287331" eaLnBrk="1" fontAlgn="auto" hangingPunct="1">
              <a:spcBef>
                <a:spcPts val="0"/>
              </a:spcBef>
              <a:spcAft>
                <a:spcPts val="0"/>
              </a:spcAft>
              <a:tabLst>
                <a:tab pos="11666775" algn="r"/>
              </a:tabLst>
              <a:defRPr/>
            </a:pPr>
            <a:r>
              <a:rPr lang="en-US" sz="1600" b="1" dirty="0">
                <a:latin typeface="Arial" panose="020B0604020202020204" pitchFamily="34" charset="0"/>
                <a:cs typeface="Arial" panose="020B0604020202020204" pitchFamily="34" charset="0"/>
              </a:rPr>
              <a:t>	</a:t>
            </a:r>
            <a:fld id="{FCD407C8-E378-4887-B14B-5DA33037865D}" type="slidenum">
              <a:rPr lang="en-US" sz="1600" b="1">
                <a:latin typeface="Arial" panose="020B0604020202020204" pitchFamily="34" charset="0"/>
                <a:cs typeface="Arial" panose="020B0604020202020204" pitchFamily="34" charset="0"/>
              </a:rPr>
              <a:pPr marL="287331" eaLnBrk="1" fontAlgn="auto" hangingPunct="1">
                <a:spcBef>
                  <a:spcPts val="0"/>
                </a:spcBef>
                <a:spcAft>
                  <a:spcPts val="0"/>
                </a:spcAft>
                <a:tabLst>
                  <a:tab pos="11666775" algn="r"/>
                </a:tabLst>
                <a:defRPr/>
              </a:pPr>
              <a:t>‹#›</a:t>
            </a:fld>
            <a:endParaRPr lang="en-US" sz="1600" b="1" dirty="0">
              <a:latin typeface="Arial" panose="020B0604020202020204" pitchFamily="34" charset="0"/>
              <a:cs typeface="Arial" panose="020B0604020202020204" pitchFamily="34" charset="0"/>
            </a:endParaRPr>
          </a:p>
        </p:txBody>
      </p:sp>
      <p:sp>
        <p:nvSpPr>
          <p:cNvPr id="1027" name="Title Placeholder 1"/>
          <p:cNvSpPr>
            <a:spLocks noGrp="1"/>
          </p:cNvSpPr>
          <p:nvPr>
            <p:ph type="title"/>
          </p:nvPr>
        </p:nvSpPr>
        <p:spPr bwMode="auto">
          <a:xfrm>
            <a:off x="330200" y="677333"/>
            <a:ext cx="11480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30200" y="1905000"/>
            <a:ext cx="11480800" cy="4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92000" cy="80433"/>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pic>
        <p:nvPicPr>
          <p:cNvPr id="1030"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04867" y="5924551"/>
            <a:ext cx="2459567" cy="7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1183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377" rtl="0" fontAlgn="base">
        <a:lnSpc>
          <a:spcPct val="90000"/>
        </a:lnSpc>
        <a:spcBef>
          <a:spcPct val="0"/>
        </a:spcBef>
        <a:spcAft>
          <a:spcPct val="0"/>
        </a:spcAft>
        <a:defRPr sz="4267" b="1" kern="1200">
          <a:solidFill>
            <a:srgbClr val="002D73"/>
          </a:solidFill>
          <a:latin typeface="Arial" panose="020B0604020202020204" pitchFamily="34" charset="0"/>
          <a:ea typeface="+mj-ea"/>
          <a:cs typeface="Arial" panose="020B0604020202020204" pitchFamily="34" charset="0"/>
        </a:defRPr>
      </a:lvl1pPr>
      <a:lvl2pPr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2pPr>
      <a:lvl3pPr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3pPr>
      <a:lvl4pPr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4pPr>
      <a:lvl5pPr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5pPr>
      <a:lvl6pPr marL="609585"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6pPr>
      <a:lvl7pPr marL="1219170"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7pPr>
      <a:lvl8pPr marL="1828754"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8pPr>
      <a:lvl9pPr marL="2438339" algn="l" defTabSz="914377" rtl="0" fontAlgn="base">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9pPr>
    </p:titleStyle>
    <p:bodyStyle>
      <a:lvl1pPr algn="l" defTabSz="914377" rtl="0" fontAlgn="base">
        <a:spcBef>
          <a:spcPct val="0"/>
        </a:spcBef>
        <a:spcAft>
          <a:spcPts val="800"/>
        </a:spcAft>
        <a:defRPr sz="3200" kern="1200">
          <a:solidFill>
            <a:srgbClr val="646569"/>
          </a:solidFill>
          <a:latin typeface="Arial" panose="020B0604020202020204" pitchFamily="34" charset="0"/>
          <a:ea typeface="+mn-ea"/>
          <a:cs typeface="Arial" panose="020B0604020202020204" pitchFamily="34" charset="0"/>
        </a:defRPr>
      </a:lvl1pPr>
      <a:lvl2pPr marL="228594" indent="-228594" algn="l" defTabSz="914377" rtl="0" fontAlgn="base">
        <a:spcBef>
          <a:spcPct val="0"/>
        </a:spcBef>
        <a:spcAft>
          <a:spcPts val="800"/>
        </a:spcAft>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457189" indent="-228594" algn="l" defTabSz="914377" rtl="0" fontAlgn="base">
        <a:spcBef>
          <a:spcPct val="0"/>
        </a:spcBef>
        <a:spcAft>
          <a:spcPts val="800"/>
        </a:spcAft>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3pPr>
      <a:lvl4pPr marL="630751" indent="-171446" algn="l" defTabSz="914377" rtl="0" fontAlgn="base">
        <a:spcBef>
          <a:spcPct val="0"/>
        </a:spcBef>
        <a:spcAft>
          <a:spcPts val="800"/>
        </a:spcAft>
        <a:buSzPct val="75000"/>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4pPr>
      <a:lvl5pPr marL="800080" indent="-171446" algn="l" defTabSz="914377" rtl="0" fontAlgn="base">
        <a:spcBef>
          <a:spcPct val="0"/>
        </a:spcBef>
        <a:spcAft>
          <a:spcPts val="800"/>
        </a:spcAft>
        <a:buSzPct val="75000"/>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rot="10800000" flipV="1">
            <a:off x="0" y="80434"/>
            <a:ext cx="12192000" cy="402167"/>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 tIns="109728" rIns="365760" bIns="73152" anchor="ctr"/>
          <a:lstStyle/>
          <a:p>
            <a:pPr marL="287331" eaLnBrk="1" fontAlgn="auto" hangingPunct="1">
              <a:spcBef>
                <a:spcPts val="0"/>
              </a:spcBef>
              <a:spcAft>
                <a:spcPts val="0"/>
              </a:spcAft>
              <a:tabLst>
                <a:tab pos="11666775" algn="r"/>
              </a:tabLst>
              <a:defRPr/>
            </a:pPr>
            <a:r>
              <a:rPr lang="en-US" sz="1600" b="1" dirty="0">
                <a:latin typeface="Arial" panose="020B0604020202020204" pitchFamily="34" charset="0"/>
                <a:cs typeface="Arial" panose="020B0604020202020204" pitchFamily="34" charset="0"/>
              </a:rPr>
              <a:t>	</a:t>
            </a:r>
            <a:fld id="{DDD494FA-689F-46B0-B81D-4CBB1CD55802}" type="slidenum">
              <a:rPr lang="en-US" sz="1600" b="1">
                <a:latin typeface="Arial" panose="020B0604020202020204" pitchFamily="34" charset="0"/>
                <a:cs typeface="Arial" panose="020B0604020202020204" pitchFamily="34" charset="0"/>
              </a:rPr>
              <a:pPr marL="287331" eaLnBrk="1" fontAlgn="auto" hangingPunct="1">
                <a:spcBef>
                  <a:spcPts val="0"/>
                </a:spcBef>
                <a:spcAft>
                  <a:spcPts val="0"/>
                </a:spcAft>
                <a:tabLst>
                  <a:tab pos="11666775" algn="r"/>
                </a:tabLst>
                <a:defRPr/>
              </a:pPr>
              <a:t>‹#›</a:t>
            </a:fld>
            <a:endParaRPr lang="en-US" sz="1600" b="1" dirty="0">
              <a:latin typeface="Arial" panose="020B0604020202020204" pitchFamily="34" charset="0"/>
              <a:cs typeface="Arial" panose="020B0604020202020204" pitchFamily="34" charset="0"/>
            </a:endParaRPr>
          </a:p>
        </p:txBody>
      </p:sp>
      <p:sp>
        <p:nvSpPr>
          <p:cNvPr id="1027" name="Title Placeholder 1"/>
          <p:cNvSpPr>
            <a:spLocks noGrp="1"/>
          </p:cNvSpPr>
          <p:nvPr>
            <p:ph type="title"/>
          </p:nvPr>
        </p:nvSpPr>
        <p:spPr bwMode="auto">
          <a:xfrm>
            <a:off x="330200" y="677333"/>
            <a:ext cx="11480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30200" y="1905000"/>
            <a:ext cx="11480800" cy="45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92000" cy="80433"/>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a:p>
        </p:txBody>
      </p:sp>
      <p:pic>
        <p:nvPicPr>
          <p:cNvPr id="1030"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4867" y="5924551"/>
            <a:ext cx="2459567" cy="7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14791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l" defTabSz="914377" rtl="0" eaLnBrk="1" fontAlgn="base" hangingPunct="1">
        <a:lnSpc>
          <a:spcPct val="90000"/>
        </a:lnSpc>
        <a:spcBef>
          <a:spcPct val="0"/>
        </a:spcBef>
        <a:spcAft>
          <a:spcPct val="0"/>
        </a:spcAft>
        <a:defRPr sz="4267" b="1" kern="1200">
          <a:solidFill>
            <a:srgbClr val="002D73"/>
          </a:solidFill>
          <a:latin typeface="Arial" panose="020B0604020202020204" pitchFamily="34" charset="0"/>
          <a:ea typeface="+mj-ea"/>
          <a:cs typeface="Arial" panose="020B0604020202020204" pitchFamily="34" charset="0"/>
        </a:defRPr>
      </a:lvl1pPr>
      <a:lvl2pPr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2pPr>
      <a:lvl3pPr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3pPr>
      <a:lvl4pPr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4pPr>
      <a:lvl5pPr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5pPr>
      <a:lvl6pPr marL="609585"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6pPr>
      <a:lvl7pPr marL="1219170"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7pPr>
      <a:lvl8pPr marL="1828754"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8pPr>
      <a:lvl9pPr marL="2438339" algn="l" defTabSz="914377" rtl="0" eaLnBrk="1" fontAlgn="base" hangingPunct="1">
        <a:lnSpc>
          <a:spcPct val="90000"/>
        </a:lnSpc>
        <a:spcBef>
          <a:spcPct val="0"/>
        </a:spcBef>
        <a:spcAft>
          <a:spcPct val="0"/>
        </a:spcAft>
        <a:defRPr sz="4267" b="1">
          <a:solidFill>
            <a:srgbClr val="002D73"/>
          </a:solidFill>
          <a:latin typeface="Arial" panose="020B0604020202020204" pitchFamily="34" charset="0"/>
          <a:cs typeface="Arial" panose="020B0604020202020204" pitchFamily="34" charset="0"/>
        </a:defRPr>
      </a:lvl9pPr>
    </p:titleStyle>
    <p:bodyStyle>
      <a:lvl1pPr algn="l" defTabSz="914377" rtl="0" eaLnBrk="1" fontAlgn="base" hangingPunct="1">
        <a:spcBef>
          <a:spcPct val="0"/>
        </a:spcBef>
        <a:spcAft>
          <a:spcPts val="800"/>
        </a:spcAft>
        <a:defRPr sz="3200" kern="1200">
          <a:solidFill>
            <a:srgbClr val="646569"/>
          </a:solidFill>
          <a:latin typeface="Arial" panose="020B0604020202020204" pitchFamily="34" charset="0"/>
          <a:ea typeface="+mn-ea"/>
          <a:cs typeface="Arial" panose="020B0604020202020204" pitchFamily="34" charset="0"/>
        </a:defRPr>
      </a:lvl1pPr>
      <a:lvl2pPr marL="228594" indent="-228594" algn="l" defTabSz="914377" rtl="0" eaLnBrk="1" fontAlgn="base" hangingPunct="1">
        <a:spcBef>
          <a:spcPct val="0"/>
        </a:spcBef>
        <a:spcAft>
          <a:spcPts val="800"/>
        </a:spcAft>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2pPr>
      <a:lvl3pPr marL="457189" indent="-228594" algn="l" defTabSz="914377" rtl="0" eaLnBrk="1" fontAlgn="base" hangingPunct="1">
        <a:spcBef>
          <a:spcPct val="0"/>
        </a:spcBef>
        <a:spcAft>
          <a:spcPts val="800"/>
        </a:spcAft>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3pPr>
      <a:lvl4pPr marL="630751" indent="-171446" algn="l" defTabSz="914377" rtl="0" eaLnBrk="1" fontAlgn="base" hangingPunct="1">
        <a:spcBef>
          <a:spcPct val="0"/>
        </a:spcBef>
        <a:spcAft>
          <a:spcPts val="800"/>
        </a:spcAft>
        <a:buSzPct val="75000"/>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4pPr>
      <a:lvl5pPr marL="800080" indent="-171446" algn="l" defTabSz="914377" rtl="0" eaLnBrk="1" fontAlgn="base" hangingPunct="1">
        <a:spcBef>
          <a:spcPct val="0"/>
        </a:spcBef>
        <a:spcAft>
          <a:spcPts val="800"/>
        </a:spcAft>
        <a:buSzPct val="75000"/>
        <a:buFont typeface="Wingdings" panose="05000000000000000000" pitchFamily="2" charset="2"/>
        <a:buChar char="§"/>
        <a:defRPr sz="3200" kern="1200">
          <a:solidFill>
            <a:srgbClr val="646569"/>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http://images.publicradio.org/content/2011/08/29/20110829_irene_cottage_washed_away_33.jpg" TargetMode="External"/><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hyperlink" Target="mailto:climatesmart@dec.ny.gov"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a:xfrm>
            <a:off x="3099377" y="5270747"/>
            <a:ext cx="5387544" cy="1214783"/>
          </a:xfrm>
        </p:spPr>
        <p:txBody>
          <a:bodyPr>
            <a:normAutofit fontScale="40000" lnSpcReduction="20000"/>
          </a:bodyPr>
          <a:lstStyle/>
          <a:p>
            <a:pPr algn="ctr">
              <a:buNone/>
            </a:pPr>
            <a:r>
              <a:rPr lang="en-US" sz="5333" dirty="0">
                <a:solidFill>
                  <a:schemeClr val="bg1"/>
                </a:solidFill>
              </a:rPr>
              <a:t>Mark Lowery</a:t>
            </a:r>
          </a:p>
          <a:p>
            <a:pPr algn="ctr">
              <a:buNone/>
            </a:pPr>
            <a:r>
              <a:rPr lang="en-US" dirty="0">
                <a:solidFill>
                  <a:schemeClr val="bg1"/>
                </a:solidFill>
              </a:rPr>
              <a:t>Assistant Director</a:t>
            </a:r>
          </a:p>
          <a:p>
            <a:pPr algn="ctr">
              <a:buNone/>
            </a:pPr>
            <a:r>
              <a:rPr lang="en-US" dirty="0">
                <a:solidFill>
                  <a:schemeClr val="bg1"/>
                </a:solidFill>
              </a:rPr>
              <a:t>Office of Climate Change</a:t>
            </a:r>
          </a:p>
          <a:p>
            <a:pPr algn="ctr">
              <a:buNone/>
            </a:pPr>
            <a:r>
              <a:rPr lang="en-US" dirty="0">
                <a:solidFill>
                  <a:schemeClr val="bg1"/>
                </a:solidFill>
              </a:rPr>
              <a:t>New York State Department of Environmental Conservation</a:t>
            </a:r>
          </a:p>
        </p:txBody>
      </p:sp>
      <p:sp>
        <p:nvSpPr>
          <p:cNvPr id="4" name="Title 4">
            <a:extLst>
              <a:ext uri="{FF2B5EF4-FFF2-40B4-BE49-F238E27FC236}">
                <a16:creationId xmlns:a16="http://schemas.microsoft.com/office/drawing/2014/main" id="{B005F155-4A48-41DD-91D5-D28F71519ADC}"/>
              </a:ext>
            </a:extLst>
          </p:cNvPr>
          <p:cNvSpPr txBox="1">
            <a:spLocks/>
          </p:cNvSpPr>
          <p:nvPr/>
        </p:nvSpPr>
        <p:spPr>
          <a:xfrm>
            <a:off x="984928" y="3429000"/>
            <a:ext cx="10515600" cy="720423"/>
          </a:xfrm>
        </p:spPr>
        <p:txBody>
          <a:bodyPr anchor="b">
            <a:normAutofit/>
          </a:bodyPr>
          <a:lstStyle>
            <a:lvl1pPr algn="l" defTabSz="1219170" rtl="0" eaLnBrk="1" latinLnBrk="0" hangingPunct="1">
              <a:spcBef>
                <a:spcPct val="0"/>
              </a:spcBef>
              <a:buNone/>
              <a:defRPr sz="5333" kern="1200">
                <a:solidFill>
                  <a:srgbClr val="002D73"/>
                </a:solidFill>
                <a:latin typeface="+mj-lt"/>
                <a:ea typeface="+mj-ea"/>
                <a:cs typeface="+mj-cs"/>
              </a:defRPr>
            </a:lvl1pPr>
          </a:lstStyle>
          <a:p>
            <a:r>
              <a:rPr lang="en-US" sz="3600" dirty="0"/>
              <a:t>Climate Leadership and Community Protection Act </a:t>
            </a:r>
          </a:p>
        </p:txBody>
      </p:sp>
      <p:sp>
        <p:nvSpPr>
          <p:cNvPr id="3" name="Title 2">
            <a:extLst>
              <a:ext uri="{FF2B5EF4-FFF2-40B4-BE49-F238E27FC236}">
                <a16:creationId xmlns:a16="http://schemas.microsoft.com/office/drawing/2014/main" id="{9F36F270-18CA-4BE7-A6F2-2B19F19D57A7}"/>
              </a:ext>
            </a:extLst>
          </p:cNvPr>
          <p:cNvSpPr>
            <a:spLocks noGrp="1"/>
          </p:cNvSpPr>
          <p:nvPr>
            <p:ph type="ctrTitle"/>
          </p:nvPr>
        </p:nvSpPr>
        <p:spPr>
          <a:xfrm>
            <a:off x="642028" y="2594983"/>
            <a:ext cx="11201400" cy="1465484"/>
          </a:xfrm>
        </p:spPr>
        <p:txBody>
          <a:bodyPr>
            <a:normAutofit fontScale="90000"/>
          </a:bodyPr>
          <a:lstStyle/>
          <a:p>
            <a:pPr lvl="0" defTabSz="914400">
              <a:lnSpc>
                <a:spcPct val="90000"/>
              </a:lnSpc>
              <a:spcBef>
                <a:spcPts val="1000"/>
              </a:spcBef>
            </a:pPr>
            <a:r>
              <a:rPr lang="en-US" sz="6500" b="1" dirty="0">
                <a:solidFill>
                  <a:srgbClr val="002D72"/>
                </a:solidFill>
                <a:latin typeface="Roboto" pitchFamily="2" charset="0"/>
                <a:ea typeface="Roboto" pitchFamily="2" charset="0"/>
                <a:cs typeface="Arial" panose="020B0604020202020204" pitchFamily="34" charset="0"/>
              </a:rPr>
              <a:t>New York State </a:t>
            </a:r>
            <a:br>
              <a:rPr lang="en-US" sz="6500" b="1" dirty="0">
                <a:solidFill>
                  <a:srgbClr val="002D72"/>
                </a:solidFill>
                <a:latin typeface="Roboto" pitchFamily="2" charset="0"/>
                <a:ea typeface="Roboto" pitchFamily="2" charset="0"/>
                <a:cs typeface="Arial" panose="020B0604020202020204" pitchFamily="34" charset="0"/>
              </a:rPr>
            </a:br>
            <a:r>
              <a:rPr lang="en-US" sz="6500" b="1" dirty="0">
                <a:solidFill>
                  <a:srgbClr val="002D72"/>
                </a:solidFill>
                <a:latin typeface="Roboto" pitchFamily="2" charset="0"/>
                <a:ea typeface="Roboto" pitchFamily="2" charset="0"/>
                <a:cs typeface="Arial" panose="020B0604020202020204" pitchFamily="34" charset="0"/>
              </a:rPr>
              <a:t>Climate Leadership</a:t>
            </a:r>
            <a:br>
              <a:rPr lang="en-US" sz="6500" b="1" dirty="0">
                <a:solidFill>
                  <a:srgbClr val="002D72"/>
                </a:solidFill>
                <a:latin typeface="Roboto" pitchFamily="2" charset="0"/>
                <a:ea typeface="Roboto" pitchFamily="2" charset="0"/>
                <a:cs typeface="Arial" panose="020B0604020202020204" pitchFamily="34" charset="0"/>
              </a:rPr>
            </a:br>
            <a:endParaRPr lang="en-US" dirty="0"/>
          </a:p>
        </p:txBody>
      </p:sp>
    </p:spTree>
    <p:extLst>
      <p:ext uri="{BB962C8B-B14F-4D97-AF65-F5344CB8AC3E}">
        <p14:creationId xmlns:p14="http://schemas.microsoft.com/office/powerpoint/2010/main" val="290668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7AB9D4-825F-427A-BD59-FEABECB6F0C8}"/>
              </a:ext>
            </a:extLst>
          </p:cNvPr>
          <p:cNvSpPr>
            <a:spLocks noGrp="1"/>
          </p:cNvSpPr>
          <p:nvPr>
            <p:ph type="title"/>
          </p:nvPr>
        </p:nvSpPr>
        <p:spPr>
          <a:xfrm>
            <a:off x="203199" y="618912"/>
            <a:ext cx="11709167" cy="879689"/>
          </a:xfrm>
        </p:spPr>
        <p:txBody>
          <a:bodyPr/>
          <a:lstStyle/>
          <a:p>
            <a:r>
              <a:rPr lang="en-US" sz="3600" dirty="0">
                <a:latin typeface="Arial"/>
                <a:cs typeface="Arial"/>
              </a:rPr>
              <a:t>Climate Leadership and Community Protection</a:t>
            </a:r>
            <a:r>
              <a:rPr lang="en-US" sz="3600" dirty="0"/>
              <a:t> </a:t>
            </a:r>
            <a:r>
              <a:rPr lang="en-US" sz="3600" dirty="0">
                <a:latin typeface="Arial"/>
                <a:cs typeface="Arial"/>
              </a:rPr>
              <a:t>Act</a:t>
            </a:r>
            <a:endParaRPr lang="en-US" sz="3600" dirty="0"/>
          </a:p>
        </p:txBody>
      </p:sp>
      <p:pic>
        <p:nvPicPr>
          <p:cNvPr id="5" name="Picture 4">
            <a:extLst>
              <a:ext uri="{FF2B5EF4-FFF2-40B4-BE49-F238E27FC236}">
                <a16:creationId xmlns:a16="http://schemas.microsoft.com/office/drawing/2014/main" id="{CFBA8432-26FF-4006-A906-F75E0C9C1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366" y="6142390"/>
            <a:ext cx="2032000" cy="595895"/>
          </a:xfrm>
          <a:prstGeom prst="rect">
            <a:avLst/>
          </a:prstGeom>
        </p:spPr>
      </p:pic>
      <p:sp>
        <p:nvSpPr>
          <p:cNvPr id="6" name="Content Placeholder 5">
            <a:extLst>
              <a:ext uri="{FF2B5EF4-FFF2-40B4-BE49-F238E27FC236}">
                <a16:creationId xmlns:a16="http://schemas.microsoft.com/office/drawing/2014/main" id="{5357D910-F155-4196-9F4B-457BBC2B14B6}"/>
              </a:ext>
            </a:extLst>
          </p:cNvPr>
          <p:cNvSpPr>
            <a:spLocks noGrp="1"/>
          </p:cNvSpPr>
          <p:nvPr>
            <p:ph idx="1"/>
          </p:nvPr>
        </p:nvSpPr>
        <p:spPr>
          <a:xfrm>
            <a:off x="580390" y="1498601"/>
            <a:ext cx="10544810" cy="7145124"/>
          </a:xfrm>
        </p:spPr>
        <p:txBody>
          <a:bodyPr/>
          <a:lstStyle/>
          <a:p>
            <a:pPr marL="0" indent="0">
              <a:buNone/>
            </a:pPr>
            <a:r>
              <a:rPr lang="en-US" sz="2800" b="1" dirty="0">
                <a:solidFill>
                  <a:srgbClr val="FFC000"/>
                </a:solidFill>
                <a:latin typeface="Roboto"/>
                <a:ea typeface="Roboto" pitchFamily="2" charset="0"/>
                <a:cs typeface="Arial"/>
              </a:rPr>
              <a:t>Puts New York on the path to carbon neutrality with nation’s most aggressive GHG reduction goals: 40x30, 85x50</a:t>
            </a:r>
            <a:endParaRPr lang="en-US" sz="2800" b="1" dirty="0">
              <a:latin typeface="Roboto"/>
              <a:ea typeface="Roboto" pitchFamily="2" charset="0"/>
              <a:cs typeface="Arial"/>
            </a:endParaRPr>
          </a:p>
          <a:p>
            <a:pPr marL="457189" indent="-457189">
              <a:buFont typeface="Arial" panose="020B0604020202020204" pitchFamily="34" charset="0"/>
              <a:buChar char="•"/>
            </a:pPr>
            <a:r>
              <a:rPr lang="en-US" sz="2800" dirty="0"/>
              <a:t>Codifies clean energy targets:</a:t>
            </a:r>
          </a:p>
          <a:p>
            <a:pPr marL="685794" lvl="1" indent="-457200">
              <a:buFont typeface="Wingdings" panose="05000000000000000000" pitchFamily="2" charset="2"/>
              <a:buChar char="§"/>
            </a:pPr>
            <a:r>
              <a:rPr lang="en-US" sz="2400" dirty="0"/>
              <a:t>70% renewable energy by 2030</a:t>
            </a:r>
          </a:p>
          <a:p>
            <a:pPr marL="685794" lvl="1" indent="-457200">
              <a:buFont typeface="Wingdings" panose="05000000000000000000" pitchFamily="2" charset="2"/>
              <a:buChar char="§"/>
            </a:pPr>
            <a:r>
              <a:rPr lang="en-US" sz="2400" dirty="0"/>
              <a:t>100% clean electricity by 2040</a:t>
            </a:r>
          </a:p>
          <a:p>
            <a:pPr marL="685794" lvl="1" indent="-457200">
              <a:buFont typeface="Wingdings" panose="05000000000000000000" pitchFamily="2" charset="2"/>
              <a:buChar char="§"/>
            </a:pPr>
            <a:r>
              <a:rPr lang="en-US" sz="2400" dirty="0"/>
              <a:t>9,000 MW of offshore wind by 2035</a:t>
            </a:r>
          </a:p>
          <a:p>
            <a:pPr marL="685794" lvl="1" indent="-457200">
              <a:buFont typeface="Wingdings" panose="05000000000000000000" pitchFamily="2" charset="2"/>
              <a:buChar char="§"/>
            </a:pPr>
            <a:r>
              <a:rPr lang="en-US" sz="2400" dirty="0"/>
              <a:t>6,000 MW of distributed solar by 2025</a:t>
            </a:r>
          </a:p>
          <a:p>
            <a:pPr marL="685794" lvl="1" indent="-457200">
              <a:buFont typeface="Wingdings" panose="05000000000000000000" pitchFamily="2" charset="2"/>
              <a:buChar char="§"/>
            </a:pPr>
            <a:r>
              <a:rPr lang="en-US" sz="2400" dirty="0"/>
              <a:t>3,000 MW of energy storage by 2030</a:t>
            </a:r>
          </a:p>
          <a:p>
            <a:pPr marL="685794" lvl="1" indent="-457200">
              <a:buFont typeface="Wingdings" panose="05000000000000000000" pitchFamily="2" charset="2"/>
              <a:buChar char="§"/>
            </a:pPr>
            <a:r>
              <a:rPr lang="en-US" sz="2400" dirty="0"/>
              <a:t>185 </a:t>
            </a:r>
            <a:r>
              <a:rPr lang="en-US" sz="2400" dirty="0" err="1"/>
              <a:t>Tbtu</a:t>
            </a:r>
            <a:r>
              <a:rPr lang="en-US" sz="2400" dirty="0"/>
              <a:t> on-site energy savings by 2025</a:t>
            </a:r>
          </a:p>
          <a:p>
            <a:pPr marL="457189" indent="-457189"/>
            <a:r>
              <a:rPr lang="en-US" sz="2800" dirty="0"/>
              <a:t>Commitments to environmental justice and just transition</a:t>
            </a:r>
          </a:p>
        </p:txBody>
      </p:sp>
    </p:spTree>
    <p:extLst>
      <p:ext uri="{BB962C8B-B14F-4D97-AF65-F5344CB8AC3E}">
        <p14:creationId xmlns:p14="http://schemas.microsoft.com/office/powerpoint/2010/main" val="3191301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346" y="601758"/>
            <a:ext cx="9424135" cy="646331"/>
          </a:xfrm>
          <a:prstGeom prst="rect">
            <a:avLst/>
          </a:prstGeom>
          <a:noFill/>
          <a:ln>
            <a:noFill/>
          </a:ln>
        </p:spPr>
        <p:txBody>
          <a:bodyPr wrap="square" rtlCol="0" anchor="t">
            <a:spAutoFit/>
          </a:bodyPr>
          <a:lstStyle/>
          <a:p>
            <a:r>
              <a:rPr lang="en-US" sz="3600" b="1" dirty="0">
                <a:solidFill>
                  <a:srgbClr val="002D73"/>
                </a:solidFill>
                <a:latin typeface="Arial"/>
                <a:cs typeface="Arial"/>
              </a:rPr>
              <a:t>Climate Act: Key Deadlines </a:t>
            </a:r>
          </a:p>
        </p:txBody>
      </p:sp>
      <p:sp>
        <p:nvSpPr>
          <p:cNvPr id="9" name="Text Placeholder 2">
            <a:extLst>
              <a:ext uri="{FF2B5EF4-FFF2-40B4-BE49-F238E27FC236}">
                <a16:creationId xmlns:a16="http://schemas.microsoft.com/office/drawing/2014/main" id="{A245C9EC-D0A9-497B-9232-B9097C109568}"/>
              </a:ext>
            </a:extLst>
          </p:cNvPr>
          <p:cNvSpPr txBox="1">
            <a:spLocks/>
          </p:cNvSpPr>
          <p:nvPr/>
        </p:nvSpPr>
        <p:spPr>
          <a:xfrm>
            <a:off x="390939" y="1680822"/>
            <a:ext cx="10889974" cy="38627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067"/>
              </a:spcBef>
              <a:buNone/>
            </a:pPr>
            <a:r>
              <a:rPr lang="en-US" sz="2800" dirty="0">
                <a:solidFill>
                  <a:srgbClr val="646569"/>
                </a:solidFill>
              </a:rPr>
              <a:t>Statewide GHG Limits				1 year	2021</a:t>
            </a:r>
          </a:p>
          <a:p>
            <a:pPr marL="0" indent="0">
              <a:spcBef>
                <a:spcPts val="1067"/>
              </a:spcBef>
              <a:buNone/>
            </a:pPr>
            <a:r>
              <a:rPr lang="en-US" sz="2800" dirty="0">
                <a:solidFill>
                  <a:srgbClr val="646569"/>
                </a:solidFill>
              </a:rPr>
              <a:t>Social Cost of Carbon				1 year	2021</a:t>
            </a:r>
          </a:p>
          <a:p>
            <a:pPr marL="0" indent="0">
              <a:spcBef>
                <a:spcPts val="1067"/>
              </a:spcBef>
              <a:buNone/>
            </a:pPr>
            <a:r>
              <a:rPr lang="en-US" sz="2800" dirty="0">
                <a:solidFill>
                  <a:srgbClr val="646569"/>
                </a:solidFill>
              </a:rPr>
              <a:t>Annual GHG Report				2 years	2022</a:t>
            </a:r>
          </a:p>
          <a:p>
            <a:pPr marL="0" indent="0">
              <a:spcBef>
                <a:spcPts val="1067"/>
              </a:spcBef>
              <a:buNone/>
            </a:pPr>
            <a:r>
              <a:rPr lang="en-US" sz="2800" dirty="0">
                <a:solidFill>
                  <a:srgbClr val="646569"/>
                </a:solidFill>
              </a:rPr>
              <a:t>Clean Energy Standard Update		2.5 years	2022		</a:t>
            </a:r>
          </a:p>
          <a:p>
            <a:pPr marL="0" indent="0">
              <a:spcBef>
                <a:spcPts val="1067"/>
              </a:spcBef>
              <a:buNone/>
            </a:pPr>
            <a:r>
              <a:rPr lang="en-US" sz="2800" dirty="0">
                <a:solidFill>
                  <a:srgbClr val="646569"/>
                </a:solidFill>
              </a:rPr>
              <a:t>Draft Scoping Plan 				2 years	2022</a:t>
            </a:r>
          </a:p>
          <a:p>
            <a:pPr marL="0" indent="0">
              <a:spcBef>
                <a:spcPts val="1067"/>
              </a:spcBef>
              <a:buNone/>
            </a:pPr>
            <a:r>
              <a:rPr lang="en-US" sz="2800" dirty="0">
                <a:solidFill>
                  <a:srgbClr val="646569"/>
                </a:solidFill>
              </a:rPr>
              <a:t>Final Scoping Plan				3 years	2023</a:t>
            </a:r>
          </a:p>
          <a:p>
            <a:pPr marL="0" indent="0">
              <a:spcBef>
                <a:spcPts val="1067"/>
              </a:spcBef>
              <a:buNone/>
            </a:pPr>
            <a:r>
              <a:rPr lang="en-US" sz="2800" dirty="0">
                <a:solidFill>
                  <a:srgbClr val="646569"/>
                </a:solidFill>
              </a:rPr>
              <a:t>Statewide GHG Regulations			4 years	2024</a:t>
            </a:r>
          </a:p>
          <a:p>
            <a:pPr marL="0" indent="0">
              <a:spcBef>
                <a:spcPts val="1067"/>
              </a:spcBef>
              <a:buNone/>
            </a:pPr>
            <a:endParaRPr lang="en-US" sz="2800" dirty="0">
              <a:solidFill>
                <a:srgbClr val="646569"/>
              </a:solidFill>
            </a:endParaRPr>
          </a:p>
        </p:txBody>
      </p:sp>
    </p:spTree>
    <p:extLst>
      <p:ext uri="{BB962C8B-B14F-4D97-AF65-F5344CB8AC3E}">
        <p14:creationId xmlns:p14="http://schemas.microsoft.com/office/powerpoint/2010/main" val="3843216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9EEF41-2786-436B-A294-25EC93F77D24}"/>
              </a:ext>
            </a:extLst>
          </p:cNvPr>
          <p:cNvSpPr>
            <a:spLocks noGrp="1"/>
          </p:cNvSpPr>
          <p:nvPr>
            <p:ph type="title"/>
          </p:nvPr>
        </p:nvSpPr>
        <p:spPr/>
        <p:txBody>
          <a:bodyPr/>
          <a:lstStyle/>
          <a:p>
            <a:r>
              <a:rPr lang="en-US" sz="3600" dirty="0"/>
              <a:t>Climate Action Council</a:t>
            </a:r>
          </a:p>
        </p:txBody>
      </p:sp>
      <p:sp>
        <p:nvSpPr>
          <p:cNvPr id="5" name="Content Placeholder 2">
            <a:extLst>
              <a:ext uri="{FF2B5EF4-FFF2-40B4-BE49-F238E27FC236}">
                <a16:creationId xmlns:a16="http://schemas.microsoft.com/office/drawing/2014/main" id="{EBF85A13-2E3F-4747-AAC9-68F3F8D91DC9}"/>
              </a:ext>
            </a:extLst>
          </p:cNvPr>
          <p:cNvSpPr>
            <a:spLocks noGrp="1"/>
          </p:cNvSpPr>
          <p:nvPr>
            <p:ph sz="half" idx="1"/>
          </p:nvPr>
        </p:nvSpPr>
        <p:spPr>
          <a:xfrm>
            <a:off x="495300" y="1498600"/>
            <a:ext cx="5734050" cy="4978399"/>
          </a:xfrm>
        </p:spPr>
        <p:txBody>
          <a:bodyPr/>
          <a:lstStyle/>
          <a:p>
            <a:pPr>
              <a:defRPr/>
            </a:pPr>
            <a:r>
              <a:rPr lang="en-US" sz="2800" dirty="0"/>
              <a:t>2 years: Draft scoping plan of recommendations for achieving GHG limits, final in 3 years</a:t>
            </a:r>
          </a:p>
          <a:p>
            <a:pPr>
              <a:defRPr/>
            </a:pPr>
            <a:r>
              <a:rPr lang="en-US" sz="2800" dirty="0"/>
              <a:t>Co-chaired by DEC and NYSERDA </a:t>
            </a:r>
          </a:p>
          <a:p>
            <a:pPr>
              <a:defRPr/>
            </a:pPr>
            <a:r>
              <a:rPr lang="en-US" sz="2800" dirty="0"/>
              <a:t>Agencies: DOT, DOH, ESD, DAM, HCR, DOL, PSC, NYPA, LIPA, DOS</a:t>
            </a:r>
          </a:p>
          <a:p>
            <a:pPr>
              <a:defRPr/>
            </a:pPr>
            <a:r>
              <a:rPr lang="en-US" sz="2800" dirty="0"/>
              <a:t>2 Governor appointments</a:t>
            </a:r>
          </a:p>
          <a:p>
            <a:pPr>
              <a:defRPr/>
            </a:pPr>
            <a:r>
              <a:rPr lang="en-US" sz="2800" dirty="0"/>
              <a:t>8 Legislative appointments</a:t>
            </a:r>
          </a:p>
          <a:p>
            <a:pPr marL="457200" indent="-457200">
              <a:buFont typeface="Arial" panose="020B0604020202020204" pitchFamily="34" charset="0"/>
              <a:buChar char="•"/>
            </a:pPr>
            <a:endParaRPr lang="en-US" sz="2800" dirty="0"/>
          </a:p>
        </p:txBody>
      </p:sp>
      <p:sp>
        <p:nvSpPr>
          <p:cNvPr id="6" name="Content Placeholder 3">
            <a:extLst>
              <a:ext uri="{FF2B5EF4-FFF2-40B4-BE49-F238E27FC236}">
                <a16:creationId xmlns:a16="http://schemas.microsoft.com/office/drawing/2014/main" id="{7B4C6100-BC09-448D-8B31-5281E273F9F5}"/>
              </a:ext>
            </a:extLst>
          </p:cNvPr>
          <p:cNvSpPr>
            <a:spLocks noGrp="1"/>
          </p:cNvSpPr>
          <p:nvPr>
            <p:ph sz="half" idx="2"/>
          </p:nvPr>
        </p:nvSpPr>
        <p:spPr>
          <a:xfrm>
            <a:off x="6521450" y="1488440"/>
            <a:ext cx="5384800" cy="4221162"/>
          </a:xfrm>
        </p:spPr>
        <p:txBody>
          <a:bodyPr/>
          <a:lstStyle/>
          <a:p>
            <a:r>
              <a:rPr lang="en-US" sz="3000" dirty="0"/>
              <a:t>Advisory panels:</a:t>
            </a:r>
          </a:p>
          <a:p>
            <a:pPr lvl="1">
              <a:buFont typeface="Wingdings" panose="05000000000000000000" pitchFamily="2" charset="2"/>
              <a:buChar char="§"/>
            </a:pPr>
            <a:r>
              <a:rPr lang="en-US" sz="2400" dirty="0"/>
              <a:t>Transportation</a:t>
            </a:r>
          </a:p>
          <a:p>
            <a:pPr lvl="1">
              <a:buFont typeface="Wingdings" panose="05000000000000000000" pitchFamily="2" charset="2"/>
              <a:buChar char="§"/>
            </a:pPr>
            <a:r>
              <a:rPr lang="en-US" sz="2400" dirty="0"/>
              <a:t>Land use and local government</a:t>
            </a:r>
          </a:p>
          <a:p>
            <a:pPr lvl="1">
              <a:buFont typeface="Wingdings" panose="05000000000000000000" pitchFamily="2" charset="2"/>
              <a:buChar char="§"/>
            </a:pPr>
            <a:r>
              <a:rPr lang="en-US" sz="2400" dirty="0"/>
              <a:t>Housing and energy efficiency</a:t>
            </a:r>
          </a:p>
          <a:p>
            <a:pPr lvl="1">
              <a:buFont typeface="Wingdings" panose="05000000000000000000" pitchFamily="2" charset="2"/>
              <a:buChar char="§"/>
            </a:pPr>
            <a:r>
              <a:rPr lang="en-US" sz="2400" dirty="0"/>
              <a:t>Energy intensive industries</a:t>
            </a:r>
          </a:p>
          <a:p>
            <a:pPr lvl="1">
              <a:buFont typeface="Wingdings" panose="05000000000000000000" pitchFamily="2" charset="2"/>
              <a:buChar char="§"/>
            </a:pPr>
            <a:r>
              <a:rPr lang="en-US" sz="2400" dirty="0"/>
              <a:t>Power generation</a:t>
            </a:r>
          </a:p>
          <a:p>
            <a:pPr lvl="1">
              <a:buFont typeface="Wingdings" panose="05000000000000000000" pitchFamily="2" charset="2"/>
              <a:buChar char="§"/>
            </a:pPr>
            <a:r>
              <a:rPr lang="en-US" sz="2400" dirty="0"/>
              <a:t>Agriculture and Forestry</a:t>
            </a:r>
          </a:p>
          <a:p>
            <a:pPr marL="0" indent="0">
              <a:buNone/>
            </a:pPr>
            <a:endParaRPr lang="en-US" sz="3000" dirty="0"/>
          </a:p>
          <a:p>
            <a:endParaRPr lang="en-US" dirty="0"/>
          </a:p>
        </p:txBody>
      </p:sp>
    </p:spTree>
    <p:extLst>
      <p:ext uri="{BB962C8B-B14F-4D97-AF65-F5344CB8AC3E}">
        <p14:creationId xmlns:p14="http://schemas.microsoft.com/office/powerpoint/2010/main" val="3766452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8ED02D-B806-4054-B500-95B84B972F17}"/>
              </a:ext>
            </a:extLst>
          </p:cNvPr>
          <p:cNvSpPr txBox="1"/>
          <p:nvPr/>
        </p:nvSpPr>
        <p:spPr>
          <a:xfrm>
            <a:off x="304800" y="590921"/>
            <a:ext cx="11582400" cy="646331"/>
          </a:xfrm>
          <a:prstGeom prst="rect">
            <a:avLst/>
          </a:prstGeom>
          <a:noFill/>
          <a:ln>
            <a:noFill/>
          </a:ln>
        </p:spPr>
        <p:txBody>
          <a:bodyPr wrap="square" rtlCol="0" anchor="t">
            <a:spAutoFit/>
          </a:bodyPr>
          <a:lstStyle/>
          <a:p>
            <a:r>
              <a:rPr lang="en-US" sz="3600" b="1" dirty="0">
                <a:solidFill>
                  <a:srgbClr val="002D73"/>
                </a:solidFill>
                <a:latin typeface="Arial"/>
                <a:cs typeface="Arial"/>
              </a:rPr>
              <a:t>Working Groups </a:t>
            </a:r>
          </a:p>
        </p:txBody>
      </p:sp>
      <p:sp>
        <p:nvSpPr>
          <p:cNvPr id="10" name="Content Placeholder 9">
            <a:extLst>
              <a:ext uri="{FF2B5EF4-FFF2-40B4-BE49-F238E27FC236}">
                <a16:creationId xmlns:a16="http://schemas.microsoft.com/office/drawing/2014/main" id="{CDBE850F-C017-4581-A211-40BD355A846D}"/>
              </a:ext>
            </a:extLst>
          </p:cNvPr>
          <p:cNvSpPr>
            <a:spLocks noGrp="1"/>
          </p:cNvSpPr>
          <p:nvPr>
            <p:ph sz="half" idx="1"/>
          </p:nvPr>
        </p:nvSpPr>
        <p:spPr>
          <a:xfrm>
            <a:off x="507999" y="1499421"/>
            <a:ext cx="5384800" cy="4220633"/>
          </a:xfrm>
        </p:spPr>
        <p:txBody>
          <a:bodyPr/>
          <a:lstStyle/>
          <a:p>
            <a:pPr marL="0" indent="0" algn="ctr">
              <a:spcBef>
                <a:spcPts val="1600"/>
              </a:spcBef>
              <a:buNone/>
            </a:pPr>
            <a:r>
              <a:rPr lang="en-US" sz="2800" dirty="0">
                <a:solidFill>
                  <a:schemeClr val="tx1">
                    <a:lumMod val="50000"/>
                    <a:lumOff val="50000"/>
                  </a:schemeClr>
                </a:solidFill>
              </a:rPr>
              <a:t>Just Transition WG</a:t>
            </a:r>
          </a:p>
          <a:p>
            <a:pPr marL="0" indent="0">
              <a:spcBef>
                <a:spcPts val="1600"/>
              </a:spcBef>
              <a:buNone/>
            </a:pPr>
            <a:r>
              <a:rPr lang="en-US" sz="2800" dirty="0">
                <a:solidFill>
                  <a:schemeClr val="tx1">
                    <a:lumMod val="50000"/>
                    <a:lumOff val="50000"/>
                  </a:schemeClr>
                </a:solidFill>
              </a:rPr>
              <a:t>13-17 Members: NYSERDA &amp; DOL (co-chairs), HCR, PSC, developers, energy intensive industry</a:t>
            </a:r>
          </a:p>
          <a:p>
            <a:pPr marL="0" indent="0">
              <a:spcBef>
                <a:spcPts val="1600"/>
              </a:spcBef>
              <a:buNone/>
            </a:pPr>
            <a:r>
              <a:rPr lang="en-US" sz="2800" dirty="0">
                <a:solidFill>
                  <a:schemeClr val="tx1">
                    <a:lumMod val="50000"/>
                    <a:lumOff val="50000"/>
                  </a:schemeClr>
                </a:solidFill>
              </a:rPr>
              <a:t>Purpose: Recommendations to CAC on clean energy transition impacts and opportunities</a:t>
            </a:r>
          </a:p>
          <a:p>
            <a:endParaRPr lang="en-US" dirty="0"/>
          </a:p>
        </p:txBody>
      </p:sp>
      <p:sp>
        <p:nvSpPr>
          <p:cNvPr id="6" name="Content Placeholder 5">
            <a:extLst>
              <a:ext uri="{FF2B5EF4-FFF2-40B4-BE49-F238E27FC236}">
                <a16:creationId xmlns:a16="http://schemas.microsoft.com/office/drawing/2014/main" id="{12B6D67C-5F88-46D4-A24B-48B0D90A4531}"/>
              </a:ext>
            </a:extLst>
          </p:cNvPr>
          <p:cNvSpPr>
            <a:spLocks noGrp="1"/>
          </p:cNvSpPr>
          <p:nvPr>
            <p:ph sz="half" idx="2"/>
          </p:nvPr>
        </p:nvSpPr>
        <p:spPr>
          <a:xfrm>
            <a:off x="6096000" y="1499421"/>
            <a:ext cx="5384800" cy="4220633"/>
          </a:xfrm>
        </p:spPr>
        <p:txBody>
          <a:bodyPr/>
          <a:lstStyle/>
          <a:p>
            <a:pPr marL="0" indent="0" algn="ctr">
              <a:spcBef>
                <a:spcPts val="1600"/>
              </a:spcBef>
              <a:buNone/>
            </a:pPr>
            <a:r>
              <a:rPr lang="en-US" sz="2800" dirty="0">
                <a:solidFill>
                  <a:schemeClr val="tx1">
                    <a:lumMod val="50000"/>
                    <a:lumOff val="50000"/>
                  </a:schemeClr>
                </a:solidFill>
              </a:rPr>
              <a:t>Climate Justice WG</a:t>
            </a:r>
          </a:p>
          <a:p>
            <a:pPr marL="0" indent="0">
              <a:spcBef>
                <a:spcPts val="1600"/>
              </a:spcBef>
              <a:buNone/>
            </a:pPr>
            <a:r>
              <a:rPr lang="en-US" sz="2800" dirty="0">
                <a:solidFill>
                  <a:schemeClr val="tx1">
                    <a:lumMod val="50000"/>
                    <a:lumOff val="50000"/>
                  </a:schemeClr>
                </a:solidFill>
              </a:rPr>
              <a:t>Members: DEC (chair), NYSERDA, DOL, DOH, 3 NYC EJ, 3 Rural EJ, 3 Upstate Urban</a:t>
            </a:r>
          </a:p>
          <a:p>
            <a:pPr marL="0" indent="0">
              <a:spcBef>
                <a:spcPts val="1600"/>
              </a:spcBef>
              <a:buNone/>
            </a:pPr>
            <a:r>
              <a:rPr lang="en-US" sz="2800" dirty="0">
                <a:solidFill>
                  <a:schemeClr val="tx1">
                    <a:lumMod val="50000"/>
                    <a:lumOff val="50000"/>
                  </a:schemeClr>
                </a:solidFill>
              </a:rPr>
              <a:t>Purpose: Develop criteria for and list of disadvantaged communities; report on barriers and opportunities for   clean energy </a:t>
            </a:r>
          </a:p>
          <a:p>
            <a:endParaRPr lang="en-US" dirty="0"/>
          </a:p>
        </p:txBody>
      </p:sp>
    </p:spTree>
    <p:extLst>
      <p:ext uri="{BB962C8B-B14F-4D97-AF65-F5344CB8AC3E}">
        <p14:creationId xmlns:p14="http://schemas.microsoft.com/office/powerpoint/2010/main" val="865430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57B482CD-AF96-4846-8A6C-FBDF25EBDCCA}"/>
              </a:ext>
            </a:extLst>
          </p:cNvPr>
          <p:cNvSpPr/>
          <p:nvPr/>
        </p:nvSpPr>
        <p:spPr>
          <a:xfrm>
            <a:off x="1918027" y="1091326"/>
            <a:ext cx="1405276" cy="18889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Climate Justice Working Group</a:t>
            </a:r>
          </a:p>
          <a:p>
            <a:pPr algn="ctr"/>
            <a:r>
              <a:rPr lang="en-US" sz="1100" dirty="0">
                <a:solidFill>
                  <a:schemeClr val="tx1"/>
                </a:solidFill>
              </a:rPr>
              <a:t>Chair: DEC</a:t>
            </a:r>
          </a:p>
          <a:p>
            <a:pPr algn="ctr"/>
            <a:r>
              <a:rPr lang="en-US" sz="1100" dirty="0"/>
              <a:t>NYSERDA, DOH, DOL</a:t>
            </a:r>
          </a:p>
          <a:p>
            <a:pPr algn="ctr"/>
            <a:r>
              <a:rPr lang="en-US" sz="1100" dirty="0"/>
              <a:t>At least 9 EJ community representatives</a:t>
            </a:r>
          </a:p>
        </p:txBody>
      </p:sp>
      <p:sp>
        <p:nvSpPr>
          <p:cNvPr id="8" name="Flowchart: Process 7">
            <a:extLst>
              <a:ext uri="{FF2B5EF4-FFF2-40B4-BE49-F238E27FC236}">
                <a16:creationId xmlns:a16="http://schemas.microsoft.com/office/drawing/2014/main" id="{01112AA2-1312-4865-BE0F-E77BD540A333}"/>
              </a:ext>
            </a:extLst>
          </p:cNvPr>
          <p:cNvSpPr/>
          <p:nvPr/>
        </p:nvSpPr>
        <p:spPr>
          <a:xfrm>
            <a:off x="4064509" y="235052"/>
            <a:ext cx="1591359" cy="11521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Climate Action Council</a:t>
            </a:r>
          </a:p>
          <a:p>
            <a:pPr algn="ctr"/>
            <a:r>
              <a:rPr lang="en-US" sz="1100" dirty="0">
                <a:solidFill>
                  <a:schemeClr val="tx1"/>
                </a:solidFill>
              </a:rPr>
              <a:t>Co-chairs:</a:t>
            </a:r>
          </a:p>
          <a:p>
            <a:pPr algn="ctr"/>
            <a:r>
              <a:rPr lang="en-US" sz="1100" dirty="0">
                <a:solidFill>
                  <a:schemeClr val="tx1"/>
                </a:solidFill>
              </a:rPr>
              <a:t>DEC commissioner</a:t>
            </a:r>
          </a:p>
          <a:p>
            <a:pPr algn="ctr"/>
            <a:r>
              <a:rPr lang="en-US" sz="1100" dirty="0">
                <a:solidFill>
                  <a:schemeClr val="tx1"/>
                </a:solidFill>
              </a:rPr>
              <a:t>NYSERDA president</a:t>
            </a:r>
          </a:p>
          <a:p>
            <a:pPr algn="ctr"/>
            <a:r>
              <a:rPr lang="en-US" sz="1100" dirty="0"/>
              <a:t>+</a:t>
            </a:r>
          </a:p>
          <a:p>
            <a:pPr algn="ctr"/>
            <a:r>
              <a:rPr lang="en-US" sz="1100" dirty="0"/>
              <a:t>10 agency heads,</a:t>
            </a:r>
          </a:p>
          <a:p>
            <a:pPr algn="ctr"/>
            <a:r>
              <a:rPr lang="en-US" sz="1100" dirty="0"/>
              <a:t>10 appointees</a:t>
            </a:r>
          </a:p>
        </p:txBody>
      </p:sp>
      <p:sp>
        <p:nvSpPr>
          <p:cNvPr id="51" name="Flowchart: Process 50">
            <a:extLst>
              <a:ext uri="{FF2B5EF4-FFF2-40B4-BE49-F238E27FC236}">
                <a16:creationId xmlns:a16="http://schemas.microsoft.com/office/drawing/2014/main" id="{64BBAE04-663A-44E3-8463-23F3291DE7D2}"/>
              </a:ext>
            </a:extLst>
          </p:cNvPr>
          <p:cNvSpPr/>
          <p:nvPr/>
        </p:nvSpPr>
        <p:spPr>
          <a:xfrm>
            <a:off x="4157550" y="3036471"/>
            <a:ext cx="1405275" cy="1073774"/>
          </a:xfrm>
          <a:prstGeom prst="flowChart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Staff Steering Committee</a:t>
            </a:r>
          </a:p>
          <a:p>
            <a:pPr algn="ctr"/>
            <a:r>
              <a:rPr lang="en-US" sz="1100" dirty="0">
                <a:solidFill>
                  <a:schemeClr val="tx1"/>
                </a:solidFill>
              </a:rPr>
              <a:t>Co-chairs:</a:t>
            </a:r>
          </a:p>
          <a:p>
            <a:pPr algn="ctr"/>
            <a:r>
              <a:rPr lang="en-US" sz="1100" dirty="0">
                <a:solidFill>
                  <a:schemeClr val="tx1"/>
                </a:solidFill>
              </a:rPr>
              <a:t>DEC, NYSERDA</a:t>
            </a:r>
          </a:p>
          <a:p>
            <a:pPr algn="ctr"/>
            <a:r>
              <a:rPr lang="en-US" sz="1100" dirty="0">
                <a:solidFill>
                  <a:schemeClr val="bg1"/>
                </a:solidFill>
              </a:rPr>
              <a:t>Council Agency Staff</a:t>
            </a:r>
          </a:p>
        </p:txBody>
      </p:sp>
      <p:sp>
        <p:nvSpPr>
          <p:cNvPr id="54" name="Flowchart: Process 53">
            <a:extLst>
              <a:ext uri="{FF2B5EF4-FFF2-40B4-BE49-F238E27FC236}">
                <a16:creationId xmlns:a16="http://schemas.microsoft.com/office/drawing/2014/main" id="{9FACD013-059D-48B2-A316-83B37AF4A3D3}"/>
              </a:ext>
            </a:extLst>
          </p:cNvPr>
          <p:cNvSpPr/>
          <p:nvPr/>
        </p:nvSpPr>
        <p:spPr>
          <a:xfrm>
            <a:off x="4043105" y="1544048"/>
            <a:ext cx="1634166" cy="1357385"/>
          </a:xfrm>
          <a:prstGeom prst="flowChart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Executive Steering Committee</a:t>
            </a:r>
          </a:p>
          <a:p>
            <a:pPr algn="ctr"/>
            <a:r>
              <a:rPr lang="en-US" sz="1100" dirty="0">
                <a:solidFill>
                  <a:schemeClr val="tx1"/>
                </a:solidFill>
              </a:rPr>
              <a:t>Co-chairs:</a:t>
            </a:r>
          </a:p>
          <a:p>
            <a:pPr algn="ctr"/>
            <a:r>
              <a:rPr lang="en-US" sz="1100" dirty="0">
                <a:solidFill>
                  <a:schemeClr val="tx1"/>
                </a:solidFill>
              </a:rPr>
              <a:t>DEC, NYSERDA</a:t>
            </a:r>
          </a:p>
          <a:p>
            <a:pPr algn="ctr"/>
            <a:r>
              <a:rPr lang="en-US" sz="1100" dirty="0"/>
              <a:t>+</a:t>
            </a:r>
          </a:p>
          <a:p>
            <a:pPr algn="ctr"/>
            <a:r>
              <a:rPr lang="en-US" sz="1100" dirty="0"/>
              <a:t>10 agency head designees</a:t>
            </a:r>
          </a:p>
        </p:txBody>
      </p:sp>
      <p:sp>
        <p:nvSpPr>
          <p:cNvPr id="5" name="Flowchart: Process 4">
            <a:extLst>
              <a:ext uri="{FF2B5EF4-FFF2-40B4-BE49-F238E27FC236}">
                <a16:creationId xmlns:a16="http://schemas.microsoft.com/office/drawing/2014/main" id="{B7929722-DE19-4072-B9A1-1E9AFBEAA12D}"/>
              </a:ext>
            </a:extLst>
          </p:cNvPr>
          <p:cNvSpPr/>
          <p:nvPr/>
        </p:nvSpPr>
        <p:spPr>
          <a:xfrm>
            <a:off x="213799" y="2924445"/>
            <a:ext cx="1602992" cy="1197927"/>
          </a:xfrm>
          <a:prstGeom prst="flowChart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Just Transition Working Group Staff</a:t>
            </a:r>
          </a:p>
          <a:p>
            <a:pPr algn="ctr"/>
            <a:r>
              <a:rPr lang="en-US" sz="1100" dirty="0">
                <a:solidFill>
                  <a:schemeClr val="tx1"/>
                </a:solidFill>
              </a:rPr>
              <a:t>Co-chairs: </a:t>
            </a:r>
          </a:p>
          <a:p>
            <a:pPr algn="ctr"/>
            <a:r>
              <a:rPr lang="en-US" sz="1100" dirty="0">
                <a:solidFill>
                  <a:schemeClr val="tx1"/>
                </a:solidFill>
              </a:rPr>
              <a:t>DOL, NYSERDA</a:t>
            </a:r>
          </a:p>
        </p:txBody>
      </p:sp>
      <p:sp>
        <p:nvSpPr>
          <p:cNvPr id="91" name="Flowchart: Process 90">
            <a:extLst>
              <a:ext uri="{FF2B5EF4-FFF2-40B4-BE49-F238E27FC236}">
                <a16:creationId xmlns:a16="http://schemas.microsoft.com/office/drawing/2014/main" id="{552D9B8A-9937-444D-98F5-6173D866A6A2}"/>
              </a:ext>
            </a:extLst>
          </p:cNvPr>
          <p:cNvSpPr/>
          <p:nvPr/>
        </p:nvSpPr>
        <p:spPr>
          <a:xfrm>
            <a:off x="218550" y="1102127"/>
            <a:ext cx="1593490" cy="16987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Just Transition Working Group</a:t>
            </a:r>
          </a:p>
          <a:p>
            <a:pPr algn="ctr"/>
            <a:r>
              <a:rPr lang="en-US" sz="1100" dirty="0">
                <a:solidFill>
                  <a:schemeClr val="tx1"/>
                </a:solidFill>
              </a:rPr>
              <a:t>Co-chairs:</a:t>
            </a:r>
          </a:p>
          <a:p>
            <a:pPr algn="ctr"/>
            <a:r>
              <a:rPr lang="en-US" sz="1100" dirty="0">
                <a:solidFill>
                  <a:schemeClr val="tx1"/>
                </a:solidFill>
              </a:rPr>
              <a:t>DOL commissioner NYSERDA president</a:t>
            </a:r>
          </a:p>
          <a:p>
            <a:pPr algn="ctr"/>
            <a:r>
              <a:rPr lang="en-US" sz="1100" dirty="0"/>
              <a:t>+</a:t>
            </a:r>
          </a:p>
          <a:p>
            <a:pPr algn="ctr"/>
            <a:r>
              <a:rPr lang="en-US" sz="1100" dirty="0"/>
              <a:t>HCR commissioner, </a:t>
            </a:r>
          </a:p>
          <a:p>
            <a:pPr algn="ctr"/>
            <a:r>
              <a:rPr lang="en-US" sz="1100" dirty="0"/>
              <a:t>DPS chair,</a:t>
            </a:r>
          </a:p>
          <a:p>
            <a:pPr algn="ctr"/>
            <a:r>
              <a:rPr lang="en-US" sz="1100" dirty="0"/>
              <a:t>9-13 appointees</a:t>
            </a:r>
          </a:p>
          <a:p>
            <a:pPr algn="ctr"/>
            <a:endParaRPr lang="en-US" sz="1100" dirty="0"/>
          </a:p>
        </p:txBody>
      </p:sp>
      <p:cxnSp>
        <p:nvCxnSpPr>
          <p:cNvPr id="67" name="Straight Connector 66">
            <a:extLst>
              <a:ext uri="{FF2B5EF4-FFF2-40B4-BE49-F238E27FC236}">
                <a16:creationId xmlns:a16="http://schemas.microsoft.com/office/drawing/2014/main" id="{08E15E5B-762B-41FD-B989-D6298C08925C}"/>
              </a:ext>
            </a:extLst>
          </p:cNvPr>
          <p:cNvCxnSpPr>
            <a:cxnSpLocks/>
          </p:cNvCxnSpPr>
          <p:nvPr/>
        </p:nvCxnSpPr>
        <p:spPr>
          <a:xfrm>
            <a:off x="2623131" y="125311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Flowchart: Process 51">
            <a:extLst>
              <a:ext uri="{FF2B5EF4-FFF2-40B4-BE49-F238E27FC236}">
                <a16:creationId xmlns:a16="http://schemas.microsoft.com/office/drawing/2014/main" id="{B1BAB44B-2237-48DB-8C3C-E4437F523AE1}"/>
              </a:ext>
            </a:extLst>
          </p:cNvPr>
          <p:cNvSpPr/>
          <p:nvPr/>
        </p:nvSpPr>
        <p:spPr>
          <a:xfrm>
            <a:off x="195347" y="6463170"/>
            <a:ext cx="884074" cy="2979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Appointed</a:t>
            </a:r>
          </a:p>
        </p:txBody>
      </p:sp>
      <p:sp>
        <p:nvSpPr>
          <p:cNvPr id="53" name="Flowchart: Process 52">
            <a:extLst>
              <a:ext uri="{FF2B5EF4-FFF2-40B4-BE49-F238E27FC236}">
                <a16:creationId xmlns:a16="http://schemas.microsoft.com/office/drawing/2014/main" id="{0405F1C2-7970-4505-86D1-89F9D72A44E5}"/>
              </a:ext>
            </a:extLst>
          </p:cNvPr>
          <p:cNvSpPr/>
          <p:nvPr/>
        </p:nvSpPr>
        <p:spPr>
          <a:xfrm>
            <a:off x="1163417" y="6463170"/>
            <a:ext cx="884074" cy="297924"/>
          </a:xfrm>
          <a:prstGeom prst="flowChart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Agency Staff</a:t>
            </a:r>
          </a:p>
        </p:txBody>
      </p:sp>
      <p:sp>
        <p:nvSpPr>
          <p:cNvPr id="36" name="Flowchart: Process 35">
            <a:extLst>
              <a:ext uri="{FF2B5EF4-FFF2-40B4-BE49-F238E27FC236}">
                <a16:creationId xmlns:a16="http://schemas.microsoft.com/office/drawing/2014/main" id="{3C027A7C-F7C3-4D80-91E7-035DC1251F95}"/>
              </a:ext>
            </a:extLst>
          </p:cNvPr>
          <p:cNvSpPr/>
          <p:nvPr/>
        </p:nvSpPr>
        <p:spPr>
          <a:xfrm>
            <a:off x="5987543" y="5312159"/>
            <a:ext cx="1389200" cy="832499"/>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Transportation Work Group</a:t>
            </a:r>
          </a:p>
          <a:p>
            <a:pPr algn="ctr"/>
            <a:r>
              <a:rPr lang="en-US" sz="1100" dirty="0">
                <a:solidFill>
                  <a:schemeClr val="bg1"/>
                </a:solidFill>
              </a:rPr>
              <a:t>DOT, DEC, NYSERDA, DOS DED, NYPA, plus others</a:t>
            </a:r>
          </a:p>
        </p:txBody>
      </p:sp>
      <p:sp>
        <p:nvSpPr>
          <p:cNvPr id="37" name="Flowchart: Process 36">
            <a:extLst>
              <a:ext uri="{FF2B5EF4-FFF2-40B4-BE49-F238E27FC236}">
                <a16:creationId xmlns:a16="http://schemas.microsoft.com/office/drawing/2014/main" id="{ACA61E71-3C57-43DF-A773-31B8957A899F}"/>
              </a:ext>
            </a:extLst>
          </p:cNvPr>
          <p:cNvSpPr/>
          <p:nvPr/>
        </p:nvSpPr>
        <p:spPr>
          <a:xfrm>
            <a:off x="7444331" y="4231155"/>
            <a:ext cx="1325891" cy="896990"/>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Buildings Work Group</a:t>
            </a:r>
          </a:p>
          <a:p>
            <a:pPr algn="ctr"/>
            <a:r>
              <a:rPr lang="en-US" sz="1100" dirty="0">
                <a:solidFill>
                  <a:schemeClr val="bg1"/>
                </a:solidFill>
              </a:rPr>
              <a:t>NYSERDA, HCR</a:t>
            </a:r>
          </a:p>
          <a:p>
            <a:pPr algn="ctr"/>
            <a:r>
              <a:rPr lang="en-US" sz="1100" dirty="0">
                <a:solidFill>
                  <a:schemeClr val="bg1"/>
                </a:solidFill>
              </a:rPr>
              <a:t>DEC, DASNY, plus others</a:t>
            </a:r>
          </a:p>
        </p:txBody>
      </p:sp>
      <p:sp>
        <p:nvSpPr>
          <p:cNvPr id="38" name="Flowchart: Process 37">
            <a:extLst>
              <a:ext uri="{FF2B5EF4-FFF2-40B4-BE49-F238E27FC236}">
                <a16:creationId xmlns:a16="http://schemas.microsoft.com/office/drawing/2014/main" id="{38C7011C-7F2A-430A-A59D-148838F809F3}"/>
              </a:ext>
            </a:extLst>
          </p:cNvPr>
          <p:cNvSpPr/>
          <p:nvPr/>
        </p:nvSpPr>
        <p:spPr>
          <a:xfrm>
            <a:off x="7427458" y="5308521"/>
            <a:ext cx="1366893" cy="836802"/>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Industry Work Group</a:t>
            </a:r>
          </a:p>
          <a:p>
            <a:pPr algn="ctr"/>
            <a:r>
              <a:rPr lang="en-US" sz="1100" dirty="0">
                <a:solidFill>
                  <a:schemeClr val="bg1"/>
                </a:solidFill>
              </a:rPr>
              <a:t>DPS, ESD</a:t>
            </a:r>
          </a:p>
          <a:p>
            <a:pPr algn="ctr"/>
            <a:r>
              <a:rPr lang="en-US" sz="1100" dirty="0">
                <a:solidFill>
                  <a:schemeClr val="bg1"/>
                </a:solidFill>
              </a:rPr>
              <a:t>DEC, NYSERDA, DOL, NYPA, plus others</a:t>
            </a:r>
          </a:p>
        </p:txBody>
      </p:sp>
      <p:sp>
        <p:nvSpPr>
          <p:cNvPr id="39" name="Flowchart: Process 38">
            <a:extLst>
              <a:ext uri="{FF2B5EF4-FFF2-40B4-BE49-F238E27FC236}">
                <a16:creationId xmlns:a16="http://schemas.microsoft.com/office/drawing/2014/main" id="{1C2C9142-E40E-4A0B-88D7-E483E627C9FB}"/>
              </a:ext>
            </a:extLst>
          </p:cNvPr>
          <p:cNvSpPr/>
          <p:nvPr/>
        </p:nvSpPr>
        <p:spPr>
          <a:xfrm>
            <a:off x="8885134" y="5308519"/>
            <a:ext cx="1325891" cy="836802"/>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Natural and Working Lands Work Group</a:t>
            </a:r>
          </a:p>
          <a:p>
            <a:pPr algn="ctr"/>
            <a:r>
              <a:rPr lang="en-US" sz="1100" dirty="0">
                <a:solidFill>
                  <a:schemeClr val="bg1"/>
                </a:solidFill>
              </a:rPr>
              <a:t>DAM, DEC, plus others</a:t>
            </a:r>
          </a:p>
        </p:txBody>
      </p:sp>
      <p:sp>
        <p:nvSpPr>
          <p:cNvPr id="40" name="Flowchart: Process 39">
            <a:extLst>
              <a:ext uri="{FF2B5EF4-FFF2-40B4-BE49-F238E27FC236}">
                <a16:creationId xmlns:a16="http://schemas.microsoft.com/office/drawing/2014/main" id="{8F29C055-619C-42EF-BF7E-6DCC050DF1BD}"/>
              </a:ext>
            </a:extLst>
          </p:cNvPr>
          <p:cNvSpPr/>
          <p:nvPr/>
        </p:nvSpPr>
        <p:spPr>
          <a:xfrm>
            <a:off x="8900904" y="4245284"/>
            <a:ext cx="1325891" cy="882861"/>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Local Government Work Group</a:t>
            </a:r>
          </a:p>
          <a:p>
            <a:pPr algn="ctr"/>
            <a:r>
              <a:rPr lang="en-US" sz="1100" dirty="0">
                <a:solidFill>
                  <a:schemeClr val="bg1"/>
                </a:solidFill>
              </a:rPr>
              <a:t>NYSERDA, DOS </a:t>
            </a:r>
          </a:p>
          <a:p>
            <a:pPr algn="ctr"/>
            <a:r>
              <a:rPr lang="en-US" sz="1100" dirty="0">
                <a:solidFill>
                  <a:schemeClr val="bg1"/>
                </a:solidFill>
              </a:rPr>
              <a:t>DEC, DOT, ESD, HCR, plus others</a:t>
            </a:r>
          </a:p>
        </p:txBody>
      </p:sp>
      <p:sp>
        <p:nvSpPr>
          <p:cNvPr id="41" name="Flowchart: Process 40">
            <a:extLst>
              <a:ext uri="{FF2B5EF4-FFF2-40B4-BE49-F238E27FC236}">
                <a16:creationId xmlns:a16="http://schemas.microsoft.com/office/drawing/2014/main" id="{C11738D9-0F6E-4DC5-A062-4BD01B962701}"/>
              </a:ext>
            </a:extLst>
          </p:cNvPr>
          <p:cNvSpPr/>
          <p:nvPr/>
        </p:nvSpPr>
        <p:spPr>
          <a:xfrm>
            <a:off x="5987758" y="4245284"/>
            <a:ext cx="1325891" cy="867752"/>
          </a:xfrm>
          <a:prstGeom prst="flowChartProcess">
            <a:avLst/>
          </a:prstGeom>
          <a:solidFill>
            <a:schemeClr val="tx1">
              <a:lumMod val="50000"/>
              <a:lumOff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Electricity Work Group</a:t>
            </a:r>
          </a:p>
          <a:p>
            <a:pPr algn="ctr"/>
            <a:r>
              <a:rPr lang="en-US" sz="1100" dirty="0">
                <a:solidFill>
                  <a:schemeClr val="bg1"/>
                </a:solidFill>
              </a:rPr>
              <a:t>DPS, DEC</a:t>
            </a:r>
          </a:p>
          <a:p>
            <a:pPr algn="ctr"/>
            <a:r>
              <a:rPr lang="en-US" sz="1100" dirty="0">
                <a:solidFill>
                  <a:schemeClr val="bg1"/>
                </a:solidFill>
              </a:rPr>
              <a:t>NYSERDA, plus others</a:t>
            </a:r>
          </a:p>
        </p:txBody>
      </p:sp>
      <p:cxnSp>
        <p:nvCxnSpPr>
          <p:cNvPr id="89" name="Connector: Elbow 88">
            <a:extLst>
              <a:ext uri="{FF2B5EF4-FFF2-40B4-BE49-F238E27FC236}">
                <a16:creationId xmlns:a16="http://schemas.microsoft.com/office/drawing/2014/main" id="{94855D03-554D-4C21-AF40-28571035AB4F}"/>
              </a:ext>
            </a:extLst>
          </p:cNvPr>
          <p:cNvCxnSpPr>
            <a:cxnSpLocks/>
            <a:stCxn id="8" idx="1"/>
          </p:cNvCxnSpPr>
          <p:nvPr/>
        </p:nvCxnSpPr>
        <p:spPr>
          <a:xfrm rot="10800000" flipV="1">
            <a:off x="1018739" y="811134"/>
            <a:ext cx="3045771" cy="278112"/>
          </a:xfrm>
          <a:prstGeom prst="bentConnector3">
            <a:avLst>
              <a:gd name="adj1" fmla="val 98983"/>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994928-2497-4943-8E5B-E9F58276D160}"/>
              </a:ext>
            </a:extLst>
          </p:cNvPr>
          <p:cNvCxnSpPr>
            <a:cxnSpLocks/>
            <a:stCxn id="4" idx="0"/>
          </p:cNvCxnSpPr>
          <p:nvPr/>
        </p:nvCxnSpPr>
        <p:spPr>
          <a:xfrm flipV="1">
            <a:off x="2620665" y="799497"/>
            <a:ext cx="0" cy="291829"/>
          </a:xfrm>
          <a:prstGeom prst="line">
            <a:avLst/>
          </a:prstGeom>
        </p:spPr>
        <p:style>
          <a:lnRef idx="1">
            <a:schemeClr val="accent1"/>
          </a:lnRef>
          <a:fillRef idx="0">
            <a:schemeClr val="accent1"/>
          </a:fillRef>
          <a:effectRef idx="0">
            <a:schemeClr val="accent1"/>
          </a:effectRef>
          <a:fontRef idx="minor">
            <a:schemeClr val="tx1"/>
          </a:fontRef>
        </p:style>
      </p:cxnSp>
      <p:sp>
        <p:nvSpPr>
          <p:cNvPr id="17" name="Flowchart: Process 16">
            <a:extLst>
              <a:ext uri="{FF2B5EF4-FFF2-40B4-BE49-F238E27FC236}">
                <a16:creationId xmlns:a16="http://schemas.microsoft.com/office/drawing/2014/main" id="{E0FB5446-54C7-476F-B14C-35F0D2E51DAD}"/>
              </a:ext>
            </a:extLst>
          </p:cNvPr>
          <p:cNvSpPr/>
          <p:nvPr/>
        </p:nvSpPr>
        <p:spPr>
          <a:xfrm>
            <a:off x="10611164" y="5492830"/>
            <a:ext cx="1280769" cy="652491"/>
          </a:xfrm>
          <a:prstGeom prst="flowChartProcess">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GHG Regulations Work Group</a:t>
            </a:r>
          </a:p>
          <a:p>
            <a:pPr algn="ctr"/>
            <a:r>
              <a:rPr lang="en-US" sz="1100" dirty="0"/>
              <a:t>DAR, OCC, OGC</a:t>
            </a:r>
          </a:p>
        </p:txBody>
      </p:sp>
      <p:sp>
        <p:nvSpPr>
          <p:cNvPr id="19" name="Flowchart: Process 18">
            <a:extLst>
              <a:ext uri="{FF2B5EF4-FFF2-40B4-BE49-F238E27FC236}">
                <a16:creationId xmlns:a16="http://schemas.microsoft.com/office/drawing/2014/main" id="{F336E9AA-D699-46DD-96A8-C6EB4B497A32}"/>
              </a:ext>
            </a:extLst>
          </p:cNvPr>
          <p:cNvSpPr/>
          <p:nvPr/>
        </p:nvSpPr>
        <p:spPr>
          <a:xfrm>
            <a:off x="3501375" y="5326412"/>
            <a:ext cx="1083460" cy="824408"/>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Barriers Report Work Group</a:t>
            </a:r>
          </a:p>
          <a:p>
            <a:pPr algn="ctr"/>
            <a:r>
              <a:rPr lang="en-US" sz="1100" dirty="0">
                <a:solidFill>
                  <a:schemeClr val="tx1"/>
                </a:solidFill>
              </a:rPr>
              <a:t>Chair: DEC</a:t>
            </a:r>
          </a:p>
          <a:p>
            <a:pPr algn="ctr"/>
            <a:r>
              <a:rPr lang="en-US" sz="1100" dirty="0"/>
              <a:t>NYPA, NYSERDA</a:t>
            </a:r>
          </a:p>
        </p:txBody>
      </p:sp>
      <p:sp>
        <p:nvSpPr>
          <p:cNvPr id="23" name="Flowchart: Process 22">
            <a:extLst>
              <a:ext uri="{FF2B5EF4-FFF2-40B4-BE49-F238E27FC236}">
                <a16:creationId xmlns:a16="http://schemas.microsoft.com/office/drawing/2014/main" id="{8A1A4626-B4B5-4D33-B715-5E3938301C96}"/>
              </a:ext>
            </a:extLst>
          </p:cNvPr>
          <p:cNvSpPr/>
          <p:nvPr/>
        </p:nvSpPr>
        <p:spPr>
          <a:xfrm>
            <a:off x="5708340" y="3034586"/>
            <a:ext cx="1610999" cy="665922"/>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Scoping Plan Team</a:t>
            </a:r>
          </a:p>
          <a:p>
            <a:pPr algn="ctr"/>
            <a:r>
              <a:rPr lang="en-US" sz="1100" dirty="0"/>
              <a:t>Staff of Energy Coordinating Working Group</a:t>
            </a:r>
          </a:p>
        </p:txBody>
      </p:sp>
      <p:sp>
        <p:nvSpPr>
          <p:cNvPr id="24" name="Flowchart: Process 23">
            <a:extLst>
              <a:ext uri="{FF2B5EF4-FFF2-40B4-BE49-F238E27FC236}">
                <a16:creationId xmlns:a16="http://schemas.microsoft.com/office/drawing/2014/main" id="{2D3F8F46-101B-448E-847F-EA696FDCEAA5}"/>
              </a:ext>
            </a:extLst>
          </p:cNvPr>
          <p:cNvSpPr/>
          <p:nvPr/>
        </p:nvSpPr>
        <p:spPr>
          <a:xfrm>
            <a:off x="3522387" y="4245284"/>
            <a:ext cx="1041437" cy="877615"/>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GHG Inventory Work Group</a:t>
            </a:r>
          </a:p>
          <a:p>
            <a:pPr algn="ctr"/>
            <a:r>
              <a:rPr lang="en-US" sz="1100" dirty="0">
                <a:solidFill>
                  <a:schemeClr val="tx1"/>
                </a:solidFill>
              </a:rPr>
              <a:t>Co-chairs:</a:t>
            </a:r>
          </a:p>
          <a:p>
            <a:pPr algn="ctr"/>
            <a:r>
              <a:rPr lang="en-US" sz="1100" dirty="0">
                <a:solidFill>
                  <a:schemeClr val="tx1"/>
                </a:solidFill>
              </a:rPr>
              <a:t>DEC, NYSERDA</a:t>
            </a:r>
          </a:p>
        </p:txBody>
      </p:sp>
      <p:sp>
        <p:nvSpPr>
          <p:cNvPr id="100" name="Flowchart: Process 99">
            <a:extLst>
              <a:ext uri="{FF2B5EF4-FFF2-40B4-BE49-F238E27FC236}">
                <a16:creationId xmlns:a16="http://schemas.microsoft.com/office/drawing/2014/main" id="{F308601E-716B-427B-8241-EC470F007208}"/>
              </a:ext>
            </a:extLst>
          </p:cNvPr>
          <p:cNvSpPr/>
          <p:nvPr/>
        </p:nvSpPr>
        <p:spPr>
          <a:xfrm>
            <a:off x="4718177" y="5326413"/>
            <a:ext cx="1155343" cy="818909"/>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Social Cost of Carbon  Work Group</a:t>
            </a:r>
          </a:p>
          <a:p>
            <a:pPr algn="ctr"/>
            <a:r>
              <a:rPr lang="en-US" sz="1100" dirty="0">
                <a:solidFill>
                  <a:schemeClr val="tx1"/>
                </a:solidFill>
              </a:rPr>
              <a:t>Chair: DEC</a:t>
            </a:r>
          </a:p>
          <a:p>
            <a:pPr algn="ctr"/>
            <a:r>
              <a:rPr lang="en-US" sz="1100" dirty="0"/>
              <a:t>NYSERDA, DPS</a:t>
            </a:r>
          </a:p>
        </p:txBody>
      </p:sp>
      <p:sp>
        <p:nvSpPr>
          <p:cNvPr id="104" name="Flowchart: Process 103">
            <a:extLst>
              <a:ext uri="{FF2B5EF4-FFF2-40B4-BE49-F238E27FC236}">
                <a16:creationId xmlns:a16="http://schemas.microsoft.com/office/drawing/2014/main" id="{621D36A0-5AF8-4E62-8CD3-E41229AADC76}"/>
              </a:ext>
            </a:extLst>
          </p:cNvPr>
          <p:cNvSpPr/>
          <p:nvPr/>
        </p:nvSpPr>
        <p:spPr>
          <a:xfrm>
            <a:off x="10611164" y="3869473"/>
            <a:ext cx="1280769" cy="710256"/>
          </a:xfrm>
          <a:prstGeom prst="flowChartProcess">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Community Air Monitoring  Work Group</a:t>
            </a:r>
          </a:p>
          <a:p>
            <a:pPr algn="ctr"/>
            <a:r>
              <a:rPr lang="en-US" sz="1100" dirty="0"/>
              <a:t>DAR</a:t>
            </a:r>
          </a:p>
        </p:txBody>
      </p:sp>
      <p:cxnSp>
        <p:nvCxnSpPr>
          <p:cNvPr id="115" name="Straight Connector 114">
            <a:extLst>
              <a:ext uri="{FF2B5EF4-FFF2-40B4-BE49-F238E27FC236}">
                <a16:creationId xmlns:a16="http://schemas.microsoft.com/office/drawing/2014/main" id="{76883F15-D319-45D3-8272-593A54453426}"/>
              </a:ext>
            </a:extLst>
          </p:cNvPr>
          <p:cNvCxnSpPr>
            <a:cxnSpLocks/>
            <a:stCxn id="8" idx="2"/>
            <a:endCxn id="54" idx="0"/>
          </p:cNvCxnSpPr>
          <p:nvPr/>
        </p:nvCxnSpPr>
        <p:spPr>
          <a:xfrm flipH="1">
            <a:off x="4860188" y="1387216"/>
            <a:ext cx="1" cy="156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379D131-9508-4812-9876-6B91CE41BD92}"/>
              </a:ext>
            </a:extLst>
          </p:cNvPr>
          <p:cNvCxnSpPr>
            <a:cxnSpLocks/>
            <a:stCxn id="23" idx="1"/>
            <a:endCxn id="23" idx="1"/>
          </p:cNvCxnSpPr>
          <p:nvPr/>
        </p:nvCxnSpPr>
        <p:spPr>
          <a:xfrm>
            <a:off x="5708340" y="336754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A9EEC13-6465-4D77-9D90-677FFE94FD5C}"/>
              </a:ext>
            </a:extLst>
          </p:cNvPr>
          <p:cNvCxnSpPr>
            <a:cxnSpLocks/>
            <a:stCxn id="91" idx="2"/>
            <a:endCxn id="5" idx="0"/>
          </p:cNvCxnSpPr>
          <p:nvPr/>
        </p:nvCxnSpPr>
        <p:spPr>
          <a:xfrm>
            <a:off x="1015295" y="2800861"/>
            <a:ext cx="0" cy="123584"/>
          </a:xfrm>
          <a:prstGeom prst="line">
            <a:avLst/>
          </a:prstGeom>
        </p:spPr>
        <p:style>
          <a:lnRef idx="1">
            <a:schemeClr val="accent1"/>
          </a:lnRef>
          <a:fillRef idx="0">
            <a:schemeClr val="accent1"/>
          </a:fillRef>
          <a:effectRef idx="0">
            <a:schemeClr val="accent1"/>
          </a:effectRef>
          <a:fontRef idx="minor">
            <a:schemeClr val="tx1"/>
          </a:fontRef>
        </p:style>
      </p:cxnSp>
      <p:sp>
        <p:nvSpPr>
          <p:cNvPr id="57" name="Flowchart: Process 56">
            <a:extLst>
              <a:ext uri="{FF2B5EF4-FFF2-40B4-BE49-F238E27FC236}">
                <a16:creationId xmlns:a16="http://schemas.microsoft.com/office/drawing/2014/main" id="{18A9E5E6-5650-48C2-AC68-A6581BF6E335}"/>
              </a:ext>
            </a:extLst>
          </p:cNvPr>
          <p:cNvSpPr/>
          <p:nvPr/>
        </p:nvSpPr>
        <p:spPr>
          <a:xfrm>
            <a:off x="5816477" y="2090800"/>
            <a:ext cx="1280769" cy="810633"/>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Legal Counsel Team</a:t>
            </a:r>
          </a:p>
          <a:p>
            <a:pPr algn="ctr"/>
            <a:r>
              <a:rPr lang="en-US" sz="1100" dirty="0"/>
              <a:t>Co-chairs: DEC, NYSERDA</a:t>
            </a:r>
          </a:p>
        </p:txBody>
      </p:sp>
      <p:cxnSp>
        <p:nvCxnSpPr>
          <p:cNvPr id="18" name="Straight Connector 17">
            <a:extLst>
              <a:ext uri="{FF2B5EF4-FFF2-40B4-BE49-F238E27FC236}">
                <a16:creationId xmlns:a16="http://schemas.microsoft.com/office/drawing/2014/main" id="{A4392168-C3E7-410A-B155-11A3DCF07E77}"/>
              </a:ext>
            </a:extLst>
          </p:cNvPr>
          <p:cNvCxnSpPr>
            <a:cxnSpLocks/>
            <a:endCxn id="57" idx="1"/>
          </p:cNvCxnSpPr>
          <p:nvPr/>
        </p:nvCxnSpPr>
        <p:spPr>
          <a:xfrm>
            <a:off x="5655868" y="2496117"/>
            <a:ext cx="160609"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Flowchart: Process 64">
            <a:extLst>
              <a:ext uri="{FF2B5EF4-FFF2-40B4-BE49-F238E27FC236}">
                <a16:creationId xmlns:a16="http://schemas.microsoft.com/office/drawing/2014/main" id="{81CEECFD-EC48-47D2-AF7B-2C3A5BB36A19}"/>
              </a:ext>
            </a:extLst>
          </p:cNvPr>
          <p:cNvSpPr/>
          <p:nvPr/>
        </p:nvSpPr>
        <p:spPr>
          <a:xfrm>
            <a:off x="4707927" y="4245284"/>
            <a:ext cx="1175845" cy="870813"/>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Communications and Outreach Work Group</a:t>
            </a:r>
          </a:p>
          <a:p>
            <a:pPr algn="ctr"/>
            <a:r>
              <a:rPr lang="en-US" sz="1100" dirty="0">
                <a:solidFill>
                  <a:schemeClr val="tx1"/>
                </a:solidFill>
              </a:rPr>
              <a:t>Co-chairs:</a:t>
            </a:r>
          </a:p>
          <a:p>
            <a:pPr algn="ctr"/>
            <a:r>
              <a:rPr lang="en-US" sz="1100" dirty="0">
                <a:solidFill>
                  <a:schemeClr val="tx1"/>
                </a:solidFill>
              </a:rPr>
              <a:t>DEC, NYSERDA</a:t>
            </a:r>
          </a:p>
        </p:txBody>
      </p:sp>
      <p:cxnSp>
        <p:nvCxnSpPr>
          <p:cNvPr id="35" name="Straight Connector 34">
            <a:extLst>
              <a:ext uri="{FF2B5EF4-FFF2-40B4-BE49-F238E27FC236}">
                <a16:creationId xmlns:a16="http://schemas.microsoft.com/office/drawing/2014/main" id="{B4361CB5-71FC-4226-A505-F0B16169FC94}"/>
              </a:ext>
            </a:extLst>
          </p:cNvPr>
          <p:cNvCxnSpPr>
            <a:cxnSpLocks/>
            <a:stCxn id="54" idx="2"/>
            <a:endCxn id="51" idx="0"/>
          </p:cNvCxnSpPr>
          <p:nvPr/>
        </p:nvCxnSpPr>
        <p:spPr>
          <a:xfrm>
            <a:off x="4860188" y="2901433"/>
            <a:ext cx="0" cy="135038"/>
          </a:xfrm>
          <a:prstGeom prst="line">
            <a:avLst/>
          </a:prstGeom>
        </p:spPr>
        <p:style>
          <a:lnRef idx="1">
            <a:schemeClr val="accent1"/>
          </a:lnRef>
          <a:fillRef idx="0">
            <a:schemeClr val="accent1"/>
          </a:fillRef>
          <a:effectRef idx="0">
            <a:schemeClr val="accent1"/>
          </a:effectRef>
          <a:fontRef idx="minor">
            <a:schemeClr val="tx1"/>
          </a:fontRef>
        </p:style>
      </p:cxnSp>
      <p:sp>
        <p:nvSpPr>
          <p:cNvPr id="71" name="Flowchart: Process 70">
            <a:extLst>
              <a:ext uri="{FF2B5EF4-FFF2-40B4-BE49-F238E27FC236}">
                <a16:creationId xmlns:a16="http://schemas.microsoft.com/office/drawing/2014/main" id="{8FCD847E-851A-4A82-9609-B6F5FD8896D3}"/>
              </a:ext>
            </a:extLst>
          </p:cNvPr>
          <p:cNvSpPr/>
          <p:nvPr/>
        </p:nvSpPr>
        <p:spPr>
          <a:xfrm>
            <a:off x="10611164" y="4710034"/>
            <a:ext cx="1280769" cy="652490"/>
          </a:xfrm>
          <a:prstGeom prst="flowChartProcess">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Waste Management Work Group</a:t>
            </a:r>
          </a:p>
          <a:p>
            <a:pPr algn="ctr"/>
            <a:r>
              <a:rPr lang="en-US" sz="1100" dirty="0"/>
              <a:t>DMM, DAR, OCC</a:t>
            </a:r>
          </a:p>
        </p:txBody>
      </p:sp>
      <p:sp>
        <p:nvSpPr>
          <p:cNvPr id="94" name="Flowchart: Process 93">
            <a:extLst>
              <a:ext uri="{FF2B5EF4-FFF2-40B4-BE49-F238E27FC236}">
                <a16:creationId xmlns:a16="http://schemas.microsoft.com/office/drawing/2014/main" id="{BB2BB2F0-1E8E-49D4-8135-86E4D71D53C5}"/>
              </a:ext>
            </a:extLst>
          </p:cNvPr>
          <p:cNvSpPr/>
          <p:nvPr/>
        </p:nvSpPr>
        <p:spPr>
          <a:xfrm>
            <a:off x="2152084" y="6471916"/>
            <a:ext cx="893149" cy="280432"/>
          </a:xfrm>
          <a:prstGeom prst="flowChartProcess">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DEC Staff</a:t>
            </a:r>
          </a:p>
        </p:txBody>
      </p:sp>
      <p:sp>
        <p:nvSpPr>
          <p:cNvPr id="106" name="Footer Placeholder 105">
            <a:extLst>
              <a:ext uri="{FF2B5EF4-FFF2-40B4-BE49-F238E27FC236}">
                <a16:creationId xmlns:a16="http://schemas.microsoft.com/office/drawing/2014/main" id="{81147FD0-AC1F-4E9F-8226-48620473551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New York State Climate Action Council Staff Organization</a:t>
            </a:r>
            <a:endParaRPr lang="en-US" dirty="0">
              <a:solidFill>
                <a:schemeClr val="tx1"/>
              </a:solidFill>
            </a:endParaRPr>
          </a:p>
        </p:txBody>
      </p:sp>
      <p:sp>
        <p:nvSpPr>
          <p:cNvPr id="70" name="Flowchart: Process 69">
            <a:extLst>
              <a:ext uri="{FF2B5EF4-FFF2-40B4-BE49-F238E27FC236}">
                <a16:creationId xmlns:a16="http://schemas.microsoft.com/office/drawing/2014/main" id="{8FAE446D-9D7D-4CDD-B87B-8ABE8BE018A4}"/>
              </a:ext>
            </a:extLst>
          </p:cNvPr>
          <p:cNvSpPr/>
          <p:nvPr/>
        </p:nvSpPr>
        <p:spPr>
          <a:xfrm>
            <a:off x="5732279" y="248069"/>
            <a:ext cx="1176398" cy="611950"/>
          </a:xfrm>
          <a:prstGeom prst="flowChartProcess">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Secretary to the Climate Action Council</a:t>
            </a:r>
          </a:p>
        </p:txBody>
      </p:sp>
      <p:cxnSp>
        <p:nvCxnSpPr>
          <p:cNvPr id="16" name="Straight Connector 15">
            <a:extLst>
              <a:ext uri="{FF2B5EF4-FFF2-40B4-BE49-F238E27FC236}">
                <a16:creationId xmlns:a16="http://schemas.microsoft.com/office/drawing/2014/main" id="{33D7FEFE-10F9-4258-A703-6B21AF800C0A}"/>
              </a:ext>
            </a:extLst>
          </p:cNvPr>
          <p:cNvCxnSpPr>
            <a:cxnSpLocks/>
            <a:stCxn id="70" idx="1"/>
          </p:cNvCxnSpPr>
          <p:nvPr/>
        </p:nvCxnSpPr>
        <p:spPr>
          <a:xfrm flipH="1">
            <a:off x="4954911" y="554044"/>
            <a:ext cx="7773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08EF7818-7A40-487E-8236-40C58B6863D6}"/>
              </a:ext>
            </a:extLst>
          </p:cNvPr>
          <p:cNvSpPr/>
          <p:nvPr/>
        </p:nvSpPr>
        <p:spPr>
          <a:xfrm>
            <a:off x="7446145" y="199485"/>
            <a:ext cx="1348772" cy="724540"/>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Transportation Advisory Panel</a:t>
            </a:r>
          </a:p>
          <a:p>
            <a:pPr algn="ctr"/>
            <a:r>
              <a:rPr lang="en-US" sz="1100" dirty="0">
                <a:solidFill>
                  <a:schemeClr val="tx1"/>
                </a:solidFill>
              </a:rPr>
              <a:t>Co-chairs: DEC, DOT</a:t>
            </a:r>
          </a:p>
        </p:txBody>
      </p:sp>
      <p:sp>
        <p:nvSpPr>
          <p:cNvPr id="11" name="Flowchart: Process 10">
            <a:extLst>
              <a:ext uri="{FF2B5EF4-FFF2-40B4-BE49-F238E27FC236}">
                <a16:creationId xmlns:a16="http://schemas.microsoft.com/office/drawing/2014/main" id="{91A615F8-7E61-44A0-8436-7DED50EF08FE}"/>
              </a:ext>
            </a:extLst>
          </p:cNvPr>
          <p:cNvSpPr/>
          <p:nvPr/>
        </p:nvSpPr>
        <p:spPr>
          <a:xfrm>
            <a:off x="7453879" y="1059309"/>
            <a:ext cx="1340472" cy="859720"/>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Energy Efficiency &amp; Housing Advisory Panel</a:t>
            </a:r>
          </a:p>
          <a:p>
            <a:pPr algn="ctr"/>
            <a:r>
              <a:rPr lang="en-US" sz="1100" dirty="0">
                <a:solidFill>
                  <a:schemeClr val="tx1"/>
                </a:solidFill>
              </a:rPr>
              <a:t>Co-chairs: NYSERDA, HCR</a:t>
            </a:r>
          </a:p>
        </p:txBody>
      </p:sp>
      <p:sp>
        <p:nvSpPr>
          <p:cNvPr id="12" name="Flowchart: Process 11">
            <a:extLst>
              <a:ext uri="{FF2B5EF4-FFF2-40B4-BE49-F238E27FC236}">
                <a16:creationId xmlns:a16="http://schemas.microsoft.com/office/drawing/2014/main" id="{668F9479-ECA6-49BD-B979-4DFE66C88999}"/>
              </a:ext>
            </a:extLst>
          </p:cNvPr>
          <p:cNvSpPr/>
          <p:nvPr/>
        </p:nvSpPr>
        <p:spPr>
          <a:xfrm>
            <a:off x="8986052" y="1057933"/>
            <a:ext cx="1357071" cy="874776"/>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Energy-intensive Trade-exposed Industries Advisory Panel</a:t>
            </a:r>
          </a:p>
          <a:p>
            <a:pPr algn="ctr"/>
            <a:r>
              <a:rPr lang="en-US" sz="1100" dirty="0">
                <a:solidFill>
                  <a:schemeClr val="tx1"/>
                </a:solidFill>
              </a:rPr>
              <a:t>Co-chairs: DPS, ESD</a:t>
            </a:r>
          </a:p>
        </p:txBody>
      </p:sp>
      <p:sp>
        <p:nvSpPr>
          <p:cNvPr id="13" name="Flowchart: Process 12">
            <a:extLst>
              <a:ext uri="{FF2B5EF4-FFF2-40B4-BE49-F238E27FC236}">
                <a16:creationId xmlns:a16="http://schemas.microsoft.com/office/drawing/2014/main" id="{A4B9F119-A7F1-4D56-AACA-A373FAB23E91}"/>
              </a:ext>
            </a:extLst>
          </p:cNvPr>
          <p:cNvSpPr/>
          <p:nvPr/>
        </p:nvSpPr>
        <p:spPr>
          <a:xfrm>
            <a:off x="7453879" y="2072240"/>
            <a:ext cx="1340472" cy="859282"/>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Agriculture &amp; Forests Advisory Panel</a:t>
            </a:r>
          </a:p>
          <a:p>
            <a:pPr algn="ctr"/>
            <a:r>
              <a:rPr lang="en-US" sz="1100" dirty="0">
                <a:solidFill>
                  <a:schemeClr val="tx1"/>
                </a:solidFill>
              </a:rPr>
              <a:t>Co-chairs: DAM, DEC</a:t>
            </a:r>
          </a:p>
        </p:txBody>
      </p:sp>
      <p:sp>
        <p:nvSpPr>
          <p:cNvPr id="14" name="Flowchart: Process 13">
            <a:extLst>
              <a:ext uri="{FF2B5EF4-FFF2-40B4-BE49-F238E27FC236}">
                <a16:creationId xmlns:a16="http://schemas.microsoft.com/office/drawing/2014/main" id="{FBE9C455-911B-4707-81D5-0535F8D58BDB}"/>
              </a:ext>
            </a:extLst>
          </p:cNvPr>
          <p:cNvSpPr/>
          <p:nvPr/>
        </p:nvSpPr>
        <p:spPr>
          <a:xfrm>
            <a:off x="8994351" y="2075111"/>
            <a:ext cx="1340472" cy="870812"/>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Land Use &amp; Local Government Advisory Panel</a:t>
            </a:r>
          </a:p>
          <a:p>
            <a:pPr algn="ctr"/>
            <a:r>
              <a:rPr lang="en-US" sz="1100" dirty="0">
                <a:solidFill>
                  <a:schemeClr val="tx1"/>
                </a:solidFill>
              </a:rPr>
              <a:t>Co-chairs: NYSERDA, DOS</a:t>
            </a:r>
          </a:p>
        </p:txBody>
      </p:sp>
      <p:sp>
        <p:nvSpPr>
          <p:cNvPr id="15" name="Flowchart: Process 14">
            <a:extLst>
              <a:ext uri="{FF2B5EF4-FFF2-40B4-BE49-F238E27FC236}">
                <a16:creationId xmlns:a16="http://schemas.microsoft.com/office/drawing/2014/main" id="{EA257071-119F-4B27-9FD6-FFE5C10F8C35}"/>
              </a:ext>
            </a:extLst>
          </p:cNvPr>
          <p:cNvSpPr/>
          <p:nvPr/>
        </p:nvSpPr>
        <p:spPr>
          <a:xfrm>
            <a:off x="8989360" y="202321"/>
            <a:ext cx="1350455" cy="720328"/>
          </a:xfrm>
          <a:prstGeom prst="flowChartProcess">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Power Generation Advisory Panel</a:t>
            </a:r>
          </a:p>
          <a:p>
            <a:pPr algn="ctr"/>
            <a:r>
              <a:rPr lang="en-US" sz="1100" dirty="0">
                <a:solidFill>
                  <a:schemeClr val="tx1"/>
                </a:solidFill>
              </a:rPr>
              <a:t>Co-chairs:</a:t>
            </a:r>
          </a:p>
          <a:p>
            <a:pPr algn="ctr"/>
            <a:r>
              <a:rPr lang="en-US" sz="1100" dirty="0">
                <a:solidFill>
                  <a:schemeClr val="tx1"/>
                </a:solidFill>
              </a:rPr>
              <a:t>DPS, DEC</a:t>
            </a:r>
          </a:p>
        </p:txBody>
      </p:sp>
      <p:cxnSp>
        <p:nvCxnSpPr>
          <p:cNvPr id="200" name="Straight Connector 199">
            <a:extLst>
              <a:ext uri="{FF2B5EF4-FFF2-40B4-BE49-F238E27FC236}">
                <a16:creationId xmlns:a16="http://schemas.microsoft.com/office/drawing/2014/main" id="{93629474-6DF5-4FA5-A52F-FBF308675A05}"/>
              </a:ext>
            </a:extLst>
          </p:cNvPr>
          <p:cNvCxnSpPr>
            <a:cxnSpLocks/>
          </p:cNvCxnSpPr>
          <p:nvPr/>
        </p:nvCxnSpPr>
        <p:spPr>
          <a:xfrm>
            <a:off x="4627499" y="4131165"/>
            <a:ext cx="0" cy="110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nector: Elbow 204">
            <a:extLst>
              <a:ext uri="{FF2B5EF4-FFF2-40B4-BE49-F238E27FC236}">
                <a16:creationId xmlns:a16="http://schemas.microsoft.com/office/drawing/2014/main" id="{0DE96E64-2165-4CAB-A48B-890107B77948}"/>
              </a:ext>
            </a:extLst>
          </p:cNvPr>
          <p:cNvCxnSpPr>
            <a:cxnSpLocks/>
          </p:cNvCxnSpPr>
          <p:nvPr/>
        </p:nvCxnSpPr>
        <p:spPr>
          <a:xfrm rot="10800000" flipV="1">
            <a:off x="4042418" y="5228520"/>
            <a:ext cx="584394" cy="9483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D36B090-E294-434A-8A7A-754D60D50603}"/>
              </a:ext>
            </a:extLst>
          </p:cNvPr>
          <p:cNvCxnSpPr>
            <a:cxnSpLocks/>
            <a:stCxn id="65" idx="2"/>
            <a:endCxn id="100" idx="0"/>
          </p:cNvCxnSpPr>
          <p:nvPr/>
        </p:nvCxnSpPr>
        <p:spPr>
          <a:xfrm flipH="1">
            <a:off x="5295849" y="5116097"/>
            <a:ext cx="1" cy="210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9C870D4-47CA-4C9B-9DD5-E3C3BAEB4160}"/>
              </a:ext>
            </a:extLst>
          </p:cNvPr>
          <p:cNvCxnSpPr>
            <a:cxnSpLocks/>
            <a:endCxn id="24" idx="2"/>
          </p:cNvCxnSpPr>
          <p:nvPr/>
        </p:nvCxnSpPr>
        <p:spPr>
          <a:xfrm flipV="1">
            <a:off x="4043105" y="5122899"/>
            <a:ext cx="1" cy="108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52A291A-9DAE-4848-A330-EA8FD46BE6E9}"/>
              </a:ext>
            </a:extLst>
          </p:cNvPr>
          <p:cNvCxnSpPr>
            <a:cxnSpLocks/>
          </p:cNvCxnSpPr>
          <p:nvPr/>
        </p:nvCxnSpPr>
        <p:spPr>
          <a:xfrm flipH="1">
            <a:off x="5668970" y="977708"/>
            <a:ext cx="39956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5862AED-A17C-4146-8B69-07519F681AB0}"/>
              </a:ext>
            </a:extLst>
          </p:cNvPr>
          <p:cNvCxnSpPr/>
          <p:nvPr/>
        </p:nvCxnSpPr>
        <p:spPr>
          <a:xfrm>
            <a:off x="7313434" y="977708"/>
            <a:ext cx="0" cy="1024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1982F0C-E20C-4908-A49C-13D2FFF92B28}"/>
              </a:ext>
            </a:extLst>
          </p:cNvPr>
          <p:cNvCxnSpPr>
            <a:stCxn id="12" idx="2"/>
            <a:endCxn id="14" idx="0"/>
          </p:cNvCxnSpPr>
          <p:nvPr/>
        </p:nvCxnSpPr>
        <p:spPr>
          <a:xfrm flipH="1">
            <a:off x="9664587" y="1932709"/>
            <a:ext cx="1" cy="14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C890837-D542-40A8-89AB-828705AF199C}"/>
              </a:ext>
            </a:extLst>
          </p:cNvPr>
          <p:cNvCxnSpPr>
            <a:cxnSpLocks/>
            <a:stCxn id="10" idx="2"/>
          </p:cNvCxnSpPr>
          <p:nvPr/>
        </p:nvCxnSpPr>
        <p:spPr>
          <a:xfrm>
            <a:off x="8120531" y="924025"/>
            <a:ext cx="0" cy="69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56C9748A-72BB-4AD4-BBDF-E58C12D6E990}"/>
              </a:ext>
            </a:extLst>
          </p:cNvPr>
          <p:cNvCxnSpPr>
            <a:stCxn id="11" idx="2"/>
            <a:endCxn id="13" idx="0"/>
          </p:cNvCxnSpPr>
          <p:nvPr/>
        </p:nvCxnSpPr>
        <p:spPr>
          <a:xfrm>
            <a:off x="8124115" y="1919029"/>
            <a:ext cx="0" cy="153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7746C4-DDC2-49A5-8C35-EF61E7E9CF0E}"/>
              </a:ext>
            </a:extLst>
          </p:cNvPr>
          <p:cNvCxnSpPr>
            <a:cxnSpLocks/>
          </p:cNvCxnSpPr>
          <p:nvPr/>
        </p:nvCxnSpPr>
        <p:spPr>
          <a:xfrm flipV="1">
            <a:off x="9664587" y="912220"/>
            <a:ext cx="1" cy="75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1160ED-5CF6-4189-AFB8-9791546FB660}"/>
              </a:ext>
            </a:extLst>
          </p:cNvPr>
          <p:cNvCxnSpPr>
            <a:cxnSpLocks/>
          </p:cNvCxnSpPr>
          <p:nvPr/>
        </p:nvCxnSpPr>
        <p:spPr>
          <a:xfrm>
            <a:off x="5585449" y="4044539"/>
            <a:ext cx="507016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Connector: Elbow 49">
            <a:extLst>
              <a:ext uri="{FF2B5EF4-FFF2-40B4-BE49-F238E27FC236}">
                <a16:creationId xmlns:a16="http://schemas.microsoft.com/office/drawing/2014/main" id="{529AF023-11D7-4561-A2FD-5827D358BC03}"/>
              </a:ext>
            </a:extLst>
          </p:cNvPr>
          <p:cNvCxnSpPr>
            <a:cxnSpLocks/>
            <a:stCxn id="71" idx="1"/>
          </p:cNvCxnSpPr>
          <p:nvPr/>
        </p:nvCxnSpPr>
        <p:spPr>
          <a:xfrm rot="10800000">
            <a:off x="10398800" y="4044539"/>
            <a:ext cx="212365" cy="991741"/>
          </a:xfrm>
          <a:prstGeom prst="bentConnector2">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nector: Elbow 55">
            <a:extLst>
              <a:ext uri="{FF2B5EF4-FFF2-40B4-BE49-F238E27FC236}">
                <a16:creationId xmlns:a16="http://schemas.microsoft.com/office/drawing/2014/main" id="{88FBEE03-97FC-4D42-B3B5-930EBAEE0607}"/>
              </a:ext>
            </a:extLst>
          </p:cNvPr>
          <p:cNvCxnSpPr>
            <a:stCxn id="17" idx="1"/>
          </p:cNvCxnSpPr>
          <p:nvPr/>
        </p:nvCxnSpPr>
        <p:spPr>
          <a:xfrm rot="10800000">
            <a:off x="10404910" y="5036280"/>
            <a:ext cx="206255" cy="782796"/>
          </a:xfrm>
          <a:prstGeom prst="bentConnector2">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Connector 132">
            <a:extLst>
              <a:ext uri="{FF2B5EF4-FFF2-40B4-BE49-F238E27FC236}">
                <a16:creationId xmlns:a16="http://schemas.microsoft.com/office/drawing/2014/main" id="{66A980C3-AD46-4FC2-867D-D1480010FD97}"/>
              </a:ext>
            </a:extLst>
          </p:cNvPr>
          <p:cNvCxnSpPr>
            <a:cxnSpLocks/>
          </p:cNvCxnSpPr>
          <p:nvPr/>
        </p:nvCxnSpPr>
        <p:spPr>
          <a:xfrm flipH="1">
            <a:off x="9518513" y="5113036"/>
            <a:ext cx="1" cy="210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761F5BC-0D4B-49A4-BBB6-795012A0E515}"/>
              </a:ext>
            </a:extLst>
          </p:cNvPr>
          <p:cNvCxnSpPr>
            <a:cxnSpLocks/>
          </p:cNvCxnSpPr>
          <p:nvPr/>
        </p:nvCxnSpPr>
        <p:spPr>
          <a:xfrm flipH="1">
            <a:off x="8081656" y="5122899"/>
            <a:ext cx="1" cy="210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E02DC07-AADB-4E09-ACCE-4CF90229A3DB}"/>
              </a:ext>
            </a:extLst>
          </p:cNvPr>
          <p:cNvCxnSpPr>
            <a:cxnSpLocks/>
          </p:cNvCxnSpPr>
          <p:nvPr/>
        </p:nvCxnSpPr>
        <p:spPr>
          <a:xfrm flipH="1">
            <a:off x="6594222" y="5089820"/>
            <a:ext cx="1" cy="210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C4D3CF-F5E9-4392-89B7-64E8714E5855}"/>
              </a:ext>
            </a:extLst>
          </p:cNvPr>
          <p:cNvCxnSpPr/>
          <p:nvPr/>
        </p:nvCxnSpPr>
        <p:spPr>
          <a:xfrm flipH="1">
            <a:off x="4627499" y="5228057"/>
            <a:ext cx="4891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E6BB8A3-FB0A-42E8-A424-0DE5D68E3239}"/>
              </a:ext>
            </a:extLst>
          </p:cNvPr>
          <p:cNvCxnSpPr/>
          <p:nvPr/>
        </p:nvCxnSpPr>
        <p:spPr>
          <a:xfrm flipH="1">
            <a:off x="7313434" y="1995634"/>
            <a:ext cx="2351153" cy="0"/>
          </a:xfrm>
          <a:prstGeom prst="line">
            <a:avLst/>
          </a:prstGeom>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963E6F16-D7E8-43BE-8FFA-B4B4B19325FC}"/>
              </a:ext>
            </a:extLst>
          </p:cNvPr>
          <p:cNvSpPr/>
          <p:nvPr/>
        </p:nvSpPr>
        <p:spPr>
          <a:xfrm>
            <a:off x="7376743" y="96253"/>
            <a:ext cx="3028157" cy="2946469"/>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18777C9C-6A6E-4E86-9E5D-C610029F91C7}"/>
              </a:ext>
            </a:extLst>
          </p:cNvPr>
          <p:cNvSpPr/>
          <p:nvPr/>
        </p:nvSpPr>
        <p:spPr>
          <a:xfrm>
            <a:off x="5953871" y="4131165"/>
            <a:ext cx="4314246" cy="2076167"/>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Connector 265">
            <a:extLst>
              <a:ext uri="{FF2B5EF4-FFF2-40B4-BE49-F238E27FC236}">
                <a16:creationId xmlns:a16="http://schemas.microsoft.com/office/drawing/2014/main" id="{524BCB8D-2F6A-47A3-A016-6BB1A75FBD3F}"/>
              </a:ext>
            </a:extLst>
          </p:cNvPr>
          <p:cNvCxnSpPr>
            <a:cxnSpLocks/>
            <a:endCxn id="262" idx="2"/>
          </p:cNvCxnSpPr>
          <p:nvPr/>
        </p:nvCxnSpPr>
        <p:spPr>
          <a:xfrm flipH="1" flipV="1">
            <a:off x="8890822" y="3042722"/>
            <a:ext cx="10082" cy="107377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6" name="Straight Connector 275">
            <a:extLst>
              <a:ext uri="{FF2B5EF4-FFF2-40B4-BE49-F238E27FC236}">
                <a16:creationId xmlns:a16="http://schemas.microsoft.com/office/drawing/2014/main" id="{7DCA7DF1-8323-401F-A927-F40E4F207DFE}"/>
              </a:ext>
            </a:extLst>
          </p:cNvPr>
          <p:cNvCxnSpPr>
            <a:stCxn id="23" idx="1"/>
          </p:cNvCxnSpPr>
          <p:nvPr/>
        </p:nvCxnSpPr>
        <p:spPr>
          <a:xfrm flipH="1">
            <a:off x="5562825" y="3367547"/>
            <a:ext cx="1455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2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A79B-CEFA-4E81-B281-32F2F8144653}"/>
              </a:ext>
            </a:extLst>
          </p:cNvPr>
          <p:cNvSpPr>
            <a:spLocks noGrp="1"/>
          </p:cNvSpPr>
          <p:nvPr>
            <p:ph type="ctrTitle"/>
          </p:nvPr>
        </p:nvSpPr>
        <p:spPr>
          <a:xfrm>
            <a:off x="234891" y="482601"/>
            <a:ext cx="10363200" cy="914400"/>
          </a:xfrm>
          <a:prstGeom prst="rect">
            <a:avLst/>
          </a:prstGeom>
        </p:spPr>
        <p:txBody>
          <a:bodyPr/>
          <a:lstStyle/>
          <a:p>
            <a:r>
              <a:rPr lang="en-US" sz="3600" dirty="0"/>
              <a:t>Developing the Scoping Plan</a:t>
            </a:r>
          </a:p>
        </p:txBody>
      </p:sp>
      <p:sp>
        <p:nvSpPr>
          <p:cNvPr id="4" name="Subtitle 3">
            <a:extLst>
              <a:ext uri="{FF2B5EF4-FFF2-40B4-BE49-F238E27FC236}">
                <a16:creationId xmlns:a16="http://schemas.microsoft.com/office/drawing/2014/main" id="{C68A9EA7-C305-4B58-97C4-3FA5CB117393}"/>
              </a:ext>
            </a:extLst>
          </p:cNvPr>
          <p:cNvSpPr>
            <a:spLocks noGrp="1"/>
          </p:cNvSpPr>
          <p:nvPr>
            <p:ph type="subTitle" idx="1"/>
          </p:nvPr>
        </p:nvSpPr>
        <p:spPr>
          <a:xfrm>
            <a:off x="304800" y="1397001"/>
            <a:ext cx="11582400" cy="4876800"/>
          </a:xfrm>
        </p:spPr>
        <p:txBody>
          <a:bodyPr/>
          <a:lstStyle/>
          <a:p>
            <a:pPr marL="609585" indent="-609585" algn="l">
              <a:buFont typeface="Arial" panose="020B0604020202020204" pitchFamily="34" charset="0"/>
              <a:buChar char="•"/>
            </a:pPr>
            <a:r>
              <a:rPr lang="en-US" sz="2400" dirty="0">
                <a:solidFill>
                  <a:srgbClr val="646569"/>
                </a:solidFill>
              </a:rPr>
              <a:t>Scoping plan to outline recommendations to achieve the emission targets, including zero emission economy</a:t>
            </a:r>
          </a:p>
          <a:p>
            <a:pPr marL="609585" indent="-609585" algn="l">
              <a:buFont typeface="Arial" panose="020B0604020202020204" pitchFamily="34" charset="0"/>
              <a:buChar char="•"/>
            </a:pPr>
            <a:r>
              <a:rPr lang="en-US" sz="2400" dirty="0">
                <a:solidFill>
                  <a:srgbClr val="646569"/>
                </a:solidFill>
              </a:rPr>
              <a:t>To include the following:</a:t>
            </a:r>
          </a:p>
          <a:p>
            <a:pPr marL="1219170" lvl="1" indent="-609585" algn="l">
              <a:buFont typeface="Wingdings" panose="05000000000000000000" pitchFamily="2" charset="2"/>
              <a:buChar char="§"/>
            </a:pPr>
            <a:r>
              <a:rPr lang="en-US" sz="2000" dirty="0">
                <a:solidFill>
                  <a:srgbClr val="646569"/>
                </a:solidFill>
              </a:rPr>
              <a:t>Measures to aid in just transition of workforce</a:t>
            </a:r>
          </a:p>
          <a:p>
            <a:pPr marL="1219170" lvl="1" indent="-609585" algn="l">
              <a:buFont typeface="Wingdings" panose="05000000000000000000" pitchFamily="2" charset="2"/>
              <a:buChar char="§"/>
            </a:pPr>
            <a:r>
              <a:rPr lang="en-US" sz="2000" dirty="0">
                <a:solidFill>
                  <a:srgbClr val="646569"/>
                </a:solidFill>
              </a:rPr>
              <a:t>Mechanisms to limit emission leakage</a:t>
            </a:r>
          </a:p>
          <a:p>
            <a:pPr marL="1219170" lvl="1" indent="-609585" algn="l">
              <a:buFont typeface="Wingdings" panose="05000000000000000000" pitchFamily="2" charset="2"/>
              <a:buChar char="§"/>
            </a:pPr>
            <a:r>
              <a:rPr lang="en-US" sz="2000" dirty="0">
                <a:solidFill>
                  <a:srgbClr val="646569"/>
                </a:solidFill>
              </a:rPr>
              <a:t>Measures to achieve healthy forests</a:t>
            </a:r>
          </a:p>
          <a:p>
            <a:pPr marL="1219170" lvl="1" indent="-609585" algn="l">
              <a:buFont typeface="Wingdings" panose="05000000000000000000" pitchFamily="2" charset="2"/>
              <a:buChar char="§"/>
            </a:pPr>
            <a:r>
              <a:rPr lang="en-US" sz="2000" dirty="0">
                <a:solidFill>
                  <a:srgbClr val="646569"/>
                </a:solidFill>
              </a:rPr>
              <a:t>Quantification of costs and benefits</a:t>
            </a:r>
          </a:p>
          <a:p>
            <a:pPr marL="609585" indent="-609585" algn="l">
              <a:buFont typeface="Arial" panose="020B0604020202020204" pitchFamily="34" charset="0"/>
              <a:buChar char="•"/>
            </a:pPr>
            <a:r>
              <a:rPr lang="en-US" sz="2400" dirty="0">
                <a:solidFill>
                  <a:srgbClr val="646569"/>
                </a:solidFill>
              </a:rPr>
              <a:t>Process</a:t>
            </a:r>
          </a:p>
          <a:p>
            <a:pPr marL="1219170" lvl="1" indent="-609585" algn="l">
              <a:buFont typeface="Wingdings" panose="05000000000000000000" pitchFamily="2" charset="2"/>
              <a:buChar char="§"/>
            </a:pPr>
            <a:r>
              <a:rPr lang="en-US" sz="2000" dirty="0">
                <a:solidFill>
                  <a:srgbClr val="646569"/>
                </a:solidFill>
              </a:rPr>
              <a:t>Consult with Climate Justice WG and EJ Advisory Group</a:t>
            </a:r>
          </a:p>
          <a:p>
            <a:pPr marL="1219170" lvl="1" indent="-609585" algn="l">
              <a:buFont typeface="Wingdings" panose="05000000000000000000" pitchFamily="2" charset="2"/>
              <a:buChar char="§"/>
            </a:pPr>
            <a:r>
              <a:rPr lang="en-US" sz="2000" dirty="0">
                <a:solidFill>
                  <a:srgbClr val="646569"/>
                </a:solidFill>
              </a:rPr>
              <a:t>Hold 6 public comment hearings on the draft plan</a:t>
            </a:r>
          </a:p>
          <a:p>
            <a:pPr marL="1219170" lvl="1" indent="-609585" algn="l">
              <a:buFont typeface="Wingdings" panose="05000000000000000000" pitchFamily="2" charset="2"/>
              <a:buChar char="§"/>
            </a:pPr>
            <a:r>
              <a:rPr lang="en-US" sz="2000" dirty="0">
                <a:solidFill>
                  <a:srgbClr val="646569"/>
                </a:solidFill>
              </a:rPr>
              <a:t>Update every five years</a:t>
            </a:r>
          </a:p>
          <a:p>
            <a:pPr marL="1219170" lvl="1" indent="-609585" algn="l">
              <a:buFont typeface="Arial" panose="020B0604020202020204" pitchFamily="34" charset="0"/>
              <a:buChar char="•"/>
            </a:pPr>
            <a:endParaRPr lang="en-US" sz="2133" dirty="0"/>
          </a:p>
          <a:p>
            <a:pPr marL="609585" indent="-609585" algn="l">
              <a:buFont typeface="Arial" panose="020B0604020202020204" pitchFamily="34" charset="0"/>
              <a:buChar char="•"/>
            </a:pPr>
            <a:endParaRPr lang="en-US" sz="2667" dirty="0"/>
          </a:p>
          <a:p>
            <a:pPr marL="609585" indent="-609585" algn="l">
              <a:buFont typeface="Arial" panose="020B0604020202020204" pitchFamily="34" charset="0"/>
              <a:buChar char="•"/>
            </a:pPr>
            <a:endParaRPr lang="en-US" dirty="0"/>
          </a:p>
          <a:p>
            <a:pPr marL="609585" indent="-609585" algn="l">
              <a:buFont typeface="Arial" panose="020B0604020202020204" pitchFamily="34" charset="0"/>
              <a:buChar char="•"/>
            </a:pPr>
            <a:endParaRPr lang="en-US" dirty="0"/>
          </a:p>
        </p:txBody>
      </p:sp>
    </p:spTree>
    <p:extLst>
      <p:ext uri="{BB962C8B-B14F-4D97-AF65-F5344CB8AC3E}">
        <p14:creationId xmlns:p14="http://schemas.microsoft.com/office/powerpoint/2010/main" val="4199548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D3A8-6C22-4137-8E15-D2A074F08FC8}"/>
              </a:ext>
            </a:extLst>
          </p:cNvPr>
          <p:cNvSpPr>
            <a:spLocks noGrp="1"/>
          </p:cNvSpPr>
          <p:nvPr>
            <p:ph type="ctrTitle"/>
          </p:nvPr>
        </p:nvSpPr>
        <p:spPr>
          <a:xfrm>
            <a:off x="563670" y="800768"/>
            <a:ext cx="10713929" cy="711203"/>
          </a:xfrm>
        </p:spPr>
        <p:txBody>
          <a:bodyPr/>
          <a:lstStyle/>
          <a:p>
            <a:r>
              <a:rPr lang="en-US" sz="3600" dirty="0"/>
              <a:t>Implementing the Scoping Plan – DEC</a:t>
            </a:r>
          </a:p>
        </p:txBody>
      </p:sp>
      <p:sp>
        <p:nvSpPr>
          <p:cNvPr id="3" name="Subtitle 2">
            <a:extLst>
              <a:ext uri="{FF2B5EF4-FFF2-40B4-BE49-F238E27FC236}">
                <a16:creationId xmlns:a16="http://schemas.microsoft.com/office/drawing/2014/main" id="{A59F4649-D67D-4C3B-A042-23CE395E2001}"/>
              </a:ext>
            </a:extLst>
          </p:cNvPr>
          <p:cNvSpPr>
            <a:spLocks noGrp="1"/>
          </p:cNvSpPr>
          <p:nvPr>
            <p:ph type="subTitle" idx="1"/>
          </p:nvPr>
        </p:nvSpPr>
        <p:spPr>
          <a:xfrm>
            <a:off x="563670" y="1719072"/>
            <a:ext cx="10713929" cy="5138928"/>
          </a:xfrm>
        </p:spPr>
        <p:txBody>
          <a:bodyPr/>
          <a:lstStyle/>
          <a:p>
            <a:pPr marL="609585" indent="-609585" algn="l">
              <a:buFont typeface="Arial" panose="020B0604020202020204" pitchFamily="34" charset="0"/>
              <a:buChar char="•"/>
            </a:pPr>
            <a:r>
              <a:rPr lang="en-US" sz="2400" dirty="0">
                <a:solidFill>
                  <a:srgbClr val="646569"/>
                </a:solidFill>
              </a:rPr>
              <a:t>By end of 2023, DEC to promulgate regulations:</a:t>
            </a:r>
          </a:p>
          <a:p>
            <a:pPr marL="1219169" lvl="1" indent="-609585" algn="l">
              <a:buFont typeface="Wingdings" panose="05000000000000000000" pitchFamily="2" charset="2"/>
              <a:buChar char="§"/>
            </a:pPr>
            <a:r>
              <a:rPr lang="en-US" sz="2400" dirty="0">
                <a:solidFill>
                  <a:srgbClr val="646569"/>
                </a:solidFill>
              </a:rPr>
              <a:t>ensure compliance with 2030 and 2050 emission targets</a:t>
            </a:r>
          </a:p>
          <a:p>
            <a:pPr marL="1219169" lvl="1" indent="-609585" algn="l">
              <a:buFont typeface="Wingdings" panose="05000000000000000000" pitchFamily="2" charset="2"/>
              <a:buChar char="§"/>
            </a:pPr>
            <a:r>
              <a:rPr lang="en-US" sz="2400" dirty="0">
                <a:solidFill>
                  <a:srgbClr val="646569"/>
                </a:solidFill>
              </a:rPr>
              <a:t>cover all sectors but livestock</a:t>
            </a:r>
          </a:p>
          <a:p>
            <a:pPr marL="1219169" lvl="1" indent="-609585" algn="l">
              <a:buFont typeface="Wingdings" panose="05000000000000000000" pitchFamily="2" charset="2"/>
              <a:buChar char="§"/>
            </a:pPr>
            <a:r>
              <a:rPr lang="en-US" sz="2400" dirty="0">
                <a:solidFill>
                  <a:srgbClr val="646569"/>
                </a:solidFill>
              </a:rPr>
              <a:t>reflect findings of scoping plan,</a:t>
            </a:r>
          </a:p>
          <a:p>
            <a:pPr marL="1219169" lvl="1" indent="-609585" algn="l">
              <a:buFont typeface="Wingdings" panose="05000000000000000000" pitchFamily="2" charset="2"/>
              <a:buChar char="§"/>
            </a:pPr>
            <a:r>
              <a:rPr lang="en-US" sz="2400" dirty="0">
                <a:solidFill>
                  <a:srgbClr val="646569"/>
                </a:solidFill>
              </a:rPr>
              <a:t>maximize net benefits, reduce leakage and benefit disadvantaged communities.</a:t>
            </a:r>
          </a:p>
          <a:p>
            <a:pPr marL="609585" indent="-609585" algn="l">
              <a:buFont typeface="Arial" panose="020B0604020202020204" pitchFamily="34" charset="0"/>
              <a:buChar char="•"/>
            </a:pPr>
            <a:r>
              <a:rPr lang="en-US" sz="2400" dirty="0">
                <a:solidFill>
                  <a:srgbClr val="646569"/>
                </a:solidFill>
              </a:rPr>
              <a:t>At least two public hearings and extensive stakeholder consultation</a:t>
            </a:r>
          </a:p>
          <a:p>
            <a:pPr marL="609585" indent="-609585" algn="l">
              <a:buFont typeface="Arial" panose="020B0604020202020204" pitchFamily="34" charset="0"/>
              <a:buChar char="•"/>
            </a:pPr>
            <a:endParaRPr lang="en-US" sz="2800" dirty="0">
              <a:solidFill>
                <a:srgbClr val="646569"/>
              </a:solidFill>
            </a:endParaRPr>
          </a:p>
          <a:p>
            <a:pPr marL="1219170" lvl="1" indent="-609585" algn="l">
              <a:buFont typeface="Arial" panose="020B0604020202020204" pitchFamily="34" charset="0"/>
              <a:buChar char="•"/>
            </a:pPr>
            <a:endParaRPr lang="en-US" dirty="0"/>
          </a:p>
          <a:p>
            <a:pPr marL="1219170" lvl="1" indent="-609585" algn="l">
              <a:buFont typeface="Arial" panose="020B0604020202020204" pitchFamily="34" charset="0"/>
              <a:buChar char="•"/>
            </a:pPr>
            <a:endParaRPr lang="en-US" dirty="0"/>
          </a:p>
        </p:txBody>
      </p:sp>
    </p:spTree>
    <p:extLst>
      <p:ext uri="{BB962C8B-B14F-4D97-AF65-F5344CB8AC3E}">
        <p14:creationId xmlns:p14="http://schemas.microsoft.com/office/powerpoint/2010/main" val="633954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D3A8-6C22-4137-8E15-D2A074F08FC8}"/>
              </a:ext>
            </a:extLst>
          </p:cNvPr>
          <p:cNvSpPr>
            <a:spLocks noGrp="1"/>
          </p:cNvSpPr>
          <p:nvPr>
            <p:ph type="ctrTitle"/>
          </p:nvPr>
        </p:nvSpPr>
        <p:spPr>
          <a:xfrm>
            <a:off x="206365" y="524739"/>
            <a:ext cx="11985635" cy="609600"/>
          </a:xfrm>
        </p:spPr>
        <p:txBody>
          <a:bodyPr/>
          <a:lstStyle/>
          <a:p>
            <a:pPr algn="l"/>
            <a:r>
              <a:rPr lang="en-US" sz="3600" b="1" dirty="0">
                <a:solidFill>
                  <a:srgbClr val="002D73"/>
                </a:solidFill>
                <a:latin typeface="Arial" panose="020B0604020202020204" pitchFamily="34" charset="0"/>
                <a:cs typeface="Arial" panose="020B0604020202020204" pitchFamily="34" charset="0"/>
              </a:rPr>
              <a:t>Implementing the Scoping Plan – All Agencies</a:t>
            </a:r>
          </a:p>
        </p:txBody>
      </p:sp>
      <p:sp>
        <p:nvSpPr>
          <p:cNvPr id="3" name="Subtitle 2">
            <a:extLst>
              <a:ext uri="{FF2B5EF4-FFF2-40B4-BE49-F238E27FC236}">
                <a16:creationId xmlns:a16="http://schemas.microsoft.com/office/drawing/2014/main" id="{A59F4649-D67D-4C3B-A042-23CE395E2001}"/>
              </a:ext>
            </a:extLst>
          </p:cNvPr>
          <p:cNvSpPr>
            <a:spLocks noGrp="1"/>
          </p:cNvSpPr>
          <p:nvPr>
            <p:ph type="subTitle" idx="1"/>
          </p:nvPr>
        </p:nvSpPr>
        <p:spPr>
          <a:xfrm>
            <a:off x="499662" y="1328469"/>
            <a:ext cx="10892238" cy="4554748"/>
          </a:xfrm>
        </p:spPr>
        <p:txBody>
          <a:bodyPr/>
          <a:lstStyle/>
          <a:p>
            <a:pPr algn="l"/>
            <a:r>
              <a:rPr lang="en-US" sz="2800" dirty="0">
                <a:solidFill>
                  <a:srgbClr val="646569"/>
                </a:solidFill>
              </a:rPr>
              <a:t>All agencies shall </a:t>
            </a:r>
          </a:p>
          <a:p>
            <a:pPr marL="1219170" lvl="1" indent="-609585" algn="l">
              <a:buFont typeface="Wingdings" panose="05000000000000000000" pitchFamily="2" charset="2"/>
              <a:buChar char="§"/>
            </a:pPr>
            <a:r>
              <a:rPr lang="en-US" sz="2400" dirty="0">
                <a:solidFill>
                  <a:srgbClr val="646569"/>
                </a:solidFill>
              </a:rPr>
              <a:t>implement strategies to reduce their emissions;</a:t>
            </a:r>
          </a:p>
          <a:p>
            <a:pPr marL="1219169" lvl="1" indent="-609585" algn="l">
              <a:buFont typeface="Wingdings" panose="05000000000000000000" pitchFamily="2" charset="2"/>
              <a:buChar char="§"/>
            </a:pPr>
            <a:r>
              <a:rPr lang="en-US" sz="2400" u="sng" dirty="0">
                <a:solidFill>
                  <a:srgbClr val="646569"/>
                </a:solidFill>
              </a:rPr>
              <a:t>consider whether permit, licenses and other actions are inconsistent with achieving emission targets and, if so, identify alternatives or mitigation;</a:t>
            </a:r>
          </a:p>
          <a:p>
            <a:pPr marL="1219169" lvl="1" indent="-609585" algn="l">
              <a:buFont typeface="Wingdings" panose="05000000000000000000" pitchFamily="2" charset="2"/>
              <a:buChar char="§"/>
            </a:pPr>
            <a:r>
              <a:rPr lang="en-US" sz="2400" dirty="0">
                <a:solidFill>
                  <a:srgbClr val="646569"/>
                </a:solidFill>
              </a:rPr>
              <a:t>promulgate regulations that contribute to meeting the emission targets.</a:t>
            </a:r>
          </a:p>
          <a:p>
            <a:pPr algn="l"/>
            <a:r>
              <a:rPr lang="en-US" sz="2400" dirty="0">
                <a:solidFill>
                  <a:srgbClr val="646569"/>
                </a:solidFill>
              </a:rPr>
              <a:t>Actions should benefit, not burden, disadvantaged communities</a:t>
            </a:r>
          </a:p>
        </p:txBody>
      </p:sp>
    </p:spTree>
    <p:extLst>
      <p:ext uri="{BB962C8B-B14F-4D97-AF65-F5344CB8AC3E}">
        <p14:creationId xmlns:p14="http://schemas.microsoft.com/office/powerpoint/2010/main" val="276112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195CA-C300-4415-9362-66CF0080DCEB}"/>
              </a:ext>
            </a:extLst>
          </p:cNvPr>
          <p:cNvSpPr>
            <a:spLocks noGrp="1"/>
          </p:cNvSpPr>
          <p:nvPr>
            <p:ph sz="half" idx="1"/>
          </p:nvPr>
        </p:nvSpPr>
        <p:spPr>
          <a:xfrm>
            <a:off x="203200" y="1318683"/>
            <a:ext cx="11336528" cy="5264997"/>
          </a:xfrm>
          <a:prstGeom prst="rect">
            <a:avLst/>
          </a:prstGeom>
        </p:spPr>
        <p:txBody>
          <a:bodyPr>
            <a:noAutofit/>
          </a:bodyPr>
          <a:lstStyle/>
          <a:p>
            <a:r>
              <a:rPr lang="en-US" sz="2400" dirty="0"/>
              <a:t>Benefits of RE/EE programs to accrue to disadvantaged communities (35/40%)</a:t>
            </a:r>
          </a:p>
          <a:p>
            <a:r>
              <a:rPr lang="en-US" sz="2400" dirty="0"/>
              <a:t>Council to prioritize disadvantaged communities</a:t>
            </a:r>
          </a:p>
          <a:p>
            <a:pPr lvl="1">
              <a:buFont typeface="Wingdings" panose="05000000000000000000" pitchFamily="2" charset="2"/>
              <a:buChar char="§"/>
            </a:pPr>
            <a:r>
              <a:rPr lang="en-US" sz="2000" dirty="0"/>
              <a:t>Identify measures to </a:t>
            </a:r>
            <a:r>
              <a:rPr lang="en-US" sz="2000" u="sng" dirty="0"/>
              <a:t>reduce emissions of co-pollutants</a:t>
            </a:r>
          </a:p>
          <a:p>
            <a:pPr lvl="1">
              <a:buFont typeface="Wingdings" panose="05000000000000000000" pitchFamily="2" charset="2"/>
              <a:buChar char="§"/>
            </a:pPr>
            <a:r>
              <a:rPr lang="en-US" sz="2000" dirty="0"/>
              <a:t>Consult with Climate Justice Working Group and EJ Advisory Group</a:t>
            </a:r>
          </a:p>
          <a:p>
            <a:r>
              <a:rPr lang="en-US" sz="2400" dirty="0"/>
              <a:t>DEC rulemakings to implement the Council recommendations</a:t>
            </a:r>
          </a:p>
          <a:p>
            <a:pPr lvl="1">
              <a:buFont typeface="Wingdings" panose="05000000000000000000" pitchFamily="2" charset="2"/>
              <a:buChar char="§"/>
            </a:pPr>
            <a:r>
              <a:rPr lang="en-US" sz="2000" dirty="0"/>
              <a:t>Ensure </a:t>
            </a:r>
            <a:r>
              <a:rPr lang="en-US" sz="2000" u="sng" dirty="0"/>
              <a:t>no increase in co-pollutant emissions </a:t>
            </a:r>
            <a:r>
              <a:rPr lang="en-US" sz="2000" dirty="0"/>
              <a:t>or disproportionate burden on disadvantaged communities</a:t>
            </a:r>
          </a:p>
          <a:p>
            <a:pPr lvl="1">
              <a:buFont typeface="Wingdings" panose="05000000000000000000" pitchFamily="2" charset="2"/>
              <a:buChar char="§"/>
            </a:pPr>
            <a:r>
              <a:rPr lang="en-US" sz="2000" dirty="0"/>
              <a:t>Prioritize measures to </a:t>
            </a:r>
            <a:r>
              <a:rPr lang="en-US" sz="2000" u="sng" dirty="0"/>
              <a:t>reduce emissions </a:t>
            </a:r>
            <a:r>
              <a:rPr lang="en-US" sz="2000" dirty="0"/>
              <a:t>in disadvantaged communities</a:t>
            </a:r>
          </a:p>
          <a:p>
            <a:r>
              <a:rPr lang="en-US" sz="2400" dirty="0"/>
              <a:t>DEC to implement community air monitoring</a:t>
            </a:r>
          </a:p>
          <a:p>
            <a:pPr lvl="1">
              <a:buFont typeface="Wingdings" panose="05000000000000000000" pitchFamily="2" charset="2"/>
              <a:buChar char="§"/>
            </a:pPr>
            <a:r>
              <a:rPr lang="en-US" sz="2000" dirty="0"/>
              <a:t>In coordination with CJWG, DEC shall establish pilot by October 2022 to conduct </a:t>
            </a:r>
            <a:r>
              <a:rPr lang="en-US" sz="2000" u="sng" dirty="0"/>
              <a:t>community air monitoring in at least 4 disadvantaged communities</a:t>
            </a:r>
            <a:r>
              <a:rPr lang="en-US" sz="2000" dirty="0"/>
              <a:t>.</a:t>
            </a:r>
          </a:p>
          <a:p>
            <a:pPr lvl="1">
              <a:buFont typeface="Wingdings" panose="05000000000000000000" pitchFamily="2" charset="2"/>
              <a:buChar char="§"/>
            </a:pPr>
            <a:r>
              <a:rPr lang="en-US" sz="2000" dirty="0"/>
              <a:t>By June 2024, DEC shall prepare a </a:t>
            </a:r>
            <a:r>
              <a:rPr lang="en-US" sz="2000" u="sng" dirty="0"/>
              <a:t>strategy to reduce emissions in disadvantaged communities</a:t>
            </a:r>
            <a:r>
              <a:rPr lang="en-US" sz="2000" dirty="0"/>
              <a:t> with a disproportionate pollution burden</a:t>
            </a:r>
          </a:p>
        </p:txBody>
      </p:sp>
      <p:sp>
        <p:nvSpPr>
          <p:cNvPr id="2" name="Title 1">
            <a:extLst>
              <a:ext uri="{FF2B5EF4-FFF2-40B4-BE49-F238E27FC236}">
                <a16:creationId xmlns:a16="http://schemas.microsoft.com/office/drawing/2014/main" id="{7F1C947F-8480-48AF-A5E4-6C473A3CD0B2}"/>
              </a:ext>
            </a:extLst>
          </p:cNvPr>
          <p:cNvSpPr>
            <a:spLocks noGrp="1"/>
          </p:cNvSpPr>
          <p:nvPr>
            <p:ph type="title"/>
          </p:nvPr>
        </p:nvSpPr>
        <p:spPr>
          <a:xfrm>
            <a:off x="203200" y="618912"/>
            <a:ext cx="11519408" cy="879689"/>
          </a:xfrm>
          <a:prstGeom prst="rect">
            <a:avLst/>
          </a:prstGeom>
        </p:spPr>
        <p:txBody>
          <a:bodyPr/>
          <a:lstStyle/>
          <a:p>
            <a:r>
              <a:rPr lang="en-US" sz="3600" dirty="0"/>
              <a:t>Benefiting Disadvantaged Communities</a:t>
            </a:r>
          </a:p>
        </p:txBody>
      </p:sp>
    </p:spTree>
    <p:extLst>
      <p:ext uri="{BB962C8B-B14F-4D97-AF65-F5344CB8AC3E}">
        <p14:creationId xmlns:p14="http://schemas.microsoft.com/office/powerpoint/2010/main" val="1099399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61AF-6861-4FC2-A56E-B3CEACF908A2}"/>
              </a:ext>
            </a:extLst>
          </p:cNvPr>
          <p:cNvSpPr>
            <a:spLocks noGrp="1"/>
          </p:cNvSpPr>
          <p:nvPr>
            <p:ph type="title"/>
          </p:nvPr>
        </p:nvSpPr>
        <p:spPr>
          <a:xfrm>
            <a:off x="203200" y="618912"/>
            <a:ext cx="11405616" cy="879689"/>
          </a:xfrm>
        </p:spPr>
        <p:txBody>
          <a:bodyPr/>
          <a:lstStyle/>
          <a:p>
            <a:r>
              <a:rPr lang="en-US" sz="3600" dirty="0"/>
              <a:t>Community Risk &amp; Resiliency Act Amendments</a:t>
            </a:r>
            <a:br>
              <a:rPr lang="en-US" sz="3600" dirty="0"/>
            </a:br>
            <a:endParaRPr lang="en-US" sz="3600" dirty="0"/>
          </a:p>
        </p:txBody>
      </p:sp>
      <p:sp>
        <p:nvSpPr>
          <p:cNvPr id="6" name="Content Placeholder 5">
            <a:extLst>
              <a:ext uri="{FF2B5EF4-FFF2-40B4-BE49-F238E27FC236}">
                <a16:creationId xmlns:a16="http://schemas.microsoft.com/office/drawing/2014/main" id="{8BC28817-998D-4CC9-AF62-961A847708F2}"/>
              </a:ext>
            </a:extLst>
          </p:cNvPr>
          <p:cNvSpPr>
            <a:spLocks noGrp="1"/>
          </p:cNvSpPr>
          <p:nvPr>
            <p:ph sz="half" idx="1"/>
          </p:nvPr>
        </p:nvSpPr>
        <p:spPr>
          <a:xfrm>
            <a:off x="406400" y="1498601"/>
            <a:ext cx="11038840" cy="5066877"/>
          </a:xfrm>
        </p:spPr>
        <p:txBody>
          <a:bodyPr/>
          <a:lstStyle/>
          <a:p>
            <a:pPr marL="0" indent="0">
              <a:buNone/>
            </a:pPr>
            <a:r>
              <a:rPr lang="en-US" sz="2400" dirty="0"/>
              <a:t>“§17-a. The department of environmental conservation shall take actions to promote adaptation and resilience, including:</a:t>
            </a:r>
          </a:p>
          <a:p>
            <a:pPr marL="342900" indent="-342900">
              <a:buAutoNum type="alphaLcParenBoth"/>
            </a:pPr>
            <a:r>
              <a:rPr lang="en-US" sz="2200" dirty="0"/>
              <a:t>actions to help state agencies and other entities assess the reasonably foreseeable risks of climate change on any proposed projects, taking into account issues such as: sea level rise, tropical and extra-tropical cyclones, storm surges, flooding, wind, changes in average and peak temperatures, changes in average and peak precipitation, public health impacts, and impacts on species and other natural resources. </a:t>
            </a:r>
          </a:p>
          <a:p>
            <a:pPr marL="342900" indent="-342900">
              <a:buAutoNum type="alphaLcParenBoth"/>
            </a:pPr>
            <a:r>
              <a:rPr lang="en-US" sz="2200" dirty="0"/>
              <a:t>identifying the most significant climate-related risks, taking into account the probability of occurrence, the magnitude of the potential harm, and the uncertainty of the risk. </a:t>
            </a:r>
          </a:p>
          <a:p>
            <a:pPr marL="342900" indent="-342900">
              <a:buAutoNum type="alphaLcParenBoth"/>
            </a:pPr>
            <a:r>
              <a:rPr lang="en-US" sz="2200" dirty="0"/>
              <a:t>measures that could mitigate significant climate-related risks, as well as a cost-benefit analysis and implementation of such measures.”</a:t>
            </a:r>
          </a:p>
        </p:txBody>
      </p:sp>
    </p:spTree>
    <p:extLst>
      <p:ext uri="{BB962C8B-B14F-4D97-AF65-F5344CB8AC3E}">
        <p14:creationId xmlns:p14="http://schemas.microsoft.com/office/powerpoint/2010/main" val="286448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eme weather events causing flooding of agricultural fields. "/>
          <p:cNvPicPr>
            <a:picLocks noChangeAspect="1" noChangeArrowheads="1"/>
          </p:cNvPicPr>
          <p:nvPr/>
        </p:nvPicPr>
        <p:blipFill>
          <a:blip r:embed="rId3" cstate="print"/>
          <a:srcRect/>
          <a:stretch>
            <a:fillRect/>
          </a:stretch>
        </p:blipFill>
        <p:spPr bwMode="auto">
          <a:xfrm>
            <a:off x="9936288" y="4395037"/>
            <a:ext cx="2216195" cy="1480419"/>
          </a:xfrm>
          <a:prstGeom prst="rect">
            <a:avLst/>
          </a:prstGeom>
          <a:noFill/>
        </p:spPr>
      </p:pic>
      <p:sp>
        <p:nvSpPr>
          <p:cNvPr id="6" name="Title 5"/>
          <p:cNvSpPr>
            <a:spLocks noGrp="1"/>
          </p:cNvSpPr>
          <p:nvPr>
            <p:ph type="title"/>
          </p:nvPr>
        </p:nvSpPr>
        <p:spPr>
          <a:xfrm>
            <a:off x="312744" y="460037"/>
            <a:ext cx="7108180" cy="1226225"/>
          </a:xfrm>
        </p:spPr>
        <p:txBody>
          <a:bodyPr/>
          <a:lstStyle/>
          <a:p>
            <a:r>
              <a:rPr lang="en-US" sz="4000" dirty="0">
                <a:latin typeface="Roboto" pitchFamily="2" charset="0"/>
                <a:ea typeface="Roboto" pitchFamily="2" charset="0"/>
                <a:cs typeface="Arial"/>
              </a:rPr>
              <a:t>We Have Seen the Effects of Climate Change</a:t>
            </a:r>
            <a:endParaRPr lang="en-US" sz="4000" dirty="0"/>
          </a:p>
        </p:txBody>
      </p:sp>
      <p:sp>
        <p:nvSpPr>
          <p:cNvPr id="2" name="Content Placeholder 1"/>
          <p:cNvSpPr>
            <a:spLocks noGrp="1"/>
          </p:cNvSpPr>
          <p:nvPr>
            <p:ph sz="half" idx="1"/>
          </p:nvPr>
        </p:nvSpPr>
        <p:spPr>
          <a:xfrm>
            <a:off x="3725314" y="1712985"/>
            <a:ext cx="4532553" cy="4563919"/>
          </a:xfrm>
        </p:spPr>
        <p:txBody>
          <a:bodyPr>
            <a:normAutofit fontScale="77500" lnSpcReduction="20000"/>
          </a:bodyPr>
          <a:lstStyle/>
          <a:p>
            <a:pPr marL="457178" indent="-457178">
              <a:buFont typeface="Arial" panose="020B0604020202020204" pitchFamily="34" charset="0"/>
              <a:buChar char="•"/>
            </a:pPr>
            <a:r>
              <a:rPr lang="en-US" dirty="0"/>
              <a:t>Risks to people</a:t>
            </a:r>
          </a:p>
          <a:p>
            <a:pPr marL="457178" indent="-457178">
              <a:buFont typeface="Arial" panose="020B0604020202020204" pitchFamily="34" charset="0"/>
              <a:buChar char="•"/>
            </a:pPr>
            <a:r>
              <a:rPr lang="en-US" dirty="0"/>
              <a:t>Stressed infrastructure</a:t>
            </a:r>
          </a:p>
          <a:p>
            <a:pPr marL="457178" indent="-457178">
              <a:buFont typeface="Arial" panose="020B0604020202020204" pitchFamily="34" charset="0"/>
              <a:buChar char="•"/>
            </a:pPr>
            <a:r>
              <a:rPr lang="en-US" dirty="0"/>
              <a:t>Agricultural and ecosystem effects</a:t>
            </a:r>
          </a:p>
          <a:p>
            <a:endParaRPr lang="en-US" dirty="0"/>
          </a:p>
        </p:txBody>
      </p:sp>
      <p:sp>
        <p:nvSpPr>
          <p:cNvPr id="3" name="Content Placeholder 2"/>
          <p:cNvSpPr>
            <a:spLocks noGrp="1"/>
          </p:cNvSpPr>
          <p:nvPr>
            <p:ph sz="half" idx="2"/>
          </p:nvPr>
        </p:nvSpPr>
        <p:spPr>
          <a:xfrm>
            <a:off x="260479" y="1760253"/>
            <a:ext cx="3519391" cy="4563919"/>
          </a:xfrm>
        </p:spPr>
        <p:txBody>
          <a:bodyPr>
            <a:normAutofit fontScale="77500" lnSpcReduction="20000"/>
          </a:bodyPr>
          <a:lstStyle/>
          <a:p>
            <a:r>
              <a:rPr lang="en-US" dirty="0"/>
              <a:t>Higher temperatures</a:t>
            </a:r>
          </a:p>
          <a:p>
            <a:r>
              <a:rPr lang="en-US" dirty="0"/>
              <a:t>More precipitation</a:t>
            </a:r>
          </a:p>
          <a:p>
            <a:r>
              <a:rPr lang="en-US" dirty="0"/>
              <a:t>More frequent drought</a:t>
            </a:r>
          </a:p>
          <a:p>
            <a:r>
              <a:rPr lang="en-US" dirty="0"/>
              <a:t>Sea-level rise</a:t>
            </a:r>
          </a:p>
          <a:p>
            <a:r>
              <a:rPr lang="en-US" dirty="0"/>
              <a:t>More extreme events:</a:t>
            </a:r>
          </a:p>
          <a:p>
            <a:pPr marL="457189" indent="-457189">
              <a:buFont typeface="Arial" panose="020B0604020202020204" pitchFamily="34" charset="0"/>
              <a:buChar char="•"/>
            </a:pPr>
            <a:r>
              <a:rPr lang="en-US" dirty="0"/>
              <a:t>Floods</a:t>
            </a:r>
          </a:p>
          <a:p>
            <a:pPr marL="457189" indent="-457189">
              <a:buFont typeface="Arial" panose="020B0604020202020204" pitchFamily="34" charset="0"/>
              <a:buChar char="•"/>
            </a:pPr>
            <a:r>
              <a:rPr lang="en-US" dirty="0"/>
              <a:t>Heat</a:t>
            </a:r>
          </a:p>
          <a:p>
            <a:pPr marL="457189" indent="-457189">
              <a:buFont typeface="Arial" panose="020B0604020202020204" pitchFamily="34" charset="0"/>
              <a:buChar char="•"/>
            </a:pPr>
            <a:r>
              <a:rPr lang="en-US" dirty="0"/>
              <a:t>Ice/snow</a:t>
            </a:r>
          </a:p>
          <a:p>
            <a:pPr marL="457189" indent="-457189">
              <a:buFont typeface="Arial" panose="020B0604020202020204" pitchFamily="34" charset="0"/>
              <a:buChar char="•"/>
            </a:pPr>
            <a:r>
              <a:rPr lang="en-US" dirty="0"/>
              <a:t>Winds</a:t>
            </a:r>
          </a:p>
          <a:p>
            <a:pPr marL="457189" indent="-457189">
              <a:buFont typeface="Arial" panose="020B0604020202020204" pitchFamily="34" charset="0"/>
              <a:buChar char="•"/>
            </a:pPr>
            <a:r>
              <a:rPr lang="en-US" dirty="0"/>
              <a:t>Coastal storms</a:t>
            </a:r>
          </a:p>
          <a:p>
            <a:r>
              <a:rPr lang="en-US" dirty="0"/>
              <a:t>Disease and pests</a:t>
            </a:r>
          </a:p>
          <a:p>
            <a:pPr marL="457189" indent="-457189">
              <a:buFont typeface="Arial" panose="020B0604020202020204" pitchFamily="34" charset="0"/>
              <a:buChar char="•"/>
            </a:pPr>
            <a:endParaRPr lang="en-US" dirty="0"/>
          </a:p>
          <a:p>
            <a:pPr marL="457189" indent="-457189">
              <a:buFont typeface="Arial" panose="020B0604020202020204" pitchFamily="34" charset="0"/>
              <a:buChar char="•"/>
            </a:pPr>
            <a:endParaRPr lang="en-US" dirty="0"/>
          </a:p>
        </p:txBody>
      </p:sp>
      <p:grpSp>
        <p:nvGrpSpPr>
          <p:cNvPr id="8" name="Group 7"/>
          <p:cNvGrpSpPr/>
          <p:nvPr/>
        </p:nvGrpSpPr>
        <p:grpSpPr>
          <a:xfrm>
            <a:off x="9594995" y="623494"/>
            <a:ext cx="2708208" cy="1781074"/>
            <a:chOff x="6030882" y="1219200"/>
            <a:chExt cx="2866351" cy="1985135"/>
          </a:xfrm>
        </p:grpSpPr>
        <p:pic>
          <p:nvPicPr>
            <p:cNvPr id="1026" name="Picture 2" descr="http://allafrica.com/download/pic/main/main/csiid/00151123:2050f516631dbc81f3b1d9adf6ca42be:arc614x376:w290:us1.jpg"/>
            <p:cNvPicPr>
              <a:picLocks noChangeAspect="1" noChangeArrowheads="1"/>
            </p:cNvPicPr>
            <p:nvPr/>
          </p:nvPicPr>
          <p:blipFill>
            <a:blip r:embed="rId4" cstate="print"/>
            <a:srcRect/>
            <a:stretch>
              <a:fillRect/>
            </a:stretch>
          </p:blipFill>
          <p:spPr bwMode="auto">
            <a:xfrm>
              <a:off x="6030882" y="1219200"/>
              <a:ext cx="2762250" cy="1685926"/>
            </a:xfrm>
            <a:prstGeom prst="rect">
              <a:avLst/>
            </a:prstGeom>
            <a:noFill/>
          </p:spPr>
        </p:pic>
        <p:sp>
          <p:nvSpPr>
            <p:cNvPr id="7" name="TextBox 6"/>
            <p:cNvSpPr txBox="1"/>
            <p:nvPr/>
          </p:nvSpPr>
          <p:spPr>
            <a:xfrm>
              <a:off x="7010400" y="2895600"/>
              <a:ext cx="1886833" cy="308735"/>
            </a:xfrm>
            <a:prstGeom prst="rect">
              <a:avLst/>
            </a:prstGeom>
            <a:noFill/>
          </p:spPr>
          <p:txBody>
            <a:bodyPr wrap="non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Greenpeace International</a:t>
              </a:r>
            </a:p>
          </p:txBody>
        </p:sp>
      </p:grpSp>
      <p:grpSp>
        <p:nvGrpSpPr>
          <p:cNvPr id="11" name="Group 10"/>
          <p:cNvGrpSpPr/>
          <p:nvPr/>
        </p:nvGrpSpPr>
        <p:grpSpPr>
          <a:xfrm>
            <a:off x="9827479" y="2472755"/>
            <a:ext cx="2325003" cy="1963098"/>
            <a:chOff x="5523598" y="3657600"/>
            <a:chExt cx="2553602" cy="2484116"/>
          </a:xfrm>
        </p:grpSpPr>
        <p:pic>
          <p:nvPicPr>
            <p:cNvPr id="4" name="Picture 3" descr="IMG_1618.jpg"/>
            <p:cNvPicPr>
              <a:picLocks noChangeAspect="1"/>
            </p:cNvPicPr>
            <p:nvPr/>
          </p:nvPicPr>
          <p:blipFill>
            <a:blip r:embed="rId5" cstate="print"/>
            <a:stretch>
              <a:fillRect/>
            </a:stretch>
          </p:blipFill>
          <p:spPr>
            <a:xfrm>
              <a:off x="5523598" y="3657600"/>
              <a:ext cx="2553602" cy="2114550"/>
            </a:xfrm>
            <a:prstGeom prst="rect">
              <a:avLst/>
            </a:prstGeom>
          </p:spPr>
        </p:pic>
        <p:sp>
          <p:nvSpPr>
            <p:cNvPr id="9" name="TextBox 8"/>
            <p:cNvSpPr txBox="1"/>
            <p:nvPr/>
          </p:nvSpPr>
          <p:spPr>
            <a:xfrm>
              <a:off x="7239000" y="5791200"/>
              <a:ext cx="838200" cy="350516"/>
            </a:xfrm>
            <a:prstGeom prst="rect">
              <a:avLst/>
            </a:prstGeom>
            <a:noFill/>
          </p:spPr>
          <p:txBody>
            <a:bodyPr wrap="squar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NYSDEC</a:t>
              </a:r>
            </a:p>
          </p:txBody>
        </p:sp>
      </p:grpSp>
      <p:grpSp>
        <p:nvGrpSpPr>
          <p:cNvPr id="12" name="Group 11"/>
          <p:cNvGrpSpPr/>
          <p:nvPr/>
        </p:nvGrpSpPr>
        <p:grpSpPr>
          <a:xfrm>
            <a:off x="6101117" y="4955255"/>
            <a:ext cx="2057936" cy="1902749"/>
            <a:chOff x="696846" y="4191000"/>
            <a:chExt cx="2819400" cy="2497130"/>
          </a:xfrm>
        </p:grpSpPr>
        <p:pic>
          <p:nvPicPr>
            <p:cNvPr id="5" name="Picture 4" descr="100_7341.JPG"/>
            <p:cNvPicPr>
              <a:picLocks noChangeAspect="1"/>
            </p:cNvPicPr>
            <p:nvPr/>
          </p:nvPicPr>
          <p:blipFill>
            <a:blip r:embed="rId6" cstate="print"/>
            <a:stretch>
              <a:fillRect/>
            </a:stretch>
          </p:blipFill>
          <p:spPr>
            <a:xfrm>
              <a:off x="696846" y="4191000"/>
              <a:ext cx="2819400" cy="2114550"/>
            </a:xfrm>
            <a:prstGeom prst="rect">
              <a:avLst/>
            </a:prstGeom>
          </p:spPr>
        </p:pic>
        <p:sp>
          <p:nvSpPr>
            <p:cNvPr id="10" name="TextBox 9"/>
            <p:cNvSpPr txBox="1"/>
            <p:nvPr/>
          </p:nvSpPr>
          <p:spPr>
            <a:xfrm>
              <a:off x="2504999" y="6324602"/>
              <a:ext cx="1011247" cy="363528"/>
            </a:xfrm>
            <a:prstGeom prst="rect">
              <a:avLst/>
            </a:prstGeom>
            <a:noFill/>
          </p:spPr>
          <p:txBody>
            <a:bodyPr wrap="squar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NYSDEC</a:t>
              </a:r>
            </a:p>
          </p:txBody>
        </p:sp>
      </p:grpSp>
      <p:grpSp>
        <p:nvGrpSpPr>
          <p:cNvPr id="15" name="Group 14"/>
          <p:cNvGrpSpPr/>
          <p:nvPr/>
        </p:nvGrpSpPr>
        <p:grpSpPr>
          <a:xfrm>
            <a:off x="7853954" y="630590"/>
            <a:ext cx="2153772" cy="1546388"/>
            <a:chOff x="3733800" y="1295400"/>
            <a:chExt cx="3685797" cy="2295667"/>
          </a:xfrm>
        </p:grpSpPr>
        <p:pic>
          <p:nvPicPr>
            <p:cNvPr id="1028" name="Picture 4" descr="http://images.publicradio.org/content/2011/08/29/20110829_irene_cottage_washed_away_33.jpg">
              <a:hlinkClick r:id="rId7"/>
            </p:cNvPr>
            <p:cNvPicPr>
              <a:picLocks noChangeAspect="1" noChangeArrowheads="1"/>
            </p:cNvPicPr>
            <p:nvPr/>
          </p:nvPicPr>
          <p:blipFill>
            <a:blip r:embed="rId8" cstate="print"/>
            <a:srcRect/>
            <a:stretch>
              <a:fillRect/>
            </a:stretch>
          </p:blipFill>
          <p:spPr bwMode="auto">
            <a:xfrm>
              <a:off x="3733800" y="1295400"/>
              <a:ext cx="2895600" cy="1918336"/>
            </a:xfrm>
            <a:prstGeom prst="rect">
              <a:avLst/>
            </a:prstGeom>
            <a:noFill/>
          </p:spPr>
        </p:pic>
        <p:sp>
          <p:nvSpPr>
            <p:cNvPr id="14" name="TextBox 13"/>
            <p:cNvSpPr txBox="1"/>
            <p:nvPr/>
          </p:nvSpPr>
          <p:spPr>
            <a:xfrm>
              <a:off x="4354284" y="3179852"/>
              <a:ext cx="3065313" cy="411215"/>
            </a:xfrm>
            <a:prstGeom prst="rect">
              <a:avLst/>
            </a:prstGeom>
            <a:noFill/>
          </p:spPr>
          <p:txBody>
            <a:bodyPr wrap="non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Conservation Value Notes</a:t>
              </a:r>
            </a:p>
          </p:txBody>
        </p:sp>
      </p:grpSp>
      <p:grpSp>
        <p:nvGrpSpPr>
          <p:cNvPr id="19" name="Group 18"/>
          <p:cNvGrpSpPr/>
          <p:nvPr/>
        </p:nvGrpSpPr>
        <p:grpSpPr>
          <a:xfrm>
            <a:off x="3474009" y="5180033"/>
            <a:ext cx="2210964" cy="1724799"/>
            <a:chOff x="4419600" y="4876800"/>
            <a:chExt cx="2210964" cy="1724799"/>
          </a:xfrm>
        </p:grpSpPr>
        <p:pic>
          <p:nvPicPr>
            <p:cNvPr id="1032" name="Picture 8" descr="L:\OEA\DPA1\PUB2\PROJECTS\ClimateChange\Climate Action Plan\dairycows3099.jpg"/>
            <p:cNvPicPr>
              <a:picLocks noChangeAspect="1" noChangeArrowheads="1"/>
            </p:cNvPicPr>
            <p:nvPr/>
          </p:nvPicPr>
          <p:blipFill>
            <a:blip r:embed="rId9" cstate="print"/>
            <a:srcRect/>
            <a:stretch>
              <a:fillRect/>
            </a:stretch>
          </p:blipFill>
          <p:spPr bwMode="auto">
            <a:xfrm>
              <a:off x="4419600" y="4876800"/>
              <a:ext cx="2209800" cy="1473200"/>
            </a:xfrm>
            <a:prstGeom prst="rect">
              <a:avLst/>
            </a:prstGeom>
            <a:noFill/>
          </p:spPr>
        </p:pic>
        <p:sp>
          <p:nvSpPr>
            <p:cNvPr id="18" name="TextBox 17"/>
            <p:cNvSpPr txBox="1"/>
            <p:nvPr/>
          </p:nvSpPr>
          <p:spPr>
            <a:xfrm>
              <a:off x="5867400" y="6324600"/>
              <a:ext cx="763164" cy="276999"/>
            </a:xfrm>
            <a:prstGeom prst="rect">
              <a:avLst/>
            </a:prstGeom>
            <a:noFill/>
          </p:spPr>
          <p:txBody>
            <a:bodyPr wrap="squar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NYSDEC</a:t>
              </a:r>
            </a:p>
          </p:txBody>
        </p:sp>
      </p:grpSp>
      <p:grpSp>
        <p:nvGrpSpPr>
          <p:cNvPr id="23" name="Group 22"/>
          <p:cNvGrpSpPr/>
          <p:nvPr/>
        </p:nvGrpSpPr>
        <p:grpSpPr>
          <a:xfrm>
            <a:off x="4237310" y="3128499"/>
            <a:ext cx="1406367" cy="2060654"/>
            <a:chOff x="4787707" y="3048000"/>
            <a:chExt cx="1228112" cy="2092754"/>
          </a:xfrm>
        </p:grpSpPr>
        <p:pic>
          <p:nvPicPr>
            <p:cNvPr id="1034" name="Picture 10" descr="L:\OEA\DPA1\PUB2\PROJECTS\ClimateChange\Climate Action Plan\trout4530.jpg"/>
            <p:cNvPicPr>
              <a:picLocks noChangeAspect="1" noChangeArrowheads="1"/>
            </p:cNvPicPr>
            <p:nvPr/>
          </p:nvPicPr>
          <p:blipFill>
            <a:blip r:embed="rId10" cstate="print"/>
            <a:srcRect/>
            <a:stretch>
              <a:fillRect/>
            </a:stretch>
          </p:blipFill>
          <p:spPr bwMode="auto">
            <a:xfrm>
              <a:off x="4787707" y="3048000"/>
              <a:ext cx="1212868" cy="1811440"/>
            </a:xfrm>
            <a:prstGeom prst="rect">
              <a:avLst/>
            </a:prstGeom>
            <a:noFill/>
          </p:spPr>
        </p:pic>
        <p:sp>
          <p:nvSpPr>
            <p:cNvPr id="22" name="TextBox 21"/>
            <p:cNvSpPr txBox="1"/>
            <p:nvPr/>
          </p:nvSpPr>
          <p:spPr>
            <a:xfrm>
              <a:off x="5330018" y="4859440"/>
              <a:ext cx="685801" cy="281314"/>
            </a:xfrm>
            <a:prstGeom prst="rect">
              <a:avLst/>
            </a:prstGeom>
            <a:noFill/>
          </p:spPr>
          <p:txBody>
            <a:bodyPr wrap="squar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NYSDEC</a:t>
              </a:r>
            </a:p>
          </p:txBody>
        </p:sp>
      </p:grpSp>
      <p:grpSp>
        <p:nvGrpSpPr>
          <p:cNvPr id="27" name="Group 26"/>
          <p:cNvGrpSpPr/>
          <p:nvPr/>
        </p:nvGrpSpPr>
        <p:grpSpPr>
          <a:xfrm>
            <a:off x="5890733" y="3128498"/>
            <a:ext cx="2098313" cy="1734463"/>
            <a:chOff x="3962400" y="3124200"/>
            <a:chExt cx="1981200" cy="1558048"/>
          </a:xfrm>
        </p:grpSpPr>
        <p:sp>
          <p:nvSpPr>
            <p:cNvPr id="25" name="Rectangle 24"/>
            <p:cNvSpPr/>
            <p:nvPr/>
          </p:nvSpPr>
          <p:spPr>
            <a:xfrm>
              <a:off x="4877283" y="4419599"/>
              <a:ext cx="993182" cy="262649"/>
            </a:xfrm>
            <a:prstGeom prst="rect">
              <a:avLst/>
            </a:prstGeom>
          </p:spPr>
          <p:txBody>
            <a:bodyPr wrap="none">
              <a:spAutoFit/>
            </a:bodyPr>
            <a:lstStyle/>
            <a:p>
              <a:pPr defTabSz="914377" eaLnBrk="0" fontAlgn="base" hangingPunct="0">
                <a:spcBef>
                  <a:spcPct val="0"/>
                </a:spcBef>
                <a:spcAft>
                  <a:spcPct val="0"/>
                </a:spcAft>
              </a:pPr>
              <a:r>
                <a:rPr lang="en-US" sz="1200" dirty="0" err="1">
                  <a:solidFill>
                    <a:prstClr val="black"/>
                  </a:solidFill>
                  <a:latin typeface="Calibri" panose="020F0502020204030204" pitchFamily="34" charset="0"/>
                </a:rPr>
                <a:t>PhillipC</a:t>
              </a:r>
              <a:r>
                <a:rPr lang="en-US" sz="1200" dirty="0">
                  <a:solidFill>
                    <a:prstClr val="black"/>
                  </a:solidFill>
                  <a:latin typeface="Calibri" panose="020F0502020204030204" pitchFamily="34" charset="0"/>
                </a:rPr>
                <a:t>/</a:t>
              </a:r>
              <a:r>
                <a:rPr lang="en-US" sz="1200" dirty="0" err="1">
                  <a:solidFill>
                    <a:prstClr val="black"/>
                  </a:solidFill>
                  <a:latin typeface="Calibri" panose="020F0502020204030204" pitchFamily="34" charset="0"/>
                </a:rPr>
                <a:t>flickr</a:t>
              </a:r>
              <a:r>
                <a:rPr lang="en-US" sz="1300" dirty="0">
                  <a:solidFill>
                    <a:prstClr val="black"/>
                  </a:solidFill>
                  <a:latin typeface="Calibri" panose="020F0502020204030204" pitchFamily="34" charset="0"/>
                </a:rPr>
                <a:t> </a:t>
              </a:r>
            </a:p>
          </p:txBody>
        </p:sp>
        <p:pic>
          <p:nvPicPr>
            <p:cNvPr id="1038" name="Picture 14" descr="http://www.climatecentral.org/images/sized/images/sized/remote/assets-climatecentral-org-images-uploads-news-news-laguarida-airport-aerial-640x425.jpg"/>
            <p:cNvPicPr>
              <a:picLocks noChangeAspect="1" noChangeArrowheads="1"/>
            </p:cNvPicPr>
            <p:nvPr/>
          </p:nvPicPr>
          <p:blipFill>
            <a:blip r:embed="rId11" cstate="print"/>
            <a:srcRect/>
            <a:stretch>
              <a:fillRect/>
            </a:stretch>
          </p:blipFill>
          <p:spPr bwMode="auto">
            <a:xfrm>
              <a:off x="3962400" y="3124200"/>
              <a:ext cx="1981200" cy="1315641"/>
            </a:xfrm>
            <a:prstGeom prst="rect">
              <a:avLst/>
            </a:prstGeom>
            <a:noFill/>
          </p:spPr>
        </p:pic>
      </p:grpSp>
      <p:grpSp>
        <p:nvGrpSpPr>
          <p:cNvPr id="20" name="Group 19"/>
          <p:cNvGrpSpPr/>
          <p:nvPr/>
        </p:nvGrpSpPr>
        <p:grpSpPr>
          <a:xfrm>
            <a:off x="8209920" y="3195867"/>
            <a:ext cx="1694726" cy="2682423"/>
            <a:chOff x="3171659" y="1402829"/>
            <a:chExt cx="1456533" cy="2032604"/>
          </a:xfrm>
        </p:grpSpPr>
        <p:pic>
          <p:nvPicPr>
            <p:cNvPr id="16" name="Picture 15"/>
            <p:cNvPicPr>
              <a:picLocks noChangeAspect="1"/>
            </p:cNvPicPr>
            <p:nvPr/>
          </p:nvPicPr>
          <p:blipFill>
            <a:blip r:embed="rId12"/>
            <a:stretch>
              <a:fillRect/>
            </a:stretch>
          </p:blipFill>
          <p:spPr>
            <a:xfrm>
              <a:off x="3171659" y="1402829"/>
              <a:ext cx="1368200" cy="1788497"/>
            </a:xfrm>
            <a:prstGeom prst="rect">
              <a:avLst/>
            </a:prstGeom>
          </p:spPr>
        </p:pic>
        <p:sp>
          <p:nvSpPr>
            <p:cNvPr id="17" name="TextBox 16"/>
            <p:cNvSpPr txBox="1"/>
            <p:nvPr/>
          </p:nvSpPr>
          <p:spPr>
            <a:xfrm>
              <a:off x="3942097" y="3225537"/>
              <a:ext cx="686095" cy="209896"/>
            </a:xfrm>
            <a:prstGeom prst="rect">
              <a:avLst/>
            </a:prstGeom>
            <a:noFill/>
          </p:spPr>
          <p:txBody>
            <a:bodyPr wrap="none" rtlCol="0">
              <a:spAutoFit/>
            </a:bodyPr>
            <a:lstStyle/>
            <a:p>
              <a:pPr defTabSz="914377" eaLnBrk="0" fontAlgn="base" hangingPunct="0">
                <a:spcBef>
                  <a:spcPct val="0"/>
                </a:spcBef>
                <a:spcAft>
                  <a:spcPct val="0"/>
                </a:spcAft>
              </a:pPr>
              <a:r>
                <a:rPr lang="en-US" sz="1200" dirty="0">
                  <a:solidFill>
                    <a:prstClr val="black"/>
                  </a:solidFill>
                  <a:latin typeface="Calibri" panose="020F0502020204030204" pitchFamily="34" charset="0"/>
                </a:rPr>
                <a:t>T.B. Ryder</a:t>
              </a:r>
            </a:p>
          </p:txBody>
        </p:sp>
      </p:grpSp>
    </p:spTree>
    <p:extLst>
      <p:ext uri="{BB962C8B-B14F-4D97-AF65-F5344CB8AC3E}">
        <p14:creationId xmlns:p14="http://schemas.microsoft.com/office/powerpoint/2010/main" val="2519259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61AF-6861-4FC2-A56E-B3CEACF908A2}"/>
              </a:ext>
            </a:extLst>
          </p:cNvPr>
          <p:cNvSpPr>
            <a:spLocks noGrp="1"/>
          </p:cNvSpPr>
          <p:nvPr>
            <p:ph type="title"/>
          </p:nvPr>
        </p:nvSpPr>
        <p:spPr>
          <a:xfrm>
            <a:off x="203200" y="618912"/>
            <a:ext cx="11281664" cy="879689"/>
          </a:xfrm>
        </p:spPr>
        <p:txBody>
          <a:bodyPr/>
          <a:lstStyle/>
          <a:p>
            <a:r>
              <a:rPr lang="en-US" sz="3600" dirty="0"/>
              <a:t>Community Risk &amp; Resiliency Act Amendments</a:t>
            </a:r>
            <a:br>
              <a:rPr lang="en-US" sz="3600" dirty="0"/>
            </a:br>
            <a:endParaRPr lang="en-US" sz="3600" dirty="0"/>
          </a:p>
        </p:txBody>
      </p:sp>
      <p:sp>
        <p:nvSpPr>
          <p:cNvPr id="4" name="Content Placeholder 3">
            <a:extLst>
              <a:ext uri="{FF2B5EF4-FFF2-40B4-BE49-F238E27FC236}">
                <a16:creationId xmlns:a16="http://schemas.microsoft.com/office/drawing/2014/main" id="{D6F05C59-8F4D-439D-BEA3-7A7F2A784C1E}"/>
              </a:ext>
            </a:extLst>
          </p:cNvPr>
          <p:cNvSpPr>
            <a:spLocks noGrp="1"/>
          </p:cNvSpPr>
          <p:nvPr>
            <p:ph sz="half" idx="1"/>
          </p:nvPr>
        </p:nvSpPr>
        <p:spPr>
          <a:xfrm>
            <a:off x="330200" y="1284748"/>
            <a:ext cx="8905240" cy="5183787"/>
          </a:xfrm>
        </p:spPr>
        <p:txBody>
          <a:bodyPr/>
          <a:lstStyle/>
          <a:p>
            <a:pPr marL="0" indent="0">
              <a:buNone/>
            </a:pPr>
            <a:r>
              <a:rPr lang="en-US" sz="1867" dirty="0"/>
              <a:t>Major Projects:</a:t>
            </a:r>
          </a:p>
          <a:p>
            <a:pPr lvl="0">
              <a:spcBef>
                <a:spcPct val="30000"/>
              </a:spcBef>
              <a:spcAft>
                <a:spcPct val="0"/>
              </a:spcAft>
            </a:pPr>
            <a:r>
              <a:rPr lang="en-US" sz="1867" u="sng" dirty="0">
                <a:solidFill>
                  <a:prstClr val="black"/>
                </a:solidFill>
                <a:latin typeface="Calibri" panose="020F0502020204030204"/>
                <a:cs typeface="+mn-cs"/>
              </a:rPr>
              <a:t>Water Supply and Water Transport (Title Fifteen of Article Fifteen)</a:t>
            </a:r>
            <a:endParaRPr lang="en-US" sz="1867" dirty="0">
              <a:solidFill>
                <a:prstClr val="black"/>
              </a:solidFill>
              <a:latin typeface="Calibri" panose="020F0502020204030204"/>
              <a:cs typeface="+mn-cs"/>
            </a:endParaRPr>
          </a:p>
          <a:p>
            <a:pPr lvl="0">
              <a:spcBef>
                <a:spcPct val="30000"/>
              </a:spcBef>
              <a:spcAft>
                <a:spcPct val="0"/>
              </a:spcAft>
            </a:pPr>
            <a:r>
              <a:rPr lang="en-US" sz="1867" u="sng" dirty="0">
                <a:solidFill>
                  <a:prstClr val="black"/>
                </a:solidFill>
                <a:latin typeface="Calibri" panose="020F0502020204030204"/>
                <a:cs typeface="+mn-cs"/>
              </a:rPr>
              <a:t>Wild, Scenic and Recreational Rivers System (Title Twenty-Seven of Article Fifteen)</a:t>
            </a:r>
            <a:endParaRPr lang="en-US" sz="1867" dirty="0">
              <a:solidFill>
                <a:prstClr val="black"/>
              </a:solidFill>
              <a:latin typeface="Calibri" panose="020F0502020204030204"/>
              <a:cs typeface="+mn-cs"/>
            </a:endParaRPr>
          </a:p>
          <a:p>
            <a:pPr lvl="0">
              <a:spcBef>
                <a:spcPct val="30000"/>
              </a:spcBef>
              <a:spcAft>
                <a:spcPct val="0"/>
              </a:spcAft>
            </a:pPr>
            <a:r>
              <a:rPr lang="en-US" sz="1867" u="sng" dirty="0">
                <a:solidFill>
                  <a:prstClr val="black"/>
                </a:solidFill>
                <a:latin typeface="Calibri" panose="020F0502020204030204"/>
                <a:cs typeface="+mn-cs"/>
              </a:rPr>
              <a:t>Certifications Under Section 401</a:t>
            </a:r>
            <a:r>
              <a:rPr lang="en-US" sz="1867" dirty="0">
                <a:solidFill>
                  <a:prstClr val="black"/>
                </a:solidFill>
                <a:latin typeface="Calibri" panose="020F0502020204030204"/>
                <a:cs typeface="+mn-cs"/>
              </a:rPr>
              <a:t> of the Federal Water Pollution Control Act </a:t>
            </a:r>
          </a:p>
          <a:p>
            <a:pPr lvl="0">
              <a:spcBef>
                <a:spcPct val="30000"/>
              </a:spcBef>
              <a:spcAft>
                <a:spcPct val="0"/>
              </a:spcAft>
            </a:pPr>
            <a:r>
              <a:rPr lang="en-US" sz="1867" u="sng" dirty="0">
                <a:solidFill>
                  <a:prstClr val="black"/>
                </a:solidFill>
                <a:latin typeface="Calibri" panose="020F0502020204030204"/>
                <a:cs typeface="+mn-cs"/>
              </a:rPr>
              <a:t>State Pollutant Discharge Elimination System (Title Eight of Article Seventeen)</a:t>
            </a:r>
            <a:endParaRPr lang="en-US" sz="1867" dirty="0">
              <a:solidFill>
                <a:prstClr val="black"/>
              </a:solidFill>
              <a:latin typeface="Calibri" panose="020F0502020204030204"/>
              <a:cs typeface="+mn-cs"/>
            </a:endParaRPr>
          </a:p>
          <a:p>
            <a:pPr lvl="0">
              <a:spcBef>
                <a:spcPct val="30000"/>
              </a:spcBef>
              <a:spcAft>
                <a:spcPct val="0"/>
              </a:spcAft>
            </a:pPr>
            <a:r>
              <a:rPr lang="en-US" sz="1867" dirty="0">
                <a:solidFill>
                  <a:prstClr val="black"/>
                </a:solidFill>
                <a:latin typeface="Calibri" panose="020F0502020204030204"/>
                <a:cs typeface="+mn-cs"/>
              </a:rPr>
              <a:t>Realty Subdivisions: Sewerage Service (Title Fifteen of Article Seventeen)</a:t>
            </a:r>
          </a:p>
          <a:p>
            <a:pPr lvl="0">
              <a:spcBef>
                <a:spcPct val="30000"/>
              </a:spcBef>
              <a:spcAft>
                <a:spcPct val="0"/>
              </a:spcAft>
            </a:pPr>
            <a:r>
              <a:rPr lang="en-US" sz="1867" u="sng" dirty="0">
                <a:solidFill>
                  <a:prstClr val="black"/>
                </a:solidFill>
                <a:latin typeface="Calibri" panose="020F0502020204030204"/>
                <a:cs typeface="+mn-cs"/>
              </a:rPr>
              <a:t>Air Pollution Control (Article Nineteen)</a:t>
            </a:r>
            <a:endParaRPr lang="en-US" sz="1867" dirty="0">
              <a:solidFill>
                <a:prstClr val="black"/>
              </a:solidFill>
              <a:latin typeface="Calibri" panose="020F0502020204030204"/>
              <a:cs typeface="+mn-cs"/>
            </a:endParaRPr>
          </a:p>
          <a:p>
            <a:pPr lvl="0">
              <a:spcBef>
                <a:spcPct val="30000"/>
              </a:spcBef>
              <a:spcAft>
                <a:spcPct val="0"/>
              </a:spcAft>
            </a:pPr>
            <a:r>
              <a:rPr lang="en-US" sz="1867" dirty="0">
                <a:solidFill>
                  <a:prstClr val="black"/>
                </a:solidFill>
                <a:latin typeface="Calibri" panose="020F0502020204030204"/>
                <a:cs typeface="+mn-cs"/>
              </a:rPr>
              <a:t>Liquefied Natural and Petroleum Gas (Title Seventeen of Article Twenty-Three)</a:t>
            </a:r>
          </a:p>
          <a:p>
            <a:pPr lvl="0">
              <a:spcBef>
                <a:spcPct val="30000"/>
              </a:spcBef>
              <a:spcAft>
                <a:spcPct val="0"/>
              </a:spcAft>
            </a:pPr>
            <a:r>
              <a:rPr lang="en-US" sz="1867" dirty="0">
                <a:solidFill>
                  <a:prstClr val="black"/>
                </a:solidFill>
                <a:latin typeface="Calibri" panose="020F0502020204030204"/>
                <a:cs typeface="+mn-cs"/>
              </a:rPr>
              <a:t>Mined Land Reclamation (Title Twenty-Seven of Article Twenty-Three);</a:t>
            </a:r>
          </a:p>
          <a:p>
            <a:pPr lvl="0">
              <a:spcBef>
                <a:spcPct val="30000"/>
              </a:spcBef>
              <a:spcAft>
                <a:spcPct val="0"/>
              </a:spcAft>
            </a:pPr>
            <a:r>
              <a:rPr lang="en-US" sz="1867" dirty="0">
                <a:solidFill>
                  <a:prstClr val="black"/>
                </a:solidFill>
                <a:latin typeface="Calibri" panose="020F0502020204030204"/>
                <a:cs typeface="+mn-cs"/>
              </a:rPr>
              <a:t>Freshwater Wetlands (Article Twenty-Four)</a:t>
            </a:r>
          </a:p>
          <a:p>
            <a:pPr lvl="0">
              <a:spcBef>
                <a:spcPct val="30000"/>
              </a:spcBef>
              <a:spcAft>
                <a:spcPct val="0"/>
              </a:spcAft>
            </a:pPr>
            <a:r>
              <a:rPr lang="en-US" sz="1867" dirty="0">
                <a:solidFill>
                  <a:prstClr val="black"/>
                </a:solidFill>
                <a:latin typeface="Calibri" panose="020F0502020204030204"/>
                <a:cs typeface="+mn-cs"/>
              </a:rPr>
              <a:t>Tidal Wetlands (Article Twenty-Five)</a:t>
            </a:r>
          </a:p>
          <a:p>
            <a:pPr lvl="0">
              <a:spcBef>
                <a:spcPct val="30000"/>
              </a:spcBef>
              <a:spcAft>
                <a:spcPct val="0"/>
              </a:spcAft>
            </a:pPr>
            <a:r>
              <a:rPr lang="en-US" sz="1867" u="sng" dirty="0">
                <a:solidFill>
                  <a:prstClr val="black"/>
                </a:solidFill>
                <a:latin typeface="Calibri" panose="020F0502020204030204"/>
                <a:cs typeface="+mn-cs"/>
              </a:rPr>
              <a:t>Collection, Treatment and Disposal of Refuse and Other Solid Waste (Article Twenty-Seven)</a:t>
            </a:r>
            <a:endParaRPr lang="en-US" sz="1867" dirty="0">
              <a:solidFill>
                <a:prstClr val="black"/>
              </a:solidFill>
              <a:latin typeface="Calibri" panose="020F0502020204030204"/>
              <a:cs typeface="+mn-cs"/>
            </a:endParaRPr>
          </a:p>
          <a:p>
            <a:pPr lvl="0">
              <a:spcBef>
                <a:spcPct val="30000"/>
              </a:spcBef>
              <a:spcAft>
                <a:spcPct val="0"/>
              </a:spcAft>
            </a:pPr>
            <a:r>
              <a:rPr lang="en-US" sz="1867" dirty="0">
                <a:solidFill>
                  <a:prstClr val="black"/>
                </a:solidFill>
                <a:latin typeface="Calibri" panose="020F0502020204030204"/>
                <a:cs typeface="+mn-cs"/>
              </a:rPr>
              <a:t>Coastal Erosion Hazard Areas (Article Thirty-Four)</a:t>
            </a:r>
            <a:endParaRPr lang="en-US" dirty="0"/>
          </a:p>
        </p:txBody>
      </p:sp>
      <p:sp>
        <p:nvSpPr>
          <p:cNvPr id="5" name="Content Placeholder 4">
            <a:extLst>
              <a:ext uri="{FF2B5EF4-FFF2-40B4-BE49-F238E27FC236}">
                <a16:creationId xmlns:a16="http://schemas.microsoft.com/office/drawing/2014/main" id="{48F2DB06-165E-4162-ADB3-D17881B58418}"/>
              </a:ext>
            </a:extLst>
          </p:cNvPr>
          <p:cNvSpPr>
            <a:spLocks noGrp="1"/>
          </p:cNvSpPr>
          <p:nvPr>
            <p:ph sz="half" idx="2"/>
          </p:nvPr>
        </p:nvSpPr>
        <p:spPr>
          <a:xfrm>
            <a:off x="8675968" y="1498601"/>
            <a:ext cx="3249332" cy="5029877"/>
          </a:xfrm>
        </p:spPr>
        <p:txBody>
          <a:bodyPr/>
          <a:lstStyle/>
          <a:p>
            <a:pPr marL="0" indent="0">
              <a:buNone/>
            </a:pPr>
            <a:r>
              <a:rPr lang="en-US" sz="2000" dirty="0"/>
              <a:t>§ 17-b:</a:t>
            </a:r>
          </a:p>
          <a:p>
            <a:r>
              <a:rPr lang="en-US" sz="2000" dirty="0"/>
              <a:t>All climate hazards</a:t>
            </a:r>
          </a:p>
          <a:p>
            <a:pPr marL="457189" indent="-457189"/>
            <a:r>
              <a:rPr lang="en-US" sz="2000" dirty="0"/>
              <a:t>DEC authorized to require mitigation of significant climate risks to any natural resource, public infrastructure or services, disadvantaged communities, or private property not owned by the applicant. </a:t>
            </a:r>
          </a:p>
        </p:txBody>
      </p:sp>
    </p:spTree>
    <p:extLst>
      <p:ext uri="{BB962C8B-B14F-4D97-AF65-F5344CB8AC3E}">
        <p14:creationId xmlns:p14="http://schemas.microsoft.com/office/powerpoint/2010/main" val="3929766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A79B-CEFA-4E81-B281-32F2F8144653}"/>
              </a:ext>
            </a:extLst>
          </p:cNvPr>
          <p:cNvSpPr>
            <a:spLocks noGrp="1"/>
          </p:cNvSpPr>
          <p:nvPr>
            <p:ph type="ctrTitle"/>
          </p:nvPr>
        </p:nvSpPr>
        <p:spPr>
          <a:xfrm>
            <a:off x="234891" y="482601"/>
            <a:ext cx="10363200" cy="914400"/>
          </a:xfrm>
          <a:prstGeom prst="rect">
            <a:avLst/>
          </a:prstGeom>
        </p:spPr>
        <p:txBody>
          <a:bodyPr/>
          <a:lstStyle/>
          <a:p>
            <a:r>
              <a:rPr lang="en-US" sz="3600" dirty="0"/>
              <a:t>Implementing CRRA Amendments</a:t>
            </a:r>
          </a:p>
        </p:txBody>
      </p:sp>
      <p:sp>
        <p:nvSpPr>
          <p:cNvPr id="4" name="Subtitle 3">
            <a:extLst>
              <a:ext uri="{FF2B5EF4-FFF2-40B4-BE49-F238E27FC236}">
                <a16:creationId xmlns:a16="http://schemas.microsoft.com/office/drawing/2014/main" id="{C68A9EA7-C305-4B58-97C4-3FA5CB117393}"/>
              </a:ext>
            </a:extLst>
          </p:cNvPr>
          <p:cNvSpPr>
            <a:spLocks noGrp="1"/>
          </p:cNvSpPr>
          <p:nvPr>
            <p:ph type="subTitle" idx="1"/>
          </p:nvPr>
        </p:nvSpPr>
        <p:spPr>
          <a:xfrm>
            <a:off x="482541" y="1236981"/>
            <a:ext cx="9867900" cy="5238691"/>
          </a:xfrm>
        </p:spPr>
        <p:txBody>
          <a:bodyPr/>
          <a:lstStyle/>
          <a:p>
            <a:pPr algn="l"/>
            <a:r>
              <a:rPr lang="en-US" sz="3200">
                <a:solidFill>
                  <a:srgbClr val="646569"/>
                </a:solidFill>
              </a:rPr>
              <a:t>Each </a:t>
            </a:r>
            <a:r>
              <a:rPr lang="en-US" sz="3200" dirty="0">
                <a:solidFill>
                  <a:srgbClr val="646569"/>
                </a:solidFill>
              </a:rPr>
              <a:t>DEC permit program, supported by OCC, DEP and OGC, will develop guidance</a:t>
            </a:r>
          </a:p>
          <a:p>
            <a:pPr marL="1219170" lvl="1" indent="-609585" algn="l">
              <a:buFont typeface="Wingdings" panose="05000000000000000000" pitchFamily="2" charset="2"/>
              <a:buChar char="§"/>
            </a:pPr>
            <a:r>
              <a:rPr lang="en-US" sz="2800" dirty="0">
                <a:solidFill>
                  <a:srgbClr val="646569"/>
                </a:solidFill>
              </a:rPr>
              <a:t>Identify climate/weather hazards relevant to each permit/project type</a:t>
            </a:r>
          </a:p>
          <a:p>
            <a:pPr marL="1219170" lvl="1" indent="-609585" algn="l">
              <a:buFont typeface="Wingdings" panose="05000000000000000000" pitchFamily="2" charset="2"/>
              <a:buChar char="§"/>
            </a:pPr>
            <a:r>
              <a:rPr lang="en-US" sz="2800" dirty="0">
                <a:solidFill>
                  <a:srgbClr val="646569"/>
                </a:solidFill>
              </a:rPr>
              <a:t>Determine necessary regulatory and permitting amendments</a:t>
            </a:r>
          </a:p>
          <a:p>
            <a:pPr marL="1219170" lvl="1" indent="-609585" algn="l">
              <a:buFont typeface="Wingdings" panose="05000000000000000000" pitchFamily="2" charset="2"/>
              <a:buChar char="§"/>
            </a:pPr>
            <a:r>
              <a:rPr lang="en-US" sz="2800" dirty="0">
                <a:solidFill>
                  <a:srgbClr val="646569"/>
                </a:solidFill>
              </a:rPr>
              <a:t>Identify information and decision-support tool needs</a:t>
            </a:r>
          </a:p>
          <a:p>
            <a:pPr marL="1219170" lvl="1" indent="-609585" algn="l">
              <a:buFont typeface="Wingdings" panose="05000000000000000000" pitchFamily="2" charset="2"/>
              <a:buChar char="§"/>
            </a:pPr>
            <a:r>
              <a:rPr lang="en-US" sz="2800" dirty="0">
                <a:solidFill>
                  <a:schemeClr val="tx1">
                    <a:lumMod val="65000"/>
                    <a:lumOff val="35000"/>
                  </a:schemeClr>
                </a:solidFill>
              </a:rPr>
              <a:t>Put amendments and tools in place  </a:t>
            </a:r>
          </a:p>
          <a:p>
            <a:pPr marL="1219170" lvl="1" indent="-609585" algn="l">
              <a:buFont typeface="Wingdings" panose="05000000000000000000" pitchFamily="2" charset="2"/>
              <a:buChar char="§"/>
            </a:pPr>
            <a:r>
              <a:rPr lang="en-US" sz="2800" dirty="0">
                <a:solidFill>
                  <a:srgbClr val="646569"/>
                </a:solidFill>
              </a:rPr>
              <a:t>For SEQRA too</a:t>
            </a:r>
          </a:p>
          <a:p>
            <a:pPr marL="1219170" lvl="1" indent="-609585" algn="l">
              <a:buFont typeface="Wingdings" panose="05000000000000000000" pitchFamily="2" charset="2"/>
              <a:buChar char="§"/>
            </a:pPr>
            <a:endParaRPr lang="en-US" sz="2134" dirty="0">
              <a:solidFill>
                <a:srgbClr val="646569"/>
              </a:solidFill>
            </a:endParaRPr>
          </a:p>
          <a:p>
            <a:pPr lvl="1" algn="l"/>
            <a:endParaRPr lang="en-US" sz="2134" dirty="0">
              <a:solidFill>
                <a:srgbClr val="646569"/>
              </a:solidFill>
            </a:endParaRPr>
          </a:p>
          <a:p>
            <a:pPr marL="1219170" lvl="1" indent="-609585" algn="l">
              <a:buFont typeface="Wingdings" panose="05000000000000000000" pitchFamily="2" charset="2"/>
              <a:buChar char="§"/>
            </a:pPr>
            <a:endParaRPr lang="en-US" sz="2134" dirty="0">
              <a:solidFill>
                <a:srgbClr val="646569"/>
              </a:solidFill>
            </a:endParaRPr>
          </a:p>
          <a:p>
            <a:pPr marL="609585" indent="-609585" algn="l">
              <a:buFont typeface="Arial" panose="020B0604020202020204" pitchFamily="34" charset="0"/>
              <a:buChar char="•"/>
            </a:pPr>
            <a:endParaRPr lang="en-US" sz="2667" dirty="0"/>
          </a:p>
          <a:p>
            <a:pPr marL="609585" indent="-609585" algn="l">
              <a:buFont typeface="Arial" panose="020B0604020202020204" pitchFamily="34" charset="0"/>
              <a:buChar char="•"/>
            </a:pPr>
            <a:endParaRPr lang="en-US" dirty="0"/>
          </a:p>
          <a:p>
            <a:pPr marL="609585" indent="-609585" algn="l">
              <a:buFont typeface="Arial" panose="020B0604020202020204" pitchFamily="34" charset="0"/>
              <a:buChar char="•"/>
            </a:pPr>
            <a:endParaRPr lang="en-US" dirty="0"/>
          </a:p>
        </p:txBody>
      </p:sp>
    </p:spTree>
    <p:extLst>
      <p:ext uri="{BB962C8B-B14F-4D97-AF65-F5344CB8AC3E}">
        <p14:creationId xmlns:p14="http://schemas.microsoft.com/office/powerpoint/2010/main" val="342318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63B6-5BB3-4C37-B72A-7029DEBE3F34}"/>
              </a:ext>
            </a:extLst>
          </p:cNvPr>
          <p:cNvSpPr>
            <a:spLocks noGrp="1"/>
          </p:cNvSpPr>
          <p:nvPr>
            <p:ph type="title"/>
          </p:nvPr>
        </p:nvSpPr>
        <p:spPr/>
        <p:txBody>
          <a:bodyPr/>
          <a:lstStyle/>
          <a:p>
            <a:r>
              <a:rPr lang="en-US" dirty="0"/>
              <a:t>State of the State</a:t>
            </a:r>
          </a:p>
        </p:txBody>
      </p:sp>
      <p:sp>
        <p:nvSpPr>
          <p:cNvPr id="3" name="Text Placeholder 2">
            <a:extLst>
              <a:ext uri="{FF2B5EF4-FFF2-40B4-BE49-F238E27FC236}">
                <a16:creationId xmlns:a16="http://schemas.microsoft.com/office/drawing/2014/main" id="{0B0DDE8F-D0C8-4DA5-825D-835E2E79BF48}"/>
              </a:ext>
            </a:extLst>
          </p:cNvPr>
          <p:cNvSpPr>
            <a:spLocks noGrp="1"/>
          </p:cNvSpPr>
          <p:nvPr>
            <p:ph type="body" idx="1"/>
          </p:nvPr>
        </p:nvSpPr>
        <p:spPr/>
        <p:txBody>
          <a:bodyPr/>
          <a:lstStyle/>
          <a:p>
            <a:r>
              <a:rPr lang="en-US" dirty="0"/>
              <a:t>Climate Initiatives</a:t>
            </a:r>
          </a:p>
        </p:txBody>
      </p:sp>
    </p:spTree>
    <p:extLst>
      <p:ext uri="{BB962C8B-B14F-4D97-AF65-F5344CB8AC3E}">
        <p14:creationId xmlns:p14="http://schemas.microsoft.com/office/powerpoint/2010/main" val="188963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49C9-23E6-4479-B5E3-03B88F857AE7}"/>
              </a:ext>
            </a:extLst>
          </p:cNvPr>
          <p:cNvSpPr>
            <a:spLocks noGrp="1"/>
          </p:cNvSpPr>
          <p:nvPr>
            <p:ph type="title"/>
          </p:nvPr>
        </p:nvSpPr>
        <p:spPr/>
        <p:txBody>
          <a:bodyPr/>
          <a:lstStyle/>
          <a:p>
            <a:r>
              <a:rPr lang="en-US" dirty="0"/>
              <a:t>1. Combatting Climate Change</a:t>
            </a:r>
          </a:p>
        </p:txBody>
      </p:sp>
      <p:sp>
        <p:nvSpPr>
          <p:cNvPr id="3" name="Content Placeholder 2">
            <a:extLst>
              <a:ext uri="{FF2B5EF4-FFF2-40B4-BE49-F238E27FC236}">
                <a16:creationId xmlns:a16="http://schemas.microsoft.com/office/drawing/2014/main" id="{B271C9B1-D2FB-455E-A5C9-C437977E25B1}"/>
              </a:ext>
            </a:extLst>
          </p:cNvPr>
          <p:cNvSpPr>
            <a:spLocks noGrp="1"/>
          </p:cNvSpPr>
          <p:nvPr>
            <p:ph idx="1"/>
          </p:nvPr>
        </p:nvSpPr>
        <p:spPr>
          <a:xfrm>
            <a:off x="330200" y="1905000"/>
            <a:ext cx="11531600" cy="4580467"/>
          </a:xfrm>
        </p:spPr>
        <p:txBody>
          <a:bodyPr/>
          <a:lstStyle/>
          <a:p>
            <a:r>
              <a:rPr lang="en-US" sz="3733" dirty="0"/>
              <a:t>Part 1   $3-Billion Restore Mother Nature Bond Act</a:t>
            </a:r>
          </a:p>
          <a:p>
            <a:r>
              <a:rPr lang="en-US" sz="3733" dirty="0"/>
              <a:t>Part 2   Green Economy</a:t>
            </a:r>
          </a:p>
          <a:p>
            <a:r>
              <a:rPr lang="en-US" sz="3733" dirty="0"/>
              <a:t>Part 3   Renewable Energy</a:t>
            </a:r>
          </a:p>
          <a:p>
            <a:r>
              <a:rPr lang="en-US" sz="3733" dirty="0"/>
              <a:t>Part 4   Waste Reduction</a:t>
            </a:r>
          </a:p>
        </p:txBody>
      </p:sp>
    </p:spTree>
    <p:extLst>
      <p:ext uri="{BB962C8B-B14F-4D97-AF65-F5344CB8AC3E}">
        <p14:creationId xmlns:p14="http://schemas.microsoft.com/office/powerpoint/2010/main" val="42763281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4F37-AF31-49AC-ABFE-78FA70440A08}"/>
              </a:ext>
            </a:extLst>
          </p:cNvPr>
          <p:cNvSpPr>
            <a:spLocks noGrp="1"/>
          </p:cNvSpPr>
          <p:nvPr>
            <p:ph type="title"/>
          </p:nvPr>
        </p:nvSpPr>
        <p:spPr/>
        <p:txBody>
          <a:bodyPr/>
          <a:lstStyle/>
          <a:p>
            <a:r>
              <a:rPr lang="en-US" dirty="0"/>
              <a:t>Part 1. $3-Billion Restore Mother Nature Bond Act</a:t>
            </a:r>
          </a:p>
        </p:txBody>
      </p:sp>
      <p:sp>
        <p:nvSpPr>
          <p:cNvPr id="3" name="Content Placeholder 2">
            <a:extLst>
              <a:ext uri="{FF2B5EF4-FFF2-40B4-BE49-F238E27FC236}">
                <a16:creationId xmlns:a16="http://schemas.microsoft.com/office/drawing/2014/main" id="{934C8857-DACA-477C-A2D4-FE2E12CDB865}"/>
              </a:ext>
            </a:extLst>
          </p:cNvPr>
          <p:cNvSpPr>
            <a:spLocks noGrp="1"/>
          </p:cNvSpPr>
          <p:nvPr>
            <p:ph idx="1"/>
          </p:nvPr>
        </p:nvSpPr>
        <p:spPr>
          <a:xfrm>
            <a:off x="355600" y="2125133"/>
            <a:ext cx="11480800" cy="4580467"/>
          </a:xfrm>
        </p:spPr>
        <p:txBody>
          <a:bodyPr/>
          <a:lstStyle/>
          <a:p>
            <a:pPr marL="457200" indent="-457200">
              <a:buFont typeface="Arial" panose="020B0604020202020204" pitchFamily="34" charset="0"/>
              <a:buChar char="•"/>
            </a:pPr>
            <a:r>
              <a:rPr lang="en-US" dirty="0"/>
              <a:t>Protect high-traffic public lands</a:t>
            </a:r>
          </a:p>
          <a:p>
            <a:pPr marL="457200" indent="-457200">
              <a:buFont typeface="Arial" panose="020B0604020202020204" pitchFamily="34" charset="0"/>
              <a:buChar char="•"/>
            </a:pPr>
            <a:r>
              <a:rPr lang="en-US" dirty="0"/>
              <a:t>Fight flooding and support sustained resilience on Great Lakes</a:t>
            </a:r>
          </a:p>
          <a:p>
            <a:pPr marL="457200" indent="-457200">
              <a:buFont typeface="Arial" panose="020B0604020202020204" pitchFamily="34" charset="0"/>
              <a:buChar char="•"/>
            </a:pPr>
            <a:r>
              <a:rPr lang="en-US" dirty="0"/>
              <a:t>Restore critical habitats and reduce flood risk</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255817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181E-A786-4CC4-A1BA-903C185C00CD}"/>
              </a:ext>
            </a:extLst>
          </p:cNvPr>
          <p:cNvSpPr>
            <a:spLocks noGrp="1"/>
          </p:cNvSpPr>
          <p:nvPr>
            <p:ph type="title"/>
          </p:nvPr>
        </p:nvSpPr>
        <p:spPr/>
        <p:txBody>
          <a:bodyPr/>
          <a:lstStyle/>
          <a:p>
            <a:r>
              <a:rPr lang="en-US" dirty="0"/>
              <a:t>Part 2. Combat Climate Change &amp; Grow NY’s Green Economy: A Win-Win</a:t>
            </a:r>
          </a:p>
        </p:txBody>
      </p:sp>
      <p:sp>
        <p:nvSpPr>
          <p:cNvPr id="3" name="Content Placeholder 2">
            <a:extLst>
              <a:ext uri="{FF2B5EF4-FFF2-40B4-BE49-F238E27FC236}">
                <a16:creationId xmlns:a16="http://schemas.microsoft.com/office/drawing/2014/main" id="{806B5194-9C4E-4779-AA38-2B8F35AB1FDC}"/>
              </a:ext>
            </a:extLst>
          </p:cNvPr>
          <p:cNvSpPr>
            <a:spLocks noGrp="1"/>
          </p:cNvSpPr>
          <p:nvPr>
            <p:ph idx="1"/>
          </p:nvPr>
        </p:nvSpPr>
        <p:spPr/>
        <p:txBody>
          <a:bodyPr/>
          <a:lstStyle/>
          <a:p>
            <a:r>
              <a:rPr lang="en-US" dirty="0"/>
              <a:t>Electric vehicle industry expansion</a:t>
            </a:r>
          </a:p>
          <a:p>
            <a:r>
              <a:rPr lang="en-US" dirty="0"/>
              <a:t>Green economy tax credits</a:t>
            </a:r>
          </a:p>
          <a:p>
            <a:r>
              <a:rPr lang="en-US" dirty="0"/>
              <a:t>Building retrofits</a:t>
            </a:r>
          </a:p>
          <a:p>
            <a:r>
              <a:rPr lang="en-US" dirty="0"/>
              <a:t>Offshore wind industry hub</a:t>
            </a:r>
          </a:p>
          <a:p>
            <a:endParaRPr lang="en-US" dirty="0"/>
          </a:p>
          <a:p>
            <a:endParaRPr lang="en-US" dirty="0"/>
          </a:p>
        </p:txBody>
      </p:sp>
    </p:spTree>
    <p:extLst>
      <p:ext uri="{BB962C8B-B14F-4D97-AF65-F5344CB8AC3E}">
        <p14:creationId xmlns:p14="http://schemas.microsoft.com/office/powerpoint/2010/main" val="3573264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C8B3-92C8-4B1F-9554-BC2C9B9495E9}"/>
              </a:ext>
            </a:extLst>
          </p:cNvPr>
          <p:cNvSpPr>
            <a:spLocks noGrp="1"/>
          </p:cNvSpPr>
          <p:nvPr>
            <p:ph type="title"/>
          </p:nvPr>
        </p:nvSpPr>
        <p:spPr/>
        <p:txBody>
          <a:bodyPr/>
          <a:lstStyle/>
          <a:p>
            <a:r>
              <a:rPr lang="en-US" dirty="0"/>
              <a:t>Part 3. Expand Renewable Energy Power to Meet Zero-Carbon Emissions by 2040</a:t>
            </a:r>
          </a:p>
        </p:txBody>
      </p:sp>
      <p:sp>
        <p:nvSpPr>
          <p:cNvPr id="3" name="Content Placeholder 2">
            <a:extLst>
              <a:ext uri="{FF2B5EF4-FFF2-40B4-BE49-F238E27FC236}">
                <a16:creationId xmlns:a16="http://schemas.microsoft.com/office/drawing/2014/main" id="{4B807E43-5460-48B9-9B09-AA9522E80C19}"/>
              </a:ext>
            </a:extLst>
          </p:cNvPr>
          <p:cNvSpPr>
            <a:spLocks noGrp="1"/>
          </p:cNvSpPr>
          <p:nvPr>
            <p:ph idx="1"/>
          </p:nvPr>
        </p:nvSpPr>
        <p:spPr/>
        <p:txBody>
          <a:bodyPr/>
          <a:lstStyle/>
          <a:p>
            <a:r>
              <a:rPr lang="en-US" dirty="0"/>
              <a:t>Increase renewable capacity</a:t>
            </a:r>
          </a:p>
          <a:p>
            <a:r>
              <a:rPr lang="en-US" dirty="0"/>
              <a:t>Prepare the grid for new renewable generation</a:t>
            </a:r>
          </a:p>
          <a:p>
            <a:r>
              <a:rPr lang="en-US" dirty="0"/>
              <a:t>Community assistance</a:t>
            </a:r>
          </a:p>
        </p:txBody>
      </p:sp>
    </p:spTree>
    <p:extLst>
      <p:ext uri="{BB962C8B-B14F-4D97-AF65-F5344CB8AC3E}">
        <p14:creationId xmlns:p14="http://schemas.microsoft.com/office/powerpoint/2010/main" val="161907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C844-0F38-48BB-AD0D-2CAD44C8ABA8}"/>
              </a:ext>
            </a:extLst>
          </p:cNvPr>
          <p:cNvSpPr>
            <a:spLocks noGrp="1"/>
          </p:cNvSpPr>
          <p:nvPr>
            <p:ph type="title"/>
          </p:nvPr>
        </p:nvSpPr>
        <p:spPr/>
        <p:txBody>
          <a:bodyPr/>
          <a:lstStyle/>
          <a:p>
            <a:r>
              <a:rPr lang="en-US" dirty="0"/>
              <a:t>Part 4. Reduce Waste in Our Communities</a:t>
            </a:r>
          </a:p>
        </p:txBody>
      </p:sp>
      <p:sp>
        <p:nvSpPr>
          <p:cNvPr id="3" name="Content Placeholder 2">
            <a:extLst>
              <a:ext uri="{FF2B5EF4-FFF2-40B4-BE49-F238E27FC236}">
                <a16:creationId xmlns:a16="http://schemas.microsoft.com/office/drawing/2014/main" id="{44A1EE5A-FA4C-42FF-95FC-8BA71A3D656C}"/>
              </a:ext>
            </a:extLst>
          </p:cNvPr>
          <p:cNvSpPr>
            <a:spLocks noGrp="1"/>
          </p:cNvSpPr>
          <p:nvPr>
            <p:ph idx="1"/>
          </p:nvPr>
        </p:nvSpPr>
        <p:spPr/>
        <p:txBody>
          <a:bodyPr/>
          <a:lstStyle/>
          <a:p>
            <a:r>
              <a:rPr lang="en-US" dirty="0"/>
              <a:t>Styrofoam ban</a:t>
            </a:r>
          </a:p>
          <a:p>
            <a:r>
              <a:rPr lang="en-US" dirty="0"/>
              <a:t>Mattress and carpet recycling</a:t>
            </a:r>
          </a:p>
          <a:p>
            <a:r>
              <a:rPr lang="en-US" dirty="0"/>
              <a:t>Glass reuse expansion</a:t>
            </a:r>
          </a:p>
        </p:txBody>
      </p:sp>
    </p:spTree>
    <p:extLst>
      <p:ext uri="{BB962C8B-B14F-4D97-AF65-F5344CB8AC3E}">
        <p14:creationId xmlns:p14="http://schemas.microsoft.com/office/powerpoint/2010/main" val="346546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EA55-C713-4351-82AB-E85CE59506A3}"/>
              </a:ext>
            </a:extLst>
          </p:cNvPr>
          <p:cNvSpPr>
            <a:spLocks noGrp="1"/>
          </p:cNvSpPr>
          <p:nvPr>
            <p:ph type="title"/>
          </p:nvPr>
        </p:nvSpPr>
        <p:spPr/>
        <p:txBody>
          <a:bodyPr/>
          <a:lstStyle/>
          <a:p>
            <a:r>
              <a:rPr lang="en-US" dirty="0"/>
              <a:t>3. Rebuilding a New NY</a:t>
            </a:r>
          </a:p>
        </p:txBody>
      </p:sp>
      <p:sp>
        <p:nvSpPr>
          <p:cNvPr id="3" name="Content Placeholder 2">
            <a:extLst>
              <a:ext uri="{FF2B5EF4-FFF2-40B4-BE49-F238E27FC236}">
                <a16:creationId xmlns:a16="http://schemas.microsoft.com/office/drawing/2014/main" id="{6671CA50-60BF-4CF6-8299-865721287964}"/>
              </a:ext>
            </a:extLst>
          </p:cNvPr>
          <p:cNvSpPr>
            <a:spLocks noGrp="1"/>
          </p:cNvSpPr>
          <p:nvPr>
            <p:ph idx="1"/>
          </p:nvPr>
        </p:nvSpPr>
        <p:spPr/>
        <p:txBody>
          <a:bodyPr/>
          <a:lstStyle/>
          <a:p>
            <a:r>
              <a:rPr lang="en-US" dirty="0"/>
              <a:t>MTA capital investment</a:t>
            </a:r>
          </a:p>
          <a:p>
            <a:r>
              <a:rPr lang="en-US" dirty="0"/>
              <a:t>Statewide infrastructure investment</a:t>
            </a:r>
          </a:p>
          <a:p>
            <a:pPr marL="685783" lvl="1" indent="-457189"/>
            <a:r>
              <a:rPr lang="en-US" dirty="0"/>
              <a:t>Upstate airport development &amp; revitalization</a:t>
            </a:r>
          </a:p>
          <a:p>
            <a:pPr marL="685783" lvl="1" indent="-457189"/>
            <a:r>
              <a:rPr lang="en-US" dirty="0"/>
              <a:t>High speed rail</a:t>
            </a:r>
          </a:p>
        </p:txBody>
      </p:sp>
    </p:spTree>
    <p:extLst>
      <p:ext uri="{BB962C8B-B14F-4D97-AF65-F5344CB8AC3E}">
        <p14:creationId xmlns:p14="http://schemas.microsoft.com/office/powerpoint/2010/main" val="1131331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C900-A3D6-409B-9208-26F4FF62E5D8}"/>
              </a:ext>
            </a:extLst>
          </p:cNvPr>
          <p:cNvSpPr>
            <a:spLocks noGrp="1"/>
          </p:cNvSpPr>
          <p:nvPr>
            <p:ph type="title"/>
          </p:nvPr>
        </p:nvSpPr>
        <p:spPr>
          <a:xfrm>
            <a:off x="330200" y="417311"/>
            <a:ext cx="11480800" cy="1227667"/>
          </a:xfrm>
        </p:spPr>
        <p:txBody>
          <a:bodyPr/>
          <a:lstStyle/>
          <a:p>
            <a:r>
              <a:rPr lang="en-US" dirty="0"/>
              <a:t>4. Opportunity Agenda</a:t>
            </a:r>
          </a:p>
        </p:txBody>
      </p:sp>
      <p:sp>
        <p:nvSpPr>
          <p:cNvPr id="3" name="Content Placeholder 2">
            <a:extLst>
              <a:ext uri="{FF2B5EF4-FFF2-40B4-BE49-F238E27FC236}">
                <a16:creationId xmlns:a16="http://schemas.microsoft.com/office/drawing/2014/main" id="{BA7EED7B-0C1E-4948-8B08-E5A49B3621E1}"/>
              </a:ext>
            </a:extLst>
          </p:cNvPr>
          <p:cNvSpPr>
            <a:spLocks noGrp="1"/>
          </p:cNvSpPr>
          <p:nvPr>
            <p:ph idx="1"/>
          </p:nvPr>
        </p:nvSpPr>
        <p:spPr>
          <a:xfrm>
            <a:off x="330200" y="1431303"/>
            <a:ext cx="11480800" cy="4580467"/>
          </a:xfrm>
        </p:spPr>
        <p:txBody>
          <a:bodyPr/>
          <a:lstStyle/>
          <a:p>
            <a:r>
              <a:rPr lang="en-US" dirty="0"/>
              <a:t>Supporting New York workers</a:t>
            </a:r>
          </a:p>
          <a:p>
            <a:pPr marL="685783" lvl="1" indent="-457189"/>
            <a:r>
              <a:rPr lang="en-US" dirty="0"/>
              <a:t>E-bike, e-scooter legislation</a:t>
            </a:r>
          </a:p>
          <a:p>
            <a:pPr marL="457189" indent="-457189"/>
            <a:r>
              <a:rPr lang="en-US" dirty="0"/>
              <a:t>Bringing New Yorkers out of poverty</a:t>
            </a:r>
          </a:p>
          <a:p>
            <a:pPr marL="685783" lvl="1" indent="-457189"/>
            <a:r>
              <a:rPr lang="en-US" dirty="0"/>
              <a:t>Affordable housing investments</a:t>
            </a:r>
          </a:p>
          <a:p>
            <a:pPr marL="457189" indent="-457189"/>
            <a:r>
              <a:rPr lang="en-US" dirty="0"/>
              <a:t>Workforce development</a:t>
            </a:r>
          </a:p>
          <a:p>
            <a:pPr marL="685783" lvl="1" indent="-457189"/>
            <a:r>
              <a:rPr lang="en-US" dirty="0"/>
              <a:t>Future of work centers</a:t>
            </a:r>
          </a:p>
          <a:p>
            <a:pPr marL="685783" lvl="1" indent="-457189"/>
            <a:r>
              <a:rPr lang="en-US" dirty="0"/>
              <a:t>Apprenticeship expansion</a:t>
            </a:r>
          </a:p>
          <a:p>
            <a:pPr marL="685783" lvl="1" indent="-457189"/>
            <a:r>
              <a:rPr lang="en-US" dirty="0"/>
              <a:t>Training for the green economy</a:t>
            </a:r>
          </a:p>
          <a:p>
            <a:pPr marL="685783" lvl="1" indent="-457189"/>
            <a:r>
              <a:rPr lang="en-US" dirty="0"/>
              <a:t>Comprehensive education &amp; training center</a:t>
            </a:r>
          </a:p>
        </p:txBody>
      </p:sp>
    </p:spTree>
    <p:extLst>
      <p:ext uri="{BB962C8B-B14F-4D97-AF65-F5344CB8AC3E}">
        <p14:creationId xmlns:p14="http://schemas.microsoft.com/office/powerpoint/2010/main" val="1704084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6C517-8661-4CA1-A460-4ACB8A027004}"/>
              </a:ext>
            </a:extLst>
          </p:cNvPr>
          <p:cNvPicPr>
            <a:picLocks noChangeAspect="1"/>
          </p:cNvPicPr>
          <p:nvPr/>
        </p:nvPicPr>
        <p:blipFill>
          <a:blip r:embed="rId3"/>
          <a:stretch>
            <a:fillRect/>
          </a:stretch>
        </p:blipFill>
        <p:spPr>
          <a:xfrm>
            <a:off x="9500805" y="4588176"/>
            <a:ext cx="2327910" cy="1438747"/>
          </a:xfrm>
          <a:prstGeom prst="rect">
            <a:avLst/>
          </a:prstGeom>
        </p:spPr>
      </p:pic>
      <p:sp>
        <p:nvSpPr>
          <p:cNvPr id="3" name="Title 2">
            <a:extLst>
              <a:ext uri="{FF2B5EF4-FFF2-40B4-BE49-F238E27FC236}">
                <a16:creationId xmlns:a16="http://schemas.microsoft.com/office/drawing/2014/main" id="{3A7AB9D4-825F-427A-BD59-FEABECB6F0C8}"/>
              </a:ext>
            </a:extLst>
          </p:cNvPr>
          <p:cNvSpPr>
            <a:spLocks noGrp="1"/>
          </p:cNvSpPr>
          <p:nvPr>
            <p:ph type="title"/>
          </p:nvPr>
        </p:nvSpPr>
        <p:spPr>
          <a:xfrm>
            <a:off x="419100" y="562082"/>
            <a:ext cx="11176000" cy="879689"/>
          </a:xfrm>
        </p:spPr>
        <p:txBody>
          <a:bodyPr/>
          <a:lstStyle/>
          <a:p>
            <a:r>
              <a:rPr lang="en-US" sz="3600" dirty="0"/>
              <a:t>We Must Take Action Now</a:t>
            </a:r>
          </a:p>
        </p:txBody>
      </p:sp>
      <p:pic>
        <p:nvPicPr>
          <p:cNvPr id="5" name="Picture 4">
            <a:extLst>
              <a:ext uri="{FF2B5EF4-FFF2-40B4-BE49-F238E27FC236}">
                <a16:creationId xmlns:a16="http://schemas.microsoft.com/office/drawing/2014/main" id="{CFBA8432-26FF-4006-A906-F75E0C9C1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4014" y="6113426"/>
            <a:ext cx="2032000" cy="595895"/>
          </a:xfrm>
          <a:prstGeom prst="rect">
            <a:avLst/>
          </a:prstGeom>
        </p:spPr>
      </p:pic>
      <p:sp>
        <p:nvSpPr>
          <p:cNvPr id="6" name="Content Placeholder 5">
            <a:extLst>
              <a:ext uri="{FF2B5EF4-FFF2-40B4-BE49-F238E27FC236}">
                <a16:creationId xmlns:a16="http://schemas.microsoft.com/office/drawing/2014/main" id="{5357D910-F155-4196-9F4B-457BBC2B14B6}"/>
              </a:ext>
            </a:extLst>
          </p:cNvPr>
          <p:cNvSpPr>
            <a:spLocks noGrp="1"/>
          </p:cNvSpPr>
          <p:nvPr>
            <p:ph idx="1"/>
          </p:nvPr>
        </p:nvSpPr>
        <p:spPr>
          <a:xfrm>
            <a:off x="224546" y="1386104"/>
            <a:ext cx="8965174" cy="5200438"/>
          </a:xfrm>
        </p:spPr>
        <p:txBody>
          <a:bodyPr/>
          <a:lstStyle/>
          <a:p>
            <a:pPr marL="285750" indent="-285750">
              <a:spcAft>
                <a:spcPts val="600"/>
              </a:spcAft>
            </a:pPr>
            <a:r>
              <a:rPr lang="en-US" sz="2400" dirty="0"/>
              <a:t>1.5</a:t>
            </a:r>
            <a:r>
              <a:rPr lang="en-US" sz="2400" dirty="0">
                <a:latin typeface="Calibri" panose="020F0502020204030204" pitchFamily="34" charset="0"/>
              </a:rPr>
              <a:t>⁰</a:t>
            </a:r>
            <a:r>
              <a:rPr lang="en-US" sz="2400" dirty="0"/>
              <a:t>C warming could trigger feedback loops with the potential to cause runaway warming.(IPCC, 2018)</a:t>
            </a:r>
          </a:p>
          <a:p>
            <a:pPr marL="285750" indent="-285750">
              <a:spcAft>
                <a:spcPts val="600"/>
              </a:spcAft>
            </a:pPr>
            <a:r>
              <a:rPr lang="en-US" sz="2400" dirty="0"/>
              <a:t>Risks substantially higher at 2</a:t>
            </a:r>
            <a:r>
              <a:rPr lang="en-US" sz="2400" dirty="0">
                <a:latin typeface="Calibri" panose="020F0502020204030204" pitchFamily="34" charset="0"/>
              </a:rPr>
              <a:t>⁰</a:t>
            </a:r>
            <a:r>
              <a:rPr lang="en-US" sz="2400" dirty="0"/>
              <a:t>C warming. (IPCC, 2018)</a:t>
            </a:r>
          </a:p>
          <a:p>
            <a:pPr marL="285750" indent="-285750">
              <a:spcAft>
                <a:spcPts val="600"/>
              </a:spcAft>
            </a:pPr>
            <a:r>
              <a:rPr lang="en-US" sz="2400" dirty="0"/>
              <a:t>Paris commitments would lead to a 3.2</a:t>
            </a:r>
            <a:r>
              <a:rPr lang="en-US" sz="2400" dirty="0">
                <a:latin typeface="Calibri" panose="020F0502020204030204" pitchFamily="34" charset="0"/>
              </a:rPr>
              <a:t>⁰</a:t>
            </a:r>
            <a:r>
              <a:rPr lang="en-US" sz="2400" dirty="0"/>
              <a:t> C rise by 2100. (UNEP, 2019)</a:t>
            </a:r>
          </a:p>
          <a:p>
            <a:pPr marL="285750" indent="-285750">
              <a:spcAft>
                <a:spcPts val="600"/>
              </a:spcAft>
            </a:pPr>
            <a:r>
              <a:rPr lang="en-US" sz="2400" dirty="0"/>
              <a:t>The Gap: On current track we will emit enough GHGs by 2030 to make holding warming to 1.5</a:t>
            </a:r>
            <a:r>
              <a:rPr lang="en-US" sz="2400" dirty="0">
                <a:latin typeface="Calibri" panose="020F0502020204030204" pitchFamily="34" charset="0"/>
              </a:rPr>
              <a:t>⁰</a:t>
            </a:r>
            <a:r>
              <a:rPr lang="en-US" sz="2400" dirty="0"/>
              <a:t>C impossible. (IPCC, 2018)</a:t>
            </a:r>
          </a:p>
          <a:p>
            <a:pPr marL="285750" indent="-285750">
              <a:spcAft>
                <a:spcPts val="600"/>
              </a:spcAft>
            </a:pPr>
            <a:r>
              <a:rPr lang="en-US" sz="2400" dirty="0"/>
              <a:t>Must now reduce emissions 2.7%/yr for 2</a:t>
            </a:r>
            <a:r>
              <a:rPr lang="en-US" sz="2400" dirty="0">
                <a:latin typeface="Calibri" panose="020F0502020204030204" pitchFamily="34" charset="0"/>
              </a:rPr>
              <a:t>⁰</a:t>
            </a:r>
            <a:r>
              <a:rPr lang="en-US" sz="2400" dirty="0"/>
              <a:t>C, 7.6% for 1.5</a:t>
            </a:r>
            <a:r>
              <a:rPr lang="en-US" sz="2400" dirty="0">
                <a:latin typeface="Calibri" panose="020F0502020204030204" pitchFamily="34" charset="0"/>
              </a:rPr>
              <a:t>⁰</a:t>
            </a:r>
            <a:r>
              <a:rPr lang="en-US" sz="2400" dirty="0"/>
              <a:t>C: would have been 0.7% and 3.3% if started in 2010. (UNEP 2019 Gap Report)</a:t>
            </a:r>
          </a:p>
          <a:p>
            <a:pPr marL="457189" indent="-457189">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278262BC-870C-427F-B91E-4AB02F6AC4AE}"/>
              </a:ext>
            </a:extLst>
          </p:cNvPr>
          <p:cNvPicPr>
            <a:picLocks noChangeAspect="1"/>
          </p:cNvPicPr>
          <p:nvPr/>
        </p:nvPicPr>
        <p:blipFill>
          <a:blip r:embed="rId5"/>
          <a:stretch>
            <a:fillRect/>
          </a:stretch>
        </p:blipFill>
        <p:spPr>
          <a:xfrm>
            <a:off x="9604890" y="2622407"/>
            <a:ext cx="2119741" cy="1879266"/>
          </a:xfrm>
          <a:prstGeom prst="rect">
            <a:avLst/>
          </a:prstGeom>
        </p:spPr>
      </p:pic>
      <p:pic>
        <p:nvPicPr>
          <p:cNvPr id="7" name="Picture 6">
            <a:extLst>
              <a:ext uri="{FF2B5EF4-FFF2-40B4-BE49-F238E27FC236}">
                <a16:creationId xmlns:a16="http://schemas.microsoft.com/office/drawing/2014/main" id="{A9A91FE5-A751-4EE3-AADD-5B48CEA8940D}"/>
              </a:ext>
            </a:extLst>
          </p:cNvPr>
          <p:cNvPicPr>
            <a:picLocks noChangeAspect="1"/>
          </p:cNvPicPr>
          <p:nvPr/>
        </p:nvPicPr>
        <p:blipFill>
          <a:blip r:embed="rId6"/>
          <a:stretch>
            <a:fillRect/>
          </a:stretch>
        </p:blipFill>
        <p:spPr>
          <a:xfrm>
            <a:off x="9461753" y="789588"/>
            <a:ext cx="2406015" cy="1604010"/>
          </a:xfrm>
          <a:prstGeom prst="rect">
            <a:avLst/>
          </a:prstGeom>
        </p:spPr>
      </p:pic>
    </p:spTree>
    <p:extLst>
      <p:ext uri="{BB962C8B-B14F-4D97-AF65-F5344CB8AC3E}">
        <p14:creationId xmlns:p14="http://schemas.microsoft.com/office/powerpoint/2010/main" val="2539501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4"/>
          <p:cNvSpPr>
            <a:spLocks noGrp="1"/>
          </p:cNvSpPr>
          <p:nvPr>
            <p:ph type="title"/>
          </p:nvPr>
        </p:nvSpPr>
        <p:spPr>
          <a:xfrm>
            <a:off x="330200" y="677333"/>
            <a:ext cx="11480800" cy="1227667"/>
          </a:xfrm>
        </p:spPr>
        <p:txBody>
          <a:bodyPr/>
          <a:lstStyle/>
          <a:p>
            <a:r>
              <a:rPr lang="en-US" altLang="en-US" dirty="0"/>
              <a:t>Contact Information</a:t>
            </a:r>
          </a:p>
        </p:txBody>
      </p:sp>
      <p:sp>
        <p:nvSpPr>
          <p:cNvPr id="9219" name="Content Placeholder 12"/>
          <p:cNvSpPr>
            <a:spLocks noGrp="1"/>
          </p:cNvSpPr>
          <p:nvPr>
            <p:ph sz="half" idx="1"/>
          </p:nvPr>
        </p:nvSpPr>
        <p:spPr>
          <a:xfrm>
            <a:off x="943245" y="1905000"/>
            <a:ext cx="5400755" cy="3990833"/>
          </a:xfrm>
        </p:spPr>
        <p:txBody>
          <a:bodyPr/>
          <a:lstStyle/>
          <a:p>
            <a:pPr marL="0" lvl="1" indent="0">
              <a:buNone/>
            </a:pPr>
            <a:r>
              <a:rPr lang="en-US" altLang="en-US" sz="2800" dirty="0"/>
              <a:t>Office of Climate Change</a:t>
            </a:r>
          </a:p>
          <a:p>
            <a:pPr marL="0" lvl="1" indent="0">
              <a:buNone/>
            </a:pPr>
            <a:r>
              <a:rPr lang="en-US" altLang="en-US" sz="2800" dirty="0"/>
              <a:t>NYS Department of Environmental Conservation</a:t>
            </a:r>
          </a:p>
          <a:p>
            <a:pPr marL="0" lvl="1" indent="0">
              <a:buNone/>
            </a:pPr>
            <a:r>
              <a:rPr lang="en-US" altLang="en-US" sz="2800" dirty="0"/>
              <a:t>625 Broadway</a:t>
            </a:r>
          </a:p>
          <a:p>
            <a:pPr marL="0" lvl="1" indent="0">
              <a:buNone/>
            </a:pPr>
            <a:r>
              <a:rPr lang="en-US" altLang="en-US" sz="2800" dirty="0"/>
              <a:t>Albany NY 12233-1030</a:t>
            </a:r>
          </a:p>
          <a:p>
            <a:pPr marL="0" lvl="1" indent="0">
              <a:buNone/>
            </a:pPr>
            <a:r>
              <a:rPr lang="en-US" altLang="en-US" sz="2800" dirty="0"/>
              <a:t>518-402-8448</a:t>
            </a:r>
          </a:p>
          <a:p>
            <a:pPr marL="0" lvl="1" indent="0">
              <a:buNone/>
            </a:pPr>
            <a:r>
              <a:rPr lang="en-US" altLang="en-US" sz="2800" b="1" dirty="0">
                <a:hlinkClick r:id="rId3"/>
              </a:rPr>
              <a:t>climatechange@dec.ny.gov</a:t>
            </a:r>
            <a:r>
              <a:rPr lang="en-US" altLang="en-US" sz="2800" b="1" dirty="0"/>
              <a:t> </a:t>
            </a:r>
          </a:p>
        </p:txBody>
      </p:sp>
    </p:spTree>
    <p:extLst>
      <p:ext uri="{BB962C8B-B14F-4D97-AF65-F5344CB8AC3E}">
        <p14:creationId xmlns:p14="http://schemas.microsoft.com/office/powerpoint/2010/main" val="1316081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808D6-563A-4784-8E29-0A9B8572C2D2}"/>
              </a:ext>
            </a:extLst>
          </p:cNvPr>
          <p:cNvSpPr>
            <a:spLocks noGrp="1"/>
          </p:cNvSpPr>
          <p:nvPr>
            <p:ph type="title"/>
          </p:nvPr>
        </p:nvSpPr>
        <p:spPr/>
        <p:txBody>
          <a:bodyPr/>
          <a:lstStyle/>
          <a:p>
            <a:r>
              <a:rPr lang="en-US" dirty="0">
                <a:latin typeface="Roboto" pitchFamily="2" charset="0"/>
                <a:ea typeface="Roboto" pitchFamily="2" charset="0"/>
                <a:cs typeface="Arial"/>
              </a:rPr>
              <a:t>Our Actions Will Yield Many Benefits</a:t>
            </a:r>
            <a:endParaRPr lang="en-US" dirty="0"/>
          </a:p>
        </p:txBody>
      </p:sp>
      <p:pic>
        <p:nvPicPr>
          <p:cNvPr id="4" name="Picture 3">
            <a:extLst>
              <a:ext uri="{FF2B5EF4-FFF2-40B4-BE49-F238E27FC236}">
                <a16:creationId xmlns:a16="http://schemas.microsoft.com/office/drawing/2014/main" id="{DD37F966-FED3-4337-8308-CCCBF71D8C46}"/>
              </a:ext>
            </a:extLst>
          </p:cNvPr>
          <p:cNvPicPr>
            <a:picLocks noChangeAspect="1"/>
          </p:cNvPicPr>
          <p:nvPr/>
        </p:nvPicPr>
        <p:blipFill>
          <a:blip r:embed="rId3"/>
          <a:stretch>
            <a:fillRect/>
          </a:stretch>
        </p:blipFill>
        <p:spPr>
          <a:xfrm>
            <a:off x="779827" y="2026387"/>
            <a:ext cx="10632346" cy="4212701"/>
          </a:xfrm>
          <a:prstGeom prst="rect">
            <a:avLst/>
          </a:prstGeom>
        </p:spPr>
      </p:pic>
    </p:spTree>
    <p:extLst>
      <p:ext uri="{BB962C8B-B14F-4D97-AF65-F5344CB8AC3E}">
        <p14:creationId xmlns:p14="http://schemas.microsoft.com/office/powerpoint/2010/main" val="537069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6E55-16D6-4479-9C65-816B018CDF05}"/>
              </a:ext>
            </a:extLst>
          </p:cNvPr>
          <p:cNvSpPr>
            <a:spLocks noGrp="1"/>
          </p:cNvSpPr>
          <p:nvPr>
            <p:ph type="title"/>
          </p:nvPr>
        </p:nvSpPr>
        <p:spPr>
          <a:xfrm>
            <a:off x="259184" y="1607957"/>
            <a:ext cx="10972800" cy="879689"/>
          </a:xfrm>
        </p:spPr>
        <p:txBody>
          <a:bodyPr/>
          <a:lstStyle/>
          <a:p>
            <a:r>
              <a:rPr lang="en-US" sz="6000" dirty="0">
                <a:solidFill>
                  <a:srgbClr val="002D72"/>
                </a:solidFill>
                <a:latin typeface="Roboto" pitchFamily="2" charset="0"/>
              </a:rPr>
              <a:t>Where Are We Now?</a:t>
            </a:r>
            <a:endParaRPr lang="en-US" dirty="0"/>
          </a:p>
        </p:txBody>
      </p:sp>
    </p:spTree>
    <p:extLst>
      <p:ext uri="{BB962C8B-B14F-4D97-AF65-F5344CB8AC3E}">
        <p14:creationId xmlns:p14="http://schemas.microsoft.com/office/powerpoint/2010/main" val="2654492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31986" y="5385689"/>
            <a:ext cx="8686657" cy="13236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York State emitted approximately 206 million metric tons of CO</a:t>
            </a:r>
            <a:r>
              <a:rPr kumimoji="0" lang="en-US" sz="2667"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equivalent in 2016– about 0.5% of total annual global emissions. </a:t>
            </a:r>
          </a:p>
        </p:txBody>
      </p:sp>
      <p:pic>
        <p:nvPicPr>
          <p:cNvPr id="17" name="Picture 16">
            <a:extLst>
              <a:ext uri="{FF2B5EF4-FFF2-40B4-BE49-F238E27FC236}">
                <a16:creationId xmlns:a16="http://schemas.microsoft.com/office/drawing/2014/main" id="{FF9F44AC-806E-463E-BE06-0FC3B55B6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014" y="6113426"/>
            <a:ext cx="2032000" cy="595895"/>
          </a:xfrm>
          <a:prstGeom prst="rect">
            <a:avLst/>
          </a:prstGeom>
        </p:spPr>
      </p:pic>
      <p:pic>
        <p:nvPicPr>
          <p:cNvPr id="19" name="Picture 18">
            <a:extLst>
              <a:ext uri="{FF2B5EF4-FFF2-40B4-BE49-F238E27FC236}">
                <a16:creationId xmlns:a16="http://schemas.microsoft.com/office/drawing/2014/main" id="{34C4D742-E85E-415C-AAAB-94A7F2E04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062" y="501632"/>
            <a:ext cx="9302966" cy="4884057"/>
          </a:xfrm>
          <a:prstGeom prst="rect">
            <a:avLst/>
          </a:prstGeom>
        </p:spPr>
      </p:pic>
    </p:spTree>
    <p:extLst>
      <p:ext uri="{BB962C8B-B14F-4D97-AF65-F5344CB8AC3E}">
        <p14:creationId xmlns:p14="http://schemas.microsoft.com/office/powerpoint/2010/main" val="13797841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4DF28-785E-42CB-AE06-B67A17697569}"/>
              </a:ext>
            </a:extLst>
          </p:cNvPr>
          <p:cNvSpPr>
            <a:spLocks noGrp="1"/>
          </p:cNvSpPr>
          <p:nvPr>
            <p:ph type="title"/>
          </p:nvPr>
        </p:nvSpPr>
        <p:spPr/>
        <p:txBody>
          <a:bodyPr/>
          <a:lstStyle/>
          <a:p>
            <a:r>
              <a:rPr lang="en-US" dirty="0"/>
              <a:t>New York is Making Progress</a:t>
            </a:r>
          </a:p>
        </p:txBody>
      </p:sp>
      <p:sp>
        <p:nvSpPr>
          <p:cNvPr id="4" name="Content Placeholder 4">
            <a:extLst>
              <a:ext uri="{FF2B5EF4-FFF2-40B4-BE49-F238E27FC236}">
                <a16:creationId xmlns:a16="http://schemas.microsoft.com/office/drawing/2014/main" id="{058C3772-1324-4BC3-BE1A-332C112BF9F8}"/>
              </a:ext>
            </a:extLst>
          </p:cNvPr>
          <p:cNvSpPr>
            <a:spLocks noGrp="1"/>
          </p:cNvSpPr>
          <p:nvPr>
            <p:ph idx="1"/>
          </p:nvPr>
        </p:nvSpPr>
        <p:spPr>
          <a:xfrm>
            <a:off x="379006" y="1669201"/>
            <a:ext cx="4004723" cy="4351338"/>
          </a:xfrm>
        </p:spPr>
        <p:txBody>
          <a:bodyPr/>
          <a:lstStyle/>
          <a:p>
            <a:pPr marL="0" indent="0">
              <a:buNone/>
            </a:pPr>
            <a:r>
              <a:rPr lang="en-US" sz="2500" b="1" dirty="0">
                <a:solidFill>
                  <a:srgbClr val="F2A900"/>
                </a:solidFill>
                <a:latin typeface="Roboto" pitchFamily="2" charset="0"/>
                <a:ea typeface="Roboto" pitchFamily="2" charset="0"/>
              </a:rPr>
              <a:t>Buildings</a:t>
            </a:r>
          </a:p>
          <a:p>
            <a:pPr>
              <a:spcBef>
                <a:spcPts val="600"/>
              </a:spcBef>
            </a:pPr>
            <a:r>
              <a:rPr lang="en-US" sz="1800" dirty="0"/>
              <a:t>New Efficiency: New York</a:t>
            </a:r>
          </a:p>
          <a:p>
            <a:pPr>
              <a:spcBef>
                <a:spcPts val="600"/>
              </a:spcBef>
            </a:pPr>
            <a:r>
              <a:rPr lang="en-US" sz="1800" dirty="0"/>
              <a:t>Carbon Neutral Buildings Roadmap</a:t>
            </a:r>
          </a:p>
          <a:p>
            <a:pPr marL="0" indent="0">
              <a:buNone/>
            </a:pPr>
            <a:r>
              <a:rPr lang="en-US" sz="2500" b="1" dirty="0">
                <a:solidFill>
                  <a:srgbClr val="F2A900"/>
                </a:solidFill>
                <a:latin typeface="Roboto" pitchFamily="2" charset="0"/>
                <a:ea typeface="Roboto" pitchFamily="2" charset="0"/>
              </a:rPr>
              <a:t>Leadership by Example</a:t>
            </a:r>
          </a:p>
          <a:p>
            <a:pPr>
              <a:spcBef>
                <a:spcPts val="600"/>
              </a:spcBef>
            </a:pPr>
            <a:r>
              <a:rPr lang="en-US" sz="1800" dirty="0" err="1"/>
              <a:t>BuildSmart</a:t>
            </a:r>
            <a:r>
              <a:rPr lang="en-US" sz="1800" dirty="0"/>
              <a:t> (EO88)</a:t>
            </a:r>
          </a:p>
          <a:p>
            <a:pPr>
              <a:spcBef>
                <a:spcPts val="600"/>
              </a:spcBef>
            </a:pPr>
            <a:r>
              <a:rPr lang="en-US" sz="1800" dirty="0"/>
              <a:t>EO166</a:t>
            </a:r>
          </a:p>
          <a:p>
            <a:pPr marL="0" indent="0">
              <a:buNone/>
            </a:pPr>
            <a:r>
              <a:rPr lang="en-US" sz="2500" b="1" dirty="0">
                <a:solidFill>
                  <a:srgbClr val="F2A900"/>
                </a:solidFill>
                <a:latin typeface="Roboto" pitchFamily="2" charset="0"/>
                <a:ea typeface="Roboto" pitchFamily="2" charset="0"/>
              </a:rPr>
              <a:t>Transportation</a:t>
            </a:r>
          </a:p>
          <a:p>
            <a:pPr>
              <a:spcBef>
                <a:spcPts val="600"/>
              </a:spcBef>
            </a:pPr>
            <a:r>
              <a:rPr lang="en-US" sz="1800" dirty="0" err="1"/>
              <a:t>EVolveNY</a:t>
            </a:r>
            <a:endParaRPr lang="en-US" sz="1800" dirty="0"/>
          </a:p>
          <a:p>
            <a:pPr>
              <a:spcBef>
                <a:spcPts val="600"/>
              </a:spcBef>
            </a:pPr>
            <a:r>
              <a:rPr lang="en-US" sz="1800" dirty="0"/>
              <a:t>Charge Ready NY</a:t>
            </a:r>
          </a:p>
          <a:p>
            <a:pPr>
              <a:spcBef>
                <a:spcPts val="600"/>
              </a:spcBef>
            </a:pPr>
            <a:r>
              <a:rPr lang="en-US" sz="1800" dirty="0"/>
              <a:t>Drive Clean Rebate</a:t>
            </a:r>
          </a:p>
          <a:p>
            <a:pPr>
              <a:spcBef>
                <a:spcPts val="600"/>
              </a:spcBef>
            </a:pPr>
            <a:r>
              <a:rPr lang="en-US" sz="1800" dirty="0"/>
              <a:t>Municipal Clean Vehicle Rebates</a:t>
            </a:r>
          </a:p>
        </p:txBody>
      </p:sp>
      <p:sp>
        <p:nvSpPr>
          <p:cNvPr id="5" name="Content Placeholder 4">
            <a:extLst>
              <a:ext uri="{FF2B5EF4-FFF2-40B4-BE49-F238E27FC236}">
                <a16:creationId xmlns:a16="http://schemas.microsoft.com/office/drawing/2014/main" id="{D3901D98-C157-4AB0-A719-45A22B669454}"/>
              </a:ext>
            </a:extLst>
          </p:cNvPr>
          <p:cNvSpPr txBox="1">
            <a:spLocks/>
          </p:cNvSpPr>
          <p:nvPr/>
        </p:nvSpPr>
        <p:spPr>
          <a:xfrm>
            <a:off x="4668211" y="1669201"/>
            <a:ext cx="3699923"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pitchFamily="2" charset="0"/>
                <a:ea typeface="Roboto"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pitchFamily="2" charset="0"/>
                <a:ea typeface="Roboto"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pitchFamily="2"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F2A900"/>
                </a:solidFill>
              </a:rPr>
              <a:t>Resilience</a:t>
            </a:r>
          </a:p>
          <a:p>
            <a:pPr>
              <a:spcBef>
                <a:spcPts val="600"/>
              </a:spcBef>
            </a:pPr>
            <a:r>
              <a:rPr lang="en-US" sz="1800" dirty="0"/>
              <a:t>Community Risk and </a:t>
            </a:r>
            <a:br>
              <a:rPr lang="en-US" sz="1800" dirty="0"/>
            </a:br>
            <a:r>
              <a:rPr lang="en-US" sz="1800" dirty="0"/>
              <a:t>Resiliency Act</a:t>
            </a:r>
          </a:p>
          <a:p>
            <a:pPr>
              <a:spcBef>
                <a:spcPts val="600"/>
              </a:spcBef>
            </a:pPr>
            <a:r>
              <a:rPr lang="en-US" sz="1800" dirty="0"/>
              <a:t>Resilient New York</a:t>
            </a:r>
          </a:p>
          <a:p>
            <a:pPr marL="0" indent="0">
              <a:buNone/>
            </a:pPr>
            <a:r>
              <a:rPr lang="en-US" sz="2500" b="1" dirty="0">
                <a:solidFill>
                  <a:srgbClr val="F2A900"/>
                </a:solidFill>
              </a:rPr>
              <a:t>Electricity</a:t>
            </a:r>
          </a:p>
          <a:p>
            <a:pPr>
              <a:spcBef>
                <a:spcPts val="600"/>
              </a:spcBef>
            </a:pPr>
            <a:r>
              <a:rPr lang="en-US" sz="1800" dirty="0"/>
              <a:t>Regional Greenhouse Gas Initiative</a:t>
            </a:r>
          </a:p>
          <a:p>
            <a:pPr>
              <a:spcBef>
                <a:spcPts val="600"/>
              </a:spcBef>
            </a:pPr>
            <a:r>
              <a:rPr lang="en-US" sz="1800" dirty="0"/>
              <a:t>Clean Energy Standard </a:t>
            </a:r>
          </a:p>
          <a:p>
            <a:pPr>
              <a:spcBef>
                <a:spcPts val="600"/>
              </a:spcBef>
            </a:pPr>
            <a:r>
              <a:rPr lang="en-US" sz="1800" dirty="0"/>
              <a:t>NY-Sun</a:t>
            </a:r>
          </a:p>
          <a:p>
            <a:pPr>
              <a:spcBef>
                <a:spcPts val="600"/>
              </a:spcBef>
            </a:pPr>
            <a:r>
              <a:rPr lang="en-US" sz="1800" dirty="0"/>
              <a:t>Offshore Wind</a:t>
            </a:r>
          </a:p>
          <a:p>
            <a:pPr>
              <a:spcBef>
                <a:spcPts val="600"/>
              </a:spcBef>
            </a:pPr>
            <a:r>
              <a:rPr lang="en-US" sz="1800" dirty="0"/>
              <a:t>Energy Storage</a:t>
            </a:r>
          </a:p>
        </p:txBody>
      </p:sp>
      <p:sp>
        <p:nvSpPr>
          <p:cNvPr id="6" name="Content Placeholder 4">
            <a:extLst>
              <a:ext uri="{FF2B5EF4-FFF2-40B4-BE49-F238E27FC236}">
                <a16:creationId xmlns:a16="http://schemas.microsoft.com/office/drawing/2014/main" id="{967F473E-933A-4138-AD8B-33949D87927C}"/>
              </a:ext>
            </a:extLst>
          </p:cNvPr>
          <p:cNvSpPr txBox="1">
            <a:spLocks/>
          </p:cNvSpPr>
          <p:nvPr/>
        </p:nvSpPr>
        <p:spPr>
          <a:xfrm>
            <a:off x="8134454" y="1691652"/>
            <a:ext cx="3699923"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pitchFamily="2" charset="0"/>
                <a:ea typeface="Roboto"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pitchFamily="2" charset="0"/>
                <a:ea typeface="Roboto"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pitchFamily="2"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F2A900"/>
                </a:solidFill>
              </a:rPr>
              <a:t>Local Governments</a:t>
            </a:r>
          </a:p>
          <a:p>
            <a:pPr>
              <a:spcBef>
                <a:spcPts val="600"/>
              </a:spcBef>
            </a:pPr>
            <a:r>
              <a:rPr lang="en-US" sz="1800" dirty="0"/>
              <a:t>Climate Smart Communities</a:t>
            </a:r>
          </a:p>
          <a:p>
            <a:pPr>
              <a:spcBef>
                <a:spcPts val="600"/>
              </a:spcBef>
            </a:pPr>
            <a:r>
              <a:rPr lang="en-US" sz="1800" dirty="0"/>
              <a:t>Clean Energy Communities</a:t>
            </a:r>
          </a:p>
          <a:p>
            <a:pPr marL="0" indent="0">
              <a:buNone/>
            </a:pPr>
            <a:r>
              <a:rPr lang="en-US" sz="2500" b="1" dirty="0">
                <a:solidFill>
                  <a:srgbClr val="F2A900"/>
                </a:solidFill>
              </a:rPr>
              <a:t>Short-Lived </a:t>
            </a:r>
            <a:br>
              <a:rPr lang="en-US" sz="2500" b="1" dirty="0">
                <a:solidFill>
                  <a:srgbClr val="F2A900"/>
                </a:solidFill>
              </a:rPr>
            </a:br>
            <a:r>
              <a:rPr lang="en-US" sz="2500" b="1" dirty="0">
                <a:solidFill>
                  <a:srgbClr val="F2A900"/>
                </a:solidFill>
              </a:rPr>
              <a:t>Climate Pollutants</a:t>
            </a:r>
          </a:p>
          <a:p>
            <a:pPr>
              <a:spcBef>
                <a:spcPts val="600"/>
              </a:spcBef>
            </a:pPr>
            <a:r>
              <a:rPr lang="en-US" sz="1800" dirty="0"/>
              <a:t>Methane Reduction Plan</a:t>
            </a:r>
          </a:p>
          <a:p>
            <a:pPr>
              <a:spcBef>
                <a:spcPts val="600"/>
              </a:spcBef>
            </a:pPr>
            <a:r>
              <a:rPr lang="en-US" sz="1800" dirty="0"/>
              <a:t>HFC Reduction Strategy</a:t>
            </a:r>
            <a:br>
              <a:rPr lang="en-US" sz="1800" dirty="0"/>
            </a:br>
            <a:endParaRPr lang="en-US" sz="1800" dirty="0"/>
          </a:p>
          <a:p>
            <a:pPr marL="0" indent="0">
              <a:spcBef>
                <a:spcPts val="600"/>
              </a:spcBef>
              <a:buNone/>
            </a:pPr>
            <a:r>
              <a:rPr lang="en-US" sz="1800" dirty="0"/>
              <a:t>		</a:t>
            </a:r>
            <a:r>
              <a:rPr lang="en-US" sz="1800" b="1" i="1" dirty="0">
                <a:solidFill>
                  <a:srgbClr val="006BA6"/>
                </a:solidFill>
              </a:rPr>
              <a:t>… and more!</a:t>
            </a:r>
          </a:p>
        </p:txBody>
      </p:sp>
    </p:spTree>
    <p:extLst>
      <p:ext uri="{BB962C8B-B14F-4D97-AF65-F5344CB8AC3E}">
        <p14:creationId xmlns:p14="http://schemas.microsoft.com/office/powerpoint/2010/main" val="32184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E6604-9786-44D3-A042-7400785DE493}"/>
              </a:ext>
            </a:extLst>
          </p:cNvPr>
          <p:cNvPicPr>
            <a:picLocks noChangeAspect="1"/>
          </p:cNvPicPr>
          <p:nvPr/>
        </p:nvPicPr>
        <p:blipFill>
          <a:blip r:embed="rId3"/>
          <a:stretch>
            <a:fillRect/>
          </a:stretch>
        </p:blipFill>
        <p:spPr>
          <a:xfrm>
            <a:off x="1731120" y="1864895"/>
            <a:ext cx="4773582" cy="4870927"/>
          </a:xfrm>
          <a:prstGeom prst="rect">
            <a:avLst/>
          </a:prstGeom>
        </p:spPr>
      </p:pic>
      <p:sp>
        <p:nvSpPr>
          <p:cNvPr id="5" name="Rectangle 4">
            <a:extLst>
              <a:ext uri="{FF2B5EF4-FFF2-40B4-BE49-F238E27FC236}">
                <a16:creationId xmlns:a16="http://schemas.microsoft.com/office/drawing/2014/main" id="{846B1C3D-DCD0-4C04-A269-F7503F562859}"/>
              </a:ext>
            </a:extLst>
          </p:cNvPr>
          <p:cNvSpPr/>
          <p:nvPr/>
        </p:nvSpPr>
        <p:spPr>
          <a:xfrm>
            <a:off x="5016697" y="1412618"/>
            <a:ext cx="6249557" cy="830997"/>
          </a:xfrm>
          <a:prstGeom prst="rect">
            <a:avLst/>
          </a:prstGeom>
        </p:spPr>
        <p:txBody>
          <a:bodyPr wrap="square">
            <a:spAutoFit/>
          </a:bodyPr>
          <a:lstStyle/>
          <a:p>
            <a:pPr lvl="0"/>
            <a:r>
              <a:rPr lang="en-US" sz="2400" dirty="0">
                <a:solidFill>
                  <a:srgbClr val="002D73"/>
                </a:solidFill>
                <a:latin typeface="Roboto" pitchFamily="2" charset="0"/>
                <a:ea typeface="Roboto" pitchFamily="2" charset="0"/>
                <a:cs typeface="Times New Roman" panose="02020603050405020304" pitchFamily="18" charset="0"/>
              </a:rPr>
              <a:t>New York State GHG Emissions by </a:t>
            </a:r>
            <a:br>
              <a:rPr lang="en-US" sz="2400" dirty="0">
                <a:solidFill>
                  <a:srgbClr val="002D73"/>
                </a:solidFill>
                <a:latin typeface="Roboto" pitchFamily="2" charset="0"/>
                <a:ea typeface="Roboto" pitchFamily="2" charset="0"/>
                <a:cs typeface="Times New Roman" panose="02020603050405020304" pitchFamily="18" charset="0"/>
              </a:rPr>
            </a:br>
            <a:r>
              <a:rPr lang="en-US" sz="2400" dirty="0">
                <a:solidFill>
                  <a:srgbClr val="002D73"/>
                </a:solidFill>
                <a:latin typeface="Roboto" pitchFamily="2" charset="0"/>
                <a:ea typeface="Roboto" pitchFamily="2" charset="0"/>
                <a:cs typeface="Times New Roman" panose="02020603050405020304" pitchFamily="18" charset="0"/>
              </a:rPr>
              <a:t>Source Category (MMtCO</a:t>
            </a:r>
            <a:r>
              <a:rPr lang="en-US" sz="2400" baseline="-25000" dirty="0">
                <a:solidFill>
                  <a:srgbClr val="002D73"/>
                </a:solidFill>
                <a:latin typeface="Roboto" pitchFamily="2" charset="0"/>
                <a:ea typeface="Roboto" pitchFamily="2" charset="0"/>
                <a:cs typeface="Times New Roman" panose="02020603050405020304" pitchFamily="18" charset="0"/>
              </a:rPr>
              <a:t>2</a:t>
            </a:r>
            <a:r>
              <a:rPr lang="en-US" sz="2400" dirty="0">
                <a:solidFill>
                  <a:srgbClr val="002D73"/>
                </a:solidFill>
                <a:latin typeface="Roboto" pitchFamily="2" charset="0"/>
                <a:ea typeface="Roboto" pitchFamily="2" charset="0"/>
                <a:cs typeface="Times New Roman" panose="02020603050405020304" pitchFamily="18" charset="0"/>
              </a:rPr>
              <a:t>e)</a:t>
            </a:r>
            <a:endParaRPr lang="en-US" sz="2400" dirty="0">
              <a:solidFill>
                <a:srgbClr val="002D73"/>
              </a:solidFill>
              <a:latin typeface="Roboto" pitchFamily="2" charset="0"/>
              <a:ea typeface="Roboto" pitchFamily="2" charset="0"/>
            </a:endParaRPr>
          </a:p>
        </p:txBody>
      </p:sp>
      <p:sp>
        <p:nvSpPr>
          <p:cNvPr id="3" name="Title 2">
            <a:extLst>
              <a:ext uri="{FF2B5EF4-FFF2-40B4-BE49-F238E27FC236}">
                <a16:creationId xmlns:a16="http://schemas.microsoft.com/office/drawing/2014/main" id="{75153C74-9F6E-4583-831B-10A6C1C59E3C}"/>
              </a:ext>
            </a:extLst>
          </p:cNvPr>
          <p:cNvSpPr>
            <a:spLocks noGrp="1"/>
          </p:cNvSpPr>
          <p:nvPr>
            <p:ph type="title"/>
          </p:nvPr>
        </p:nvSpPr>
        <p:spPr/>
        <p:txBody>
          <a:bodyPr/>
          <a:lstStyle/>
          <a:p>
            <a:r>
              <a:rPr lang="en-US" dirty="0"/>
              <a:t>But We Are Going to Have to Do A Lot More…</a:t>
            </a:r>
          </a:p>
        </p:txBody>
      </p:sp>
      <p:pic>
        <p:nvPicPr>
          <p:cNvPr id="7" name="Picture 6">
            <a:extLst>
              <a:ext uri="{FF2B5EF4-FFF2-40B4-BE49-F238E27FC236}">
                <a16:creationId xmlns:a16="http://schemas.microsoft.com/office/drawing/2014/main" id="{5B49E459-DF52-4B82-96CF-24D3D17C8F54}"/>
              </a:ext>
            </a:extLst>
          </p:cNvPr>
          <p:cNvPicPr>
            <a:picLocks noChangeAspect="1"/>
          </p:cNvPicPr>
          <p:nvPr/>
        </p:nvPicPr>
        <p:blipFill>
          <a:blip r:embed="rId4"/>
          <a:stretch>
            <a:fillRect/>
          </a:stretch>
        </p:blipFill>
        <p:spPr>
          <a:xfrm>
            <a:off x="3835452" y="2923674"/>
            <a:ext cx="5742930" cy="3628124"/>
          </a:xfrm>
          <a:prstGeom prst="rect">
            <a:avLst/>
          </a:prstGeom>
        </p:spPr>
      </p:pic>
    </p:spTree>
    <p:extLst>
      <p:ext uri="{BB962C8B-B14F-4D97-AF65-F5344CB8AC3E}">
        <p14:creationId xmlns:p14="http://schemas.microsoft.com/office/powerpoint/2010/main" val="2403443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02127" y="1280734"/>
            <a:ext cx="6079793" cy="4928049"/>
          </a:xfrm>
        </p:spPr>
        <p:txBody>
          <a:bodyPr>
            <a:normAutofit/>
          </a:bodyPr>
          <a:lstStyle/>
          <a:p>
            <a:r>
              <a:rPr lang="en-US" dirty="0"/>
              <a:t>Will require</a:t>
            </a:r>
          </a:p>
          <a:p>
            <a:pPr marL="1082024" lvl="1" indent="-457200">
              <a:buFont typeface="Wingdings" panose="05000000000000000000" pitchFamily="2" charset="2"/>
              <a:buChar char="§"/>
            </a:pPr>
            <a:r>
              <a:rPr lang="en-US" sz="2800" dirty="0"/>
              <a:t>Electrification of cars and heating</a:t>
            </a:r>
          </a:p>
          <a:p>
            <a:pPr marL="1082024" lvl="1" indent="-457200">
              <a:buFont typeface="Wingdings" panose="05000000000000000000" pitchFamily="2" charset="2"/>
              <a:buChar char="§"/>
            </a:pPr>
            <a:r>
              <a:rPr lang="en-US" sz="2800" dirty="0"/>
              <a:t>Deep penetration of renewables (wind, solar)</a:t>
            </a:r>
          </a:p>
          <a:p>
            <a:pPr marL="1082024" lvl="1" indent="-457200">
              <a:buFont typeface="Wingdings" panose="05000000000000000000" pitchFamily="2" charset="2"/>
              <a:buChar char="§"/>
            </a:pPr>
            <a:r>
              <a:rPr lang="en-US" sz="2800" dirty="0"/>
              <a:t>Waste diversion (organics and embedded emissions) </a:t>
            </a:r>
          </a:p>
          <a:p>
            <a:pPr marL="1082024" lvl="1" indent="-457200">
              <a:buFont typeface="Wingdings" panose="05000000000000000000" pitchFamily="2" charset="2"/>
              <a:buChar char="§"/>
            </a:pPr>
            <a:r>
              <a:rPr lang="en-US" sz="2800" dirty="0"/>
              <a:t>Conversion of refrigerants</a:t>
            </a:r>
          </a:p>
          <a:p>
            <a:pPr marL="1082024" lvl="1" indent="-457200">
              <a:buFont typeface="Wingdings" panose="05000000000000000000" pitchFamily="2" charset="2"/>
              <a:buChar char="§"/>
            </a:pPr>
            <a:r>
              <a:rPr lang="en-US" sz="2800" dirty="0"/>
              <a:t>Deep energy efficiency improvements </a:t>
            </a:r>
            <a:r>
              <a:rPr lang="mr-IN" sz="2800" dirty="0"/>
              <a:t>–</a:t>
            </a:r>
            <a:r>
              <a:rPr lang="en-US" sz="2800" dirty="0"/>
              <a:t> in all sectors</a:t>
            </a:r>
          </a:p>
          <a:p>
            <a:endParaRPr lang="en-US" dirty="0"/>
          </a:p>
        </p:txBody>
      </p:sp>
      <p:sp>
        <p:nvSpPr>
          <p:cNvPr id="8" name="Title 1"/>
          <p:cNvSpPr>
            <a:spLocks noGrp="1"/>
          </p:cNvSpPr>
          <p:nvPr>
            <p:ph type="title"/>
          </p:nvPr>
        </p:nvSpPr>
        <p:spPr/>
        <p:txBody>
          <a:bodyPr>
            <a:normAutofit/>
          </a:bodyPr>
          <a:lstStyle/>
          <a:p>
            <a:r>
              <a:rPr lang="en-US" sz="3600" dirty="0"/>
              <a:t>Reaching 40% by 2030 and carbon neutrality</a:t>
            </a:r>
          </a:p>
        </p:txBody>
      </p:sp>
      <p:sp>
        <p:nvSpPr>
          <p:cNvPr id="10" name="Content Placeholder 2"/>
          <p:cNvSpPr txBox="1">
            <a:spLocks/>
          </p:cNvSpPr>
          <p:nvPr/>
        </p:nvSpPr>
        <p:spPr>
          <a:xfrm>
            <a:off x="2042593" y="1458464"/>
            <a:ext cx="8336931" cy="542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ontent Placeholder 3"/>
          <p:cNvSpPr txBox="1">
            <a:spLocks/>
          </p:cNvSpPr>
          <p:nvPr/>
        </p:nvSpPr>
        <p:spPr>
          <a:xfrm>
            <a:off x="7896533" y="1101111"/>
            <a:ext cx="4487784" cy="4097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133"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7" name="Content Placeholder 8">
            <a:extLst>
              <a:ext uri="{FF2B5EF4-FFF2-40B4-BE49-F238E27FC236}">
                <a16:creationId xmlns:a16="http://schemas.microsoft.com/office/drawing/2014/main" id="{D5C73ED2-B7A2-424C-A525-38DCD926C510}"/>
              </a:ext>
            </a:extLst>
          </p:cNvPr>
          <p:cNvGraphicFramePr>
            <a:graphicFrameLocks/>
          </p:cNvGraphicFramePr>
          <p:nvPr>
            <p:extLst/>
          </p:nvPr>
        </p:nvGraphicFramePr>
        <p:xfrm>
          <a:off x="248142" y="1458464"/>
          <a:ext cx="5098928" cy="44640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3DCB1E5-0B4F-424A-9A57-4FC3223469EC}"/>
              </a:ext>
            </a:extLst>
          </p:cNvPr>
          <p:cNvSpPr txBox="1"/>
          <p:nvPr/>
        </p:nvSpPr>
        <p:spPr>
          <a:xfrm>
            <a:off x="4684909" y="4364989"/>
            <a:ext cx="457200" cy="369332"/>
          </a:xfrm>
          <a:prstGeom prst="rect">
            <a:avLst/>
          </a:prstGeom>
          <a:noFill/>
        </p:spPr>
        <p:txBody>
          <a:bodyPr wrap="square" rtlCol="0">
            <a:spAutoFit/>
          </a:bodyPr>
          <a:lstStyle/>
          <a:p>
            <a:r>
              <a:rPr lang="en-US" dirty="0"/>
              <a:t>50</a:t>
            </a:r>
          </a:p>
        </p:txBody>
      </p:sp>
      <p:sp>
        <p:nvSpPr>
          <p:cNvPr id="9" name="TextBox 8">
            <a:extLst>
              <a:ext uri="{FF2B5EF4-FFF2-40B4-BE49-F238E27FC236}">
                <a16:creationId xmlns:a16="http://schemas.microsoft.com/office/drawing/2014/main" id="{68870C1B-263B-43E6-AA16-25D83F0E550B}"/>
              </a:ext>
            </a:extLst>
          </p:cNvPr>
          <p:cNvSpPr txBox="1"/>
          <p:nvPr/>
        </p:nvSpPr>
        <p:spPr>
          <a:xfrm>
            <a:off x="3126186" y="3018057"/>
            <a:ext cx="901209" cy="461665"/>
          </a:xfrm>
          <a:prstGeom prst="rect">
            <a:avLst/>
          </a:prstGeom>
          <a:noFill/>
        </p:spPr>
        <p:txBody>
          <a:bodyPr wrap="none" rtlCol="0">
            <a:spAutoFit/>
          </a:bodyPr>
          <a:lstStyle/>
          <a:p>
            <a:r>
              <a:rPr lang="en-US" sz="2400" dirty="0">
                <a:solidFill>
                  <a:srgbClr val="0070C0"/>
                </a:solidFill>
                <a:sym typeface="Symbol" panose="05050102010706020507" pitchFamily="18" charset="2"/>
              </a:rPr>
              <a:t>40%</a:t>
            </a:r>
            <a:endParaRPr lang="en-US" sz="2400" dirty="0">
              <a:solidFill>
                <a:srgbClr val="0070C0"/>
              </a:solidFill>
            </a:endParaRPr>
          </a:p>
        </p:txBody>
      </p:sp>
    </p:spTree>
    <p:extLst>
      <p:ext uri="{BB962C8B-B14F-4D97-AF65-F5344CB8AC3E}">
        <p14:creationId xmlns:p14="http://schemas.microsoft.com/office/powerpoint/2010/main" val="3895098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White.pot [Compatibility Mode]" id="{49E1B85D-ED01-4E6C-A576-4D478FE3FFEA}" vid="{5CEEDB3C-71F6-43A6-8ECF-7BB7C43F4DC6}"/>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light-dec.potx" id="{68334329-E158-4329-A3CF-8276C1449787}" vid="{2E61F270-1ACB-4651-8C2E-7CD21D25536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Template_decpowerpoint-light</Template>
  <TotalTime>6501</TotalTime>
  <Words>3982</Words>
  <Application>Microsoft Office PowerPoint</Application>
  <PresentationFormat>Widescreen</PresentationFormat>
  <Paragraphs>511</Paragraphs>
  <Slides>30</Slides>
  <Notes>30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30</vt:i4>
      </vt:variant>
    </vt:vector>
  </HeadingPairs>
  <TitlesOfParts>
    <vt:vector size="43" baseType="lpstr">
      <vt:lpstr>Arial</vt:lpstr>
      <vt:lpstr>Calibri</vt:lpstr>
      <vt:lpstr>Roboto</vt:lpstr>
      <vt:lpstr>Wingdings</vt:lpstr>
      <vt:lpstr>Section Master</vt:lpstr>
      <vt:lpstr>2_Custom Design</vt:lpstr>
      <vt:lpstr>3_Custom Design</vt:lpstr>
      <vt:lpstr>4_Custom Design</vt:lpstr>
      <vt:lpstr>Cover Master</vt:lpstr>
      <vt:lpstr>Content Master</vt:lpstr>
      <vt:lpstr>1_Cover Master</vt:lpstr>
      <vt:lpstr>Office Theme</vt:lpstr>
      <vt:lpstr>1_Office Theme</vt:lpstr>
      <vt:lpstr>New York State  Climate Leadership </vt:lpstr>
      <vt:lpstr>We Have Seen the Effects of Climate Change</vt:lpstr>
      <vt:lpstr>We Must Take Action Now</vt:lpstr>
      <vt:lpstr>Our Actions Will Yield Many Benefits</vt:lpstr>
      <vt:lpstr>Where Are We Now?</vt:lpstr>
      <vt:lpstr>PowerPoint Presentation</vt:lpstr>
      <vt:lpstr>New York is Making Progress</vt:lpstr>
      <vt:lpstr>But We Are Going to Have to Do A Lot More…</vt:lpstr>
      <vt:lpstr>Reaching 40% by 2030 and carbon neutrality</vt:lpstr>
      <vt:lpstr>Climate Leadership and Community Protection Act</vt:lpstr>
      <vt:lpstr>PowerPoint Presentation</vt:lpstr>
      <vt:lpstr>Climate Action Council</vt:lpstr>
      <vt:lpstr>PowerPoint Presentation</vt:lpstr>
      <vt:lpstr>PowerPoint Presentation</vt:lpstr>
      <vt:lpstr>Developing the Scoping Plan</vt:lpstr>
      <vt:lpstr>Implementing the Scoping Plan – DEC</vt:lpstr>
      <vt:lpstr>Implementing the Scoping Plan – All Agencies</vt:lpstr>
      <vt:lpstr>Benefiting Disadvantaged Communities</vt:lpstr>
      <vt:lpstr>Community Risk &amp; Resiliency Act Amendments </vt:lpstr>
      <vt:lpstr>Community Risk &amp; Resiliency Act Amendments </vt:lpstr>
      <vt:lpstr>Implementing CRRA Amendments</vt:lpstr>
      <vt:lpstr>State of the State</vt:lpstr>
      <vt:lpstr>1. Combatting Climate Change</vt:lpstr>
      <vt:lpstr>Part 1. $3-Billion Restore Mother Nature Bond Act</vt:lpstr>
      <vt:lpstr>Part 2. Combat Climate Change &amp; Grow NY’s Green Economy: A Win-Win</vt:lpstr>
      <vt:lpstr>Part 3. Expand Renewable Energy Power to Meet Zero-Carbon Emissions by 2040</vt:lpstr>
      <vt:lpstr>Part 4. Reduce Waste in Our Communities</vt:lpstr>
      <vt:lpstr>3. Rebuilding a New NY</vt:lpstr>
      <vt:lpstr>4. Opportunity Agenda</vt:lpstr>
      <vt:lpstr>Contact Information</vt:lpstr>
    </vt:vector>
  </TitlesOfParts>
  <Company>NYSDEC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Risk and Resiliency Act S6617B-A6558B</dc:title>
  <dc:creator>Mark Lowery</dc:creator>
  <cp:lastModifiedBy>Lowery, Mark D (DEC)</cp:lastModifiedBy>
  <cp:revision>841</cp:revision>
  <cp:lastPrinted>2020-01-22T16:45:25Z</cp:lastPrinted>
  <dcterms:created xsi:type="dcterms:W3CDTF">2014-09-23T15:52:01Z</dcterms:created>
  <dcterms:modified xsi:type="dcterms:W3CDTF">2020-01-22T16:45:43Z</dcterms:modified>
</cp:coreProperties>
</file>