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78" r:id="rId9"/>
    <p:sldId id="279" r:id="rId10"/>
    <p:sldId id="273" r:id="rId11"/>
    <p:sldId id="269" r:id="rId12"/>
    <p:sldId id="276" r:id="rId13"/>
    <p:sldId id="267" r:id="rId14"/>
    <p:sldId id="265" r:id="rId15"/>
    <p:sldId id="268" r:id="rId16"/>
    <p:sldId id="270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1468" y="319509"/>
            <a:ext cx="9144000" cy="2029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Lessons Learned and</a:t>
            </a:r>
            <a:br>
              <a:rPr lang="en-US" dirty="0" smtClean="0"/>
            </a:br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6921" y="2759444"/>
            <a:ext cx="9144000" cy="754025"/>
          </a:xfrm>
        </p:spPr>
        <p:txBody>
          <a:bodyPr/>
          <a:lstStyle/>
          <a:p>
            <a:r>
              <a:rPr lang="en-US" dirty="0" smtClean="0"/>
              <a:t>Brownfield Cleanup Program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351468" y="5230041"/>
            <a:ext cx="9144000" cy="754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Michele Wittman</a:t>
            </a:r>
          </a:p>
          <a:p>
            <a:r>
              <a:rPr lang="en-US" dirty="0" smtClean="0"/>
              <a:t>Hazard Evaluations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pic>
        <p:nvPicPr>
          <p:cNvPr id="2051" name="Picture 3" descr="DSCN1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68" y="1484245"/>
            <a:ext cx="6703543" cy="502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6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Worked with ACM Contractor for Soil Removal</a:t>
            </a:r>
          </a:p>
          <a:p>
            <a:r>
              <a:rPr lang="en-US" dirty="0" smtClean="0"/>
              <a:t>ACM </a:t>
            </a:r>
            <a:r>
              <a:rPr lang="en-US" dirty="0" smtClean="0"/>
              <a:t>and PCB soil removed July 2017</a:t>
            </a:r>
          </a:p>
          <a:p>
            <a:r>
              <a:rPr lang="en-US" dirty="0" smtClean="0"/>
              <a:t>Courtyard Control not until August 2017</a:t>
            </a:r>
          </a:p>
          <a:p>
            <a:r>
              <a:rPr lang="en-US" dirty="0" smtClean="0"/>
              <a:t>Remove PCB soil over 50+ ppm</a:t>
            </a:r>
          </a:p>
          <a:p>
            <a:r>
              <a:rPr lang="en-US" dirty="0" smtClean="0"/>
              <a:t>Remove concrete footers and foundations</a:t>
            </a:r>
          </a:p>
          <a:p>
            <a:r>
              <a:rPr lang="en-US" dirty="0" smtClean="0"/>
              <a:t>Remove UST, drainage structures, and impacted </a:t>
            </a:r>
            <a:r>
              <a:rPr lang="en-US" dirty="0"/>
              <a:t>fill </a:t>
            </a:r>
            <a:endParaRPr lang="en-US" dirty="0" smtClean="0"/>
          </a:p>
          <a:p>
            <a:r>
              <a:rPr lang="en-US" dirty="0" smtClean="0"/>
              <a:t>Chimney </a:t>
            </a:r>
            <a:r>
              <a:rPr lang="en-US" dirty="0"/>
              <a:t>Stabilization and Restoration Issues</a:t>
            </a:r>
          </a:p>
          <a:p>
            <a:r>
              <a:rPr lang="en-US" dirty="0" smtClean="0"/>
              <a:t>Confirmatory </a:t>
            </a:r>
            <a:r>
              <a:rPr lang="en-US" dirty="0"/>
              <a:t>sample results confirmed no testing results above Restricted Residential </a:t>
            </a:r>
            <a:r>
              <a:rPr lang="en-US" dirty="0" smtClean="0"/>
              <a:t>numbers – End of October 2017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913" y="1690688"/>
            <a:ext cx="1584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Courtyard – December 2017 </a:t>
            </a:r>
            <a:endParaRPr lang="en-US" dirty="0"/>
          </a:p>
        </p:txBody>
      </p:sp>
      <p:pic>
        <p:nvPicPr>
          <p:cNvPr id="7" name="Picture 6" descr="C:\Users\HEI-8\AppData\Local\Microsoft\Windows\INetCache\Content.Word\IMG_20171205_102505008_HD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13" y="1471647"/>
            <a:ext cx="7856113" cy="5032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0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pic>
        <p:nvPicPr>
          <p:cNvPr id="4" name="Content Placeholder 3" descr="C:\Users\HEI-8\AppData\Local\Microsoft\Windows\INetCache\Content.Word\IMG_510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43" y="1450750"/>
            <a:ext cx="6349284" cy="51947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40913" y="1690688"/>
            <a:ext cx="1584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Parking Lot – July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Parking Lot </a:t>
            </a:r>
            <a:r>
              <a:rPr lang="en-US" dirty="0" smtClean="0"/>
              <a:t>area</a:t>
            </a:r>
            <a:endParaRPr lang="en-US" dirty="0"/>
          </a:p>
          <a:p>
            <a:pPr lvl="1"/>
            <a:r>
              <a:rPr lang="en-US" dirty="0"/>
              <a:t>Plan </a:t>
            </a:r>
            <a:r>
              <a:rPr lang="en-US" dirty="0" smtClean="0"/>
              <a:t>was simple - excavate </a:t>
            </a:r>
            <a:r>
              <a:rPr lang="en-US" dirty="0"/>
              <a:t>to 3 to 4 feet</a:t>
            </a:r>
          </a:p>
          <a:p>
            <a:pPr lvl="1"/>
            <a:r>
              <a:rPr lang="en-US" dirty="0" smtClean="0"/>
              <a:t>Identified </a:t>
            </a:r>
            <a:r>
              <a:rPr lang="en-US" dirty="0"/>
              <a:t>hazardous levels of </a:t>
            </a:r>
            <a:r>
              <a:rPr lang="en-US" dirty="0" smtClean="0"/>
              <a:t>Lead – May 2017</a:t>
            </a:r>
            <a:endParaRPr lang="en-US" dirty="0"/>
          </a:p>
          <a:p>
            <a:pPr lvl="1"/>
            <a:r>
              <a:rPr lang="en-US" dirty="0"/>
              <a:t>Submittal of additional Work Plan for delineation of Lead</a:t>
            </a:r>
          </a:p>
          <a:p>
            <a:pPr lvl="1"/>
            <a:r>
              <a:rPr lang="en-US" dirty="0"/>
              <a:t>Submittal of Work Plan for Lead Stabilization</a:t>
            </a:r>
          </a:p>
          <a:p>
            <a:pPr lvl="1"/>
            <a:r>
              <a:rPr lang="en-US" dirty="0" smtClean="0"/>
              <a:t>Work completed in September 2017</a:t>
            </a:r>
            <a:endParaRPr lang="en-US" dirty="0"/>
          </a:p>
          <a:p>
            <a:pPr lvl="1"/>
            <a:r>
              <a:rPr lang="en-US" dirty="0" smtClean="0"/>
              <a:t>Excavation and confirmatory </a:t>
            </a:r>
            <a:r>
              <a:rPr lang="en-US" dirty="0"/>
              <a:t>sample results confirmed no testing results above Restricted Residential </a:t>
            </a:r>
            <a:r>
              <a:rPr lang="en-US" dirty="0" smtClean="0"/>
              <a:t>numbers – End of September 2017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9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89" y="1481070"/>
            <a:ext cx="8348254" cy="4695893"/>
          </a:xfrm>
        </p:spPr>
      </p:pic>
      <p:sp>
        <p:nvSpPr>
          <p:cNvPr id="6" name="TextBox 5"/>
          <p:cNvSpPr txBox="1"/>
          <p:nvPr/>
        </p:nvSpPr>
        <p:spPr>
          <a:xfrm>
            <a:off x="216787" y="1690688"/>
            <a:ext cx="1584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Parking Lot – December 5,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Interior Investigation </a:t>
            </a:r>
            <a:r>
              <a:rPr lang="en-US" dirty="0" smtClean="0"/>
              <a:t>required to be done</a:t>
            </a:r>
          </a:p>
          <a:p>
            <a:r>
              <a:rPr lang="en-US" dirty="0" smtClean="0"/>
              <a:t>Due to ACM issues, No </a:t>
            </a:r>
            <a:r>
              <a:rPr lang="en-US" dirty="0" smtClean="0"/>
              <a:t>access to inside the building until July 2017</a:t>
            </a:r>
          </a:p>
          <a:p>
            <a:r>
              <a:rPr lang="en-US" dirty="0" smtClean="0"/>
              <a:t>Found areas of impact – Removed as discovered</a:t>
            </a:r>
          </a:p>
          <a:p>
            <a:r>
              <a:rPr lang="en-US" dirty="0" smtClean="0"/>
              <a:t>PCBs on Concrete – resulting </a:t>
            </a:r>
            <a:r>
              <a:rPr lang="en-US" dirty="0" smtClean="0"/>
              <a:t>removal of areas of the concrete floor</a:t>
            </a:r>
            <a:endParaRPr lang="en-US" dirty="0" smtClean="0"/>
          </a:p>
          <a:p>
            <a:r>
              <a:rPr lang="en-US" dirty="0" smtClean="0"/>
              <a:t>Final </a:t>
            </a:r>
            <a:r>
              <a:rPr lang="en-US" dirty="0" smtClean="0"/>
              <a:t>interior </a:t>
            </a:r>
            <a:r>
              <a:rPr lang="en-US" dirty="0" smtClean="0"/>
              <a:t>removal in October </a:t>
            </a:r>
            <a:r>
              <a:rPr lang="en-US" dirty="0" smtClean="0"/>
              <a:t>2017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91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Case Study – 2017 Project, Buffalo, 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Last sample collected October 20, 2017</a:t>
            </a:r>
          </a:p>
          <a:p>
            <a:r>
              <a:rPr lang="en-US" dirty="0" smtClean="0"/>
              <a:t>Draft RI/IRM/AAR report issued October 24, 2017</a:t>
            </a:r>
          </a:p>
          <a:p>
            <a:r>
              <a:rPr lang="en-US" dirty="0" smtClean="0"/>
              <a:t>Final </a:t>
            </a:r>
            <a:r>
              <a:rPr lang="en-US" dirty="0"/>
              <a:t>Engineering Report Issued December 14, 2017</a:t>
            </a:r>
          </a:p>
          <a:p>
            <a:r>
              <a:rPr lang="en-US" dirty="0" smtClean="0"/>
              <a:t>No Further Action Remedy was accepted and Decision Document Issued December 20, 2017</a:t>
            </a:r>
          </a:p>
          <a:p>
            <a:r>
              <a:rPr lang="en-US" dirty="0" smtClean="0"/>
              <a:t>Site Management Plan accepted December 20, 2017</a:t>
            </a:r>
          </a:p>
          <a:p>
            <a:r>
              <a:rPr lang="en-US" dirty="0" smtClean="0"/>
              <a:t>Certificate of Completion received December 27,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Case Study – 2017 Project, Buffalo, 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 at Site due to:</a:t>
            </a:r>
          </a:p>
          <a:p>
            <a:r>
              <a:rPr lang="en-US" dirty="0" smtClean="0"/>
              <a:t>IRM was the final remedy and no further action needed.</a:t>
            </a:r>
          </a:p>
          <a:p>
            <a:r>
              <a:rPr lang="en-US" dirty="0" smtClean="0"/>
              <a:t>Coordination </a:t>
            </a:r>
            <a:r>
              <a:rPr lang="en-US" dirty="0" smtClean="0"/>
              <a:t>of work with NYSDEC – Worked with us every step of the way and kept us aware of impending deadlines</a:t>
            </a:r>
          </a:p>
          <a:p>
            <a:r>
              <a:rPr lang="en-US" dirty="0" smtClean="0"/>
              <a:t>Motivated Client </a:t>
            </a:r>
            <a:r>
              <a:rPr lang="en-US" dirty="0" smtClean="0"/>
              <a:t>– Would not postpone COC</a:t>
            </a:r>
          </a:p>
          <a:p>
            <a:r>
              <a:rPr lang="en-US" smtClean="0"/>
              <a:t>Cooperation </a:t>
            </a:r>
            <a:r>
              <a:rPr lang="en-US" dirty="0" smtClean="0"/>
              <a:t>with owner, contractors, and NYSDEC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5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 Pre-Application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Meet and Greet</a:t>
            </a:r>
          </a:p>
          <a:p>
            <a:r>
              <a:rPr lang="en-US" dirty="0" smtClean="0"/>
              <a:t>Opportunity to Ask Questions</a:t>
            </a:r>
          </a:p>
          <a:p>
            <a:pPr lvl="1"/>
            <a:r>
              <a:rPr lang="en-US" dirty="0" smtClean="0"/>
              <a:t>Ability of Site to be Accepted BCP</a:t>
            </a:r>
          </a:p>
          <a:p>
            <a:pPr lvl="1"/>
            <a:r>
              <a:rPr lang="en-US" dirty="0"/>
              <a:t>Cleanup </a:t>
            </a:r>
            <a:r>
              <a:rPr lang="en-US" dirty="0" smtClean="0"/>
              <a:t>Criteria and Development </a:t>
            </a:r>
            <a:r>
              <a:rPr lang="en-US" dirty="0"/>
              <a:t>Plans</a:t>
            </a:r>
          </a:p>
          <a:p>
            <a:pPr lvl="1"/>
            <a:r>
              <a:rPr lang="en-US" dirty="0" smtClean="0"/>
              <a:t>Remediation </a:t>
            </a:r>
            <a:r>
              <a:rPr lang="en-US" dirty="0" smtClean="0"/>
              <a:t>Options </a:t>
            </a:r>
          </a:p>
          <a:p>
            <a:r>
              <a:rPr lang="en-US" dirty="0" smtClean="0"/>
              <a:t>Allows </a:t>
            </a:r>
            <a:r>
              <a:rPr lang="en-US" dirty="0" smtClean="0"/>
              <a:t>Client to Understand BCP Requirements and Timing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BCP Application Deficiencies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Correct Name  of Applicant – Match exactly to NYS Dept. of State</a:t>
            </a:r>
          </a:p>
          <a:p>
            <a:r>
              <a:rPr lang="en-US" dirty="0" smtClean="0"/>
              <a:t>Proof </a:t>
            </a:r>
            <a:r>
              <a:rPr lang="en-US" dirty="0" smtClean="0"/>
              <a:t>of access if Requestor is not owner – remember Sale Contract is not enough</a:t>
            </a:r>
          </a:p>
          <a:p>
            <a:r>
              <a:rPr lang="en-US" dirty="0" smtClean="0"/>
              <a:t>Previous Owner and Occupants</a:t>
            </a:r>
          </a:p>
          <a:p>
            <a:pPr lvl="1"/>
            <a:r>
              <a:rPr lang="en-US" dirty="0" smtClean="0"/>
              <a:t>Develop a chain of ownership – dating to at least when contamination was released </a:t>
            </a:r>
          </a:p>
          <a:p>
            <a:pPr lvl="1"/>
            <a:r>
              <a:rPr lang="en-US" dirty="0" smtClean="0"/>
              <a:t>Develop a chain of occupants and operators – include name and contact, if known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2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BCP Application Deficiencies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Lists</a:t>
            </a:r>
          </a:p>
          <a:p>
            <a:pPr lvl="1"/>
            <a:r>
              <a:rPr lang="en-US" dirty="0"/>
              <a:t>Include all Contacts – City of Buffalo Planning Board Chairman</a:t>
            </a:r>
          </a:p>
          <a:p>
            <a:pPr lvl="1"/>
            <a:r>
              <a:rPr lang="en-US" dirty="0"/>
              <a:t>Adjoining Properties – to include residents and occupants, not just owners of property</a:t>
            </a:r>
          </a:p>
          <a:p>
            <a:r>
              <a:rPr lang="en-US" dirty="0" smtClean="0"/>
              <a:t>Figures</a:t>
            </a:r>
          </a:p>
          <a:p>
            <a:pPr lvl="1"/>
            <a:r>
              <a:rPr lang="en-US" dirty="0" smtClean="0"/>
              <a:t>Include County Tax Map – EC GIS map may not be adequate</a:t>
            </a:r>
          </a:p>
          <a:p>
            <a:pPr lvl="1"/>
            <a:r>
              <a:rPr lang="en-US" dirty="0" err="1" smtClean="0"/>
              <a:t>Env</a:t>
            </a:r>
            <a:r>
              <a:rPr lang="en-US" dirty="0" smtClean="0"/>
              <a:t>. History – include figure that shows concentrations that exceed planned cleanup criteria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42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40" y="0"/>
            <a:ext cx="887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 – 2017 Project, Buffalo, 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Client wanted Certificate of Completion by December 2017</a:t>
            </a:r>
          </a:p>
          <a:p>
            <a:r>
              <a:rPr lang="en-US" dirty="0" smtClean="0"/>
              <a:t>Application Submitted November 15, 2016</a:t>
            </a:r>
          </a:p>
          <a:p>
            <a:r>
              <a:rPr lang="en-US" dirty="0" smtClean="0"/>
              <a:t>Letter of Incompleteness on December 1, 2016</a:t>
            </a:r>
          </a:p>
          <a:p>
            <a:r>
              <a:rPr lang="en-US" dirty="0" smtClean="0"/>
              <a:t>Final Application Resubmittal and Letter of Completion in January 2017</a:t>
            </a:r>
          </a:p>
          <a:p>
            <a:r>
              <a:rPr lang="en-US" dirty="0" smtClean="0"/>
              <a:t>Acceptance Letter received March 3, 2017</a:t>
            </a:r>
          </a:p>
          <a:p>
            <a:r>
              <a:rPr lang="en-US" dirty="0" smtClean="0"/>
              <a:t>Final BCP Agreement Issued April 24, 2017</a:t>
            </a:r>
          </a:p>
        </p:txBody>
      </p:sp>
    </p:spTree>
    <p:extLst>
      <p:ext uri="{BB962C8B-B14F-4D97-AF65-F5344CB8AC3E}">
        <p14:creationId xmlns:p14="http://schemas.microsoft.com/office/powerpoint/2010/main" val="207228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Plans for RI and IRM submitted with Application; Work Plan approval end of April 2017.</a:t>
            </a:r>
          </a:p>
          <a:p>
            <a:r>
              <a:rPr lang="en-US" dirty="0" smtClean="0"/>
              <a:t>IRM included removal of soil from courtyard and parking lot areas –remaining portions of property covered by building </a:t>
            </a:r>
          </a:p>
          <a:p>
            <a:r>
              <a:rPr lang="en-US" dirty="0" smtClean="0"/>
              <a:t>IRM anticipated to be final </a:t>
            </a:r>
            <a:r>
              <a:rPr lang="en-US" dirty="0" smtClean="0"/>
              <a:t>remedy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624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May </a:t>
            </a:r>
            <a:r>
              <a:rPr lang="en-US" dirty="0"/>
              <a:t>2017</a:t>
            </a:r>
          </a:p>
          <a:p>
            <a:r>
              <a:rPr lang="en-US" dirty="0" smtClean="0"/>
              <a:t>Asbestos </a:t>
            </a:r>
            <a:r>
              <a:rPr lang="en-US" dirty="0" smtClean="0"/>
              <a:t>Identified throughout entire building and courtyard deemed ACM Containing – all work ceased.  </a:t>
            </a:r>
          </a:p>
          <a:p>
            <a:r>
              <a:rPr lang="en-US" dirty="0" smtClean="0"/>
              <a:t>Client </a:t>
            </a:r>
            <a:r>
              <a:rPr lang="en-US" dirty="0" smtClean="0"/>
              <a:t>still wanted COC by Dec. </a:t>
            </a:r>
            <a:r>
              <a:rPr lang="en-US" dirty="0" smtClean="0"/>
              <a:t>2017</a:t>
            </a:r>
          </a:p>
          <a:p>
            <a:r>
              <a:rPr lang="en-US" dirty="0" smtClean="0"/>
              <a:t>ACM work required removal of top 2-inches of soil  due to evidence of ACM.</a:t>
            </a:r>
          </a:p>
          <a:p>
            <a:r>
              <a:rPr lang="en-US" dirty="0" smtClean="0"/>
              <a:t>Soil Piles had roofing shingles mixed in</a:t>
            </a:r>
          </a:p>
          <a:p>
            <a:r>
              <a:rPr lang="en-US" dirty="0" smtClean="0"/>
              <a:t>Soil also had PCBs over 50 ppm.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2017 Project, Buffalo, NY</a:t>
            </a:r>
          </a:p>
        </p:txBody>
      </p:sp>
      <p:pic>
        <p:nvPicPr>
          <p:cNvPr id="5" name="Picture 4" descr="C:\Users\HEI-8\AppData\Local\Microsoft\Windows\INetCache\Content.Word\IMG_51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84" y="1496123"/>
            <a:ext cx="6593982" cy="5007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7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549</TotalTime>
  <Words>718</Words>
  <Application>Microsoft Office PowerPoint</Application>
  <PresentationFormat>Widescreen</PresentationFormat>
  <Paragraphs>89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Corbel</vt:lpstr>
      <vt:lpstr>Depth</vt:lpstr>
      <vt:lpstr>Lessons Learned and Case Study</vt:lpstr>
      <vt:lpstr>BCP Pre-Application Meeting</vt:lpstr>
      <vt:lpstr>BCP Application Deficiencies  </vt:lpstr>
      <vt:lpstr>BCP Application Deficiencies</vt:lpstr>
      <vt:lpstr>PowerPoint Presentation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  <vt:lpstr>Case Study – 2017 Project, Buffalo, NY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 and Case Study</dc:title>
  <dc:creator>Michele</dc:creator>
  <cp:lastModifiedBy>Michele</cp:lastModifiedBy>
  <cp:revision>40</cp:revision>
  <dcterms:created xsi:type="dcterms:W3CDTF">2018-01-15T14:53:31Z</dcterms:created>
  <dcterms:modified xsi:type="dcterms:W3CDTF">2018-01-22T13:46:33Z</dcterms:modified>
</cp:coreProperties>
</file>