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61" r:id="rId2"/>
    <p:sldMasterId id="2147483773" r:id="rId3"/>
    <p:sldMasterId id="2147483785" r:id="rId4"/>
    <p:sldMasterId id="2147483798" r:id="rId5"/>
    <p:sldMasterId id="2147483810" r:id="rId6"/>
    <p:sldMasterId id="2147483817" r:id="rId7"/>
    <p:sldMasterId id="2147483829" r:id="rId8"/>
    <p:sldMasterId id="2147483841" r:id="rId9"/>
    <p:sldMasterId id="2147483854" r:id="rId10"/>
    <p:sldMasterId id="2147483867" r:id="rId11"/>
    <p:sldMasterId id="2147483869" r:id="rId12"/>
  </p:sldMasterIdLst>
  <p:notesMasterIdLst>
    <p:notesMasterId r:id="rId28"/>
  </p:notesMasterIdLst>
  <p:handoutMasterIdLst>
    <p:handoutMasterId r:id="rId29"/>
  </p:handoutMasterIdLst>
  <p:sldIdLst>
    <p:sldId id="305" r:id="rId13"/>
    <p:sldId id="265" r:id="rId14"/>
    <p:sldId id="266" r:id="rId15"/>
    <p:sldId id="318" r:id="rId16"/>
    <p:sldId id="319" r:id="rId17"/>
    <p:sldId id="343" r:id="rId18"/>
    <p:sldId id="270" r:id="rId19"/>
    <p:sldId id="345" r:id="rId20"/>
    <p:sldId id="329" r:id="rId21"/>
    <p:sldId id="339" r:id="rId22"/>
    <p:sldId id="325" r:id="rId23"/>
    <p:sldId id="324" r:id="rId24"/>
    <p:sldId id="340" r:id="rId25"/>
    <p:sldId id="341" r:id="rId26"/>
    <p:sldId id="346" r:id="rId2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800000"/>
    <a:srgbClr val="006600"/>
    <a:srgbClr val="FFD6A0"/>
    <a:srgbClr val="FFCC99"/>
    <a:srgbClr val="EEBC58"/>
    <a:srgbClr val="FFEDCC"/>
    <a:srgbClr val="FFF5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1623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DF-4D48-B8C2-DDEFB1045AE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DF-4D48-B8C2-DDEFB1045AE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DF-4D48-B8C2-DDEFB1045AED}"/>
              </c:ext>
            </c:extLst>
          </c:dPt>
          <c:dPt>
            <c:idx val="3"/>
            <c:bubble3D val="0"/>
            <c:spPr>
              <a:solidFill>
                <a:srgbClr val="CC0066"/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DF-4D48-B8C2-DDEFB1045AED}"/>
              </c:ext>
            </c:extLst>
          </c:dPt>
          <c:dPt>
            <c:idx val="4"/>
            <c:bubble3D val="0"/>
            <c:spPr>
              <a:solidFill>
                <a:srgbClr val="008000"/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DF-4D48-B8C2-DDEFB1045AED}"/>
              </c:ext>
            </c:extLst>
          </c:dPt>
          <c:dPt>
            <c:idx val="5"/>
            <c:bubble3D val="0"/>
            <c:spPr>
              <a:solidFill>
                <a:srgbClr val="663300"/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DF-4D48-B8C2-DDEFB1045AED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11623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1DF-4D48-B8C2-DDEFB1045AED}"/>
              </c:ext>
            </c:extLst>
          </c:dPt>
          <c:cat>
            <c:strRef>
              <c:f>Sheet1!$A$2:$A$8</c:f>
              <c:strCache>
                <c:ptCount val="7"/>
                <c:pt idx="0">
                  <c:v>Perry's</c:v>
                </c:pt>
                <c:pt idx="1">
                  <c:v>Private Label</c:v>
                </c:pt>
                <c:pt idx="2">
                  <c:v>Turkey Hill</c:v>
                </c:pt>
                <c:pt idx="3">
                  <c:v>Friendly's</c:v>
                </c:pt>
                <c:pt idx="4">
                  <c:v>Breyers</c:v>
                </c:pt>
                <c:pt idx="5">
                  <c:v>Edy's</c:v>
                </c:pt>
                <c:pt idx="6">
                  <c:v>All 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32.5</c:v>
                </c:pt>
                <c:pt idx="1">
                  <c:v>24.8</c:v>
                </c:pt>
                <c:pt idx="2">
                  <c:v>11.8</c:v>
                </c:pt>
                <c:pt idx="3">
                  <c:v>11.7</c:v>
                </c:pt>
                <c:pt idx="4">
                  <c:v>8.9</c:v>
                </c:pt>
                <c:pt idx="5">
                  <c:v>6.1</c:v>
                </c:pt>
                <c:pt idx="6">
                  <c:v>4.2000000000000028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1DF-4D48-B8C2-DDEFB1045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1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44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1744-364C-482C-BB23-11B568999777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070E-A16A-49B8-942A-BEEA2D8CA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0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3A6368-EF0F-4F57-98E2-3C08CA4D6DE3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9FCD0C-4423-4B05-8918-1A93EB5B5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6E8405-CD14-4D5C-BF4D-E9F0C288BF84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2" y="4416427"/>
            <a:ext cx="5140325" cy="4183063"/>
          </a:xfrm>
          <a:noFill/>
          <a:ln/>
        </p:spPr>
        <p:txBody>
          <a:bodyPr/>
          <a:lstStyle/>
          <a:p>
            <a:r>
              <a:rPr lang="en-US" dirty="0" smtClean="0"/>
              <a:t>Show all at once</a:t>
            </a:r>
          </a:p>
        </p:txBody>
      </p:sp>
    </p:spTree>
    <p:extLst>
      <p:ext uri="{BB962C8B-B14F-4D97-AF65-F5344CB8AC3E}">
        <p14:creationId xmlns:p14="http://schemas.microsoft.com/office/powerpoint/2010/main" val="87348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Marsha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72360-53D1-4BA1-957D-8F70FE5913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8CD360-F757-47A5-B443-7486BD048EF6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98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44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2DDDC7-E2A3-43BA-89DD-B1DF438BB3DC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>
                <a:latin typeface="Verdana" pitchFamily="34" charset="0"/>
              </a:rPr>
              <a:t>What type of sqrounds can we run?</a:t>
            </a:r>
          </a:p>
        </p:txBody>
      </p:sp>
    </p:spTree>
    <p:extLst>
      <p:ext uri="{BB962C8B-B14F-4D97-AF65-F5344CB8AC3E}">
        <p14:creationId xmlns:p14="http://schemas.microsoft.com/office/powerpoint/2010/main" val="311398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2DDDC7-E2A3-43BA-89DD-B1DF438BB3DC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>
                <a:latin typeface="Verdana" pitchFamily="34" charset="0"/>
              </a:rPr>
              <a:t>What type of sqrounds can we run?</a:t>
            </a:r>
          </a:p>
        </p:txBody>
      </p:sp>
    </p:spTree>
    <p:extLst>
      <p:ext uri="{BB962C8B-B14F-4D97-AF65-F5344CB8AC3E}">
        <p14:creationId xmlns:p14="http://schemas.microsoft.com/office/powerpoint/2010/main" val="29633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0617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7241"/>
            <a:ext cx="6400800" cy="1417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Baskerville Old Fac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24" y="417443"/>
            <a:ext cx="2847866" cy="262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24" y="417443"/>
            <a:ext cx="2847866" cy="26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8CE-AC14-401C-8F57-0226016AE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B80A-050D-432B-9A62-6F6A05B23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B93D-F674-45DA-A1A0-1B6B7E919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A8BE-E2A4-4936-B37C-E2D870E9C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0D2F-1A82-4EC7-9F40-082AFD0E0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E57D-0FCE-4C76-AAA4-BAC27AA03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039401"/>
            <a:ext cx="7772400" cy="1470025"/>
          </a:xfrm>
        </p:spPr>
        <p:txBody>
          <a:bodyPr/>
          <a:lstStyle>
            <a:lvl1pPr algn="r">
              <a:defRPr sz="36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105400"/>
            <a:ext cx="6400800" cy="1417146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bg2"/>
                </a:solidFill>
                <a:latin typeface="Baskerville Old Fac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4" y="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294">
            <a:off x="-1009694" y="2619722"/>
            <a:ext cx="4299052" cy="56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5813" y="11868"/>
            <a:ext cx="7778187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Baskerville Old Face" pitchFamily="18" charset="0"/>
              </a:defRPr>
            </a:lvl1pPr>
            <a:lvl2pPr>
              <a:defRPr>
                <a:latin typeface="Baskerville Old Face" pitchFamily="18" charset="0"/>
              </a:defRPr>
            </a:lvl2pPr>
            <a:lvl3pPr>
              <a:defRPr>
                <a:latin typeface="Baskerville Old Face" pitchFamily="18" charset="0"/>
              </a:defRPr>
            </a:lvl3pPr>
            <a:lvl4pPr>
              <a:defRPr>
                <a:latin typeface="Baskerville Old Face" pitchFamily="18" charset="0"/>
              </a:defRPr>
            </a:lvl4pPr>
            <a:lvl5pPr>
              <a:defRPr>
                <a:latin typeface="Baskerville Old Fac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" y="6097376"/>
            <a:ext cx="9282195" cy="76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5D33-CC3B-4C1E-8B29-CF1DCB0795E1}" type="datetimeFigureOut">
              <a:rPr lang="en-US"/>
              <a:pPr>
                <a:defRPr/>
              </a:pPr>
              <a:t>1/15/2018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1DC6-6707-4D6D-9BAB-B0E2C9DE2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2DC0-6669-436D-BC07-5396CEF33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BC19-6B9B-481F-B3AE-4B56889CE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0EC8-CEAF-47AF-9237-BC600A84F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22-084A-4C57-BC02-F48F455FF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E4A8-102D-4BEA-9E61-5FDF6F83F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914C-7088-488B-AFA4-7136DC402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4161-C732-415C-B1F5-2C08219A3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E432-D084-451B-A7AC-D2F51190A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9F30-9314-4252-9F8C-2CD45C1BB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0617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7241"/>
            <a:ext cx="6400800" cy="1417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Baskerville Old Fac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2AE2-16A6-4015-948E-45C6E86F753B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985D-7D7F-452A-9CA1-A173D1D2BF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79D-63DB-46E8-8E41-141BB7537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93E9-6728-4D46-9059-5FDF6038D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F75C-EA3D-40BC-AC31-0C1207233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1AC5-5269-442C-BB11-A1A32AFAD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DFF0-FAA0-45DC-BB91-94788AE0C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0BB3-5CB7-466F-BBA6-8CCC9A0B9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F96C-5750-4023-8FC4-02393DAB1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541B-8BB6-4228-B0AD-D7F71B89E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215E-F826-4421-B909-93D1A98ED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4E74-2D33-4085-BCE2-5D0AC4509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5813" y="11868"/>
            <a:ext cx="7778187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Baskerville Old Face" pitchFamily="18" charset="0"/>
              </a:defRPr>
            </a:lvl1pPr>
            <a:lvl2pPr>
              <a:defRPr>
                <a:latin typeface="Baskerville Old Face" pitchFamily="18" charset="0"/>
              </a:defRPr>
            </a:lvl2pPr>
            <a:lvl3pPr>
              <a:defRPr>
                <a:latin typeface="Baskerville Old Face" pitchFamily="18" charset="0"/>
              </a:defRPr>
            </a:lvl3pPr>
            <a:lvl4pPr>
              <a:defRPr>
                <a:latin typeface="Baskerville Old Face" pitchFamily="18" charset="0"/>
              </a:defRPr>
            </a:lvl4pPr>
            <a:lvl5pPr>
              <a:defRPr>
                <a:latin typeface="Baskerville Old Fac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6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7CDC-3051-4B5C-B64B-B1EF26C29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6FCF-CDF1-47DF-8E0E-56E349770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DC9E-0C36-4D16-B160-5626DAA0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D880-9D56-48E0-96F2-7400A4BD1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3E36-D1CC-4359-8399-8847518C7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A821-4B1E-4FF9-9107-EFECCD916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4144-88B4-4B1E-BC83-DC37B7794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A344-A1F3-4303-A86B-97730FF41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C44F-C59A-45EA-AFB3-88B789A1F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CD30-DC59-42F1-A641-CA8FC2839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6101-8859-4422-A346-A4E94197F3A5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F243-2A72-4019-89A8-7C909D5586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>
            <a:off x="381000" y="1371600"/>
            <a:ext cx="8382000" cy="52578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15200" cy="1143000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757E-23B1-4577-9CD0-40B925D89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8E8F-0F2E-47E1-A74F-F1A230E2C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69E5-FFBC-40BC-B149-55137FE43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4B84-5369-4A4D-8981-3CD845F19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74C4-B1DD-493A-BDC7-0BDDAF9AD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6187-455A-4D35-96A7-DFA8E4F87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05E-7C53-4877-BF3E-5F8106065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8A30-53E0-4703-93DF-D8AC3AC66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B80A-050D-432B-9A62-6F6A05B23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B93D-F674-45DA-A1A0-1B6B7E919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358-A337-4375-826B-EF624A6CDEAE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E45-496B-422A-AC6E-816B23739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A8BE-E2A4-4936-B37C-E2D870E9C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0D2F-1A82-4EC7-9F40-082AFD0E0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E57D-0FCE-4C76-AAA4-BAC27AA03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0617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7241"/>
            <a:ext cx="6400800" cy="1417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Baskerville Old Fac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24" y="417443"/>
            <a:ext cx="2847866" cy="262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24" y="417443"/>
            <a:ext cx="2847866" cy="26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0617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7241"/>
            <a:ext cx="6400800" cy="1417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Baskerville Old Fac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2AE2-16A6-4015-948E-45C6E86F753B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985D-7D7F-452A-9CA1-A173D1D2BF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5813" y="11868"/>
            <a:ext cx="7778187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Baskerville Old Face" pitchFamily="18" charset="0"/>
              </a:defRPr>
            </a:lvl1pPr>
            <a:lvl2pPr>
              <a:defRPr>
                <a:latin typeface="Baskerville Old Face" pitchFamily="18" charset="0"/>
              </a:defRPr>
            </a:lvl2pPr>
            <a:lvl3pPr>
              <a:defRPr>
                <a:latin typeface="Baskerville Old Face" pitchFamily="18" charset="0"/>
              </a:defRPr>
            </a:lvl3pPr>
            <a:lvl4pPr>
              <a:defRPr>
                <a:latin typeface="Baskerville Old Face" pitchFamily="18" charset="0"/>
              </a:defRPr>
            </a:lvl4pPr>
            <a:lvl5pPr>
              <a:defRPr>
                <a:latin typeface="Baskerville Old Fac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6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6101-8859-4422-A346-A4E94197F3A5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F243-2A72-4019-89A8-7C909D5586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>
            <a:off x="381000" y="1371600"/>
            <a:ext cx="8382000" cy="52578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15200" cy="1143000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358-A337-4375-826B-EF624A6CDEAE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E45-496B-422A-AC6E-816B23739E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7666" y="0"/>
            <a:ext cx="8229600" cy="1143000"/>
          </a:xfrm>
        </p:spPr>
        <p:txBody>
          <a:bodyPr/>
          <a:lstStyle>
            <a:lvl1pPr>
              <a:defRPr lang="en-US" sz="4000" b="1" kern="1200" dirty="0">
                <a:solidFill>
                  <a:schemeClr val="bg1"/>
                </a:solidFill>
                <a:latin typeface="Cambria" pitchFamily="18" charset="0"/>
                <a:ea typeface="MS PGothic" pitchFamily="34" charset="-128"/>
                <a:cs typeface="ＭＳ Ｐゴシック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0A6B9-7646-4424-AB71-454B1B6DD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28C2-8762-4664-B1B2-B32688A7C4B1}" type="datetimeFigureOut">
              <a:rPr lang="en-US" smtClean="0"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2AF6-1654-415E-A5E6-8D4955430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0A6B9-7646-4424-AB71-454B1B6DD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8021-DA62-4650-A497-A02FE1A36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3A49-9244-45DC-8E91-0980F6A44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8CE-AC14-401C-8F57-0226016AE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2DC0-6669-436D-BC07-5396CEF33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BC19-6B9B-481F-B3AE-4B56889CE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0EC8-CEAF-47AF-9237-BC600A84F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22-084A-4C57-BC02-F48F455FF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E4A8-102D-4BEA-9E61-5FDF6F83F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914C-7088-488B-AFA4-7136DC402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4161-C732-415C-B1F5-2C08219A3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5813" y="11868"/>
            <a:ext cx="7778187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Baskerville Old Face" pitchFamily="18" charset="0"/>
              </a:defRPr>
            </a:lvl1pPr>
            <a:lvl2pPr>
              <a:defRPr>
                <a:latin typeface="Baskerville Old Face" pitchFamily="18" charset="0"/>
              </a:defRPr>
            </a:lvl2pPr>
            <a:lvl3pPr>
              <a:defRPr>
                <a:latin typeface="Baskerville Old Face" pitchFamily="18" charset="0"/>
              </a:defRPr>
            </a:lvl3pPr>
            <a:lvl4pPr>
              <a:defRPr>
                <a:latin typeface="Baskerville Old Face" pitchFamily="18" charset="0"/>
              </a:defRPr>
            </a:lvl4pPr>
            <a:lvl5pPr>
              <a:defRPr>
                <a:latin typeface="Baskerville Old Fac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4650" y="99350"/>
            <a:ext cx="1564632" cy="8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6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E432-D084-451B-A7AC-D2F51190A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9F30-9314-4252-9F8C-2CD45C1BB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79D-63DB-46E8-8E41-141BB7537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93E9-6728-4D46-9059-5FDF6038D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F75C-EA3D-40BC-AC31-0C1207233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1AC5-5269-442C-BB11-A1A32AFAD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DFF0-FAA0-45DC-BB91-94788AE0C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0BB3-5CB7-466F-BBA6-8CCC9A0B9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F96C-5750-4023-8FC4-02393DAB1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541B-8BB6-4228-B0AD-D7F71B89E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8021-DA62-4650-A497-A02FE1A36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215E-F826-4421-B909-93D1A98ED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4E74-2D33-4085-BCE2-5D0AC4509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7CDC-3051-4B5C-B64B-B1EF26C29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6FCF-CDF1-47DF-8E0E-56E349770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DC9E-0C36-4D16-B160-5626DAA0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D880-9D56-48E0-96F2-7400A4BD1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3E36-D1CC-4359-8399-8847518C7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A821-4B1E-4FF9-9107-EFECCD916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4144-88B4-4B1E-BC83-DC37B7794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A344-A1F3-4303-A86B-97730FF41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3A49-9244-45DC-8E91-0980F6A44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C44F-C59A-45EA-AFB3-88B789A1F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CD30-DC59-42F1-A641-CA8FC2839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757E-23B1-4577-9CD0-40B925D89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8E8F-0F2E-47E1-A74F-F1A230E2C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69E5-FFBC-40BC-B149-55137FE43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4B84-5369-4A4D-8981-3CD845F19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74C4-B1DD-493A-BDC7-0BDDAF9AD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6187-455A-4D35-96A7-DFA8E4F87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05E-7C53-4877-BF3E-5F8106065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8A30-53E0-4703-93DF-D8AC3AC66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fld id="{FC256101-8859-4422-A346-A4E94197F3A5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fld id="{482EF243-2A72-4019-89A8-7C909D558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49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1FD37F-E5CF-4A4D-AFD5-186BFCF9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901DD26-852D-47F8-8AE9-ED39B6F8A286}" type="datetimeFigureOut">
              <a:rPr lang="en-US" smtClean="0"/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BE5A008-CC12-4E28-A0D1-249D16E82BFB}" type="slidenum">
              <a:rPr lang="en-US" smtClean="0"/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901DD26-852D-47F8-8AE9-ED39B6F8A286}" type="datetimeFigureOut">
              <a:rPr lang="en-US" smtClean="0"/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BE5A008-CC12-4E28-A0D1-249D16E82BFB}" type="slidenum">
              <a:rPr lang="en-US" smtClean="0"/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3156AC-9D38-4DA1-B74A-1AC0BE21F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2679DC-CCEC-4A73-8157-44430DC0D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DE5C36-3150-4423-A632-8D48B92BE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1FD37F-E5CF-4A4D-AFD5-186BFCF9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fld id="{FC256101-8859-4422-A346-A4E94197F3A5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fld id="{482EF243-2A72-4019-89A8-7C909D558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66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3156AC-9D38-4DA1-B74A-1AC0BE21F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2679DC-CCEC-4A73-8157-44430DC0D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July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DE5C36-3150-4423-A632-8D48B92BE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7600" y="3784751"/>
            <a:ext cx="7772400" cy="1470025"/>
          </a:xfrm>
        </p:spPr>
        <p:txBody>
          <a:bodyPr/>
          <a:lstStyle/>
          <a:p>
            <a:r>
              <a:rPr lang="en-US" dirty="0" smtClean="0"/>
              <a:t>Company Overview </a:t>
            </a:r>
            <a:br>
              <a:rPr lang="en-US" dirty="0" smtClean="0"/>
            </a:br>
            <a:r>
              <a:rPr lang="en-US" dirty="0" smtClean="0"/>
              <a:t>&amp; Background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5" y="0"/>
            <a:ext cx="7392266" cy="3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7" y="1487662"/>
            <a:ext cx="2075669" cy="2075669"/>
          </a:xfrm>
        </p:spPr>
      </p:pic>
      <p:pic>
        <p:nvPicPr>
          <p:cNvPr id="1028" name="Picture 4" descr="https://www.iiar.org/iiar/images/imis20images/IIAR_logo_swoosh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1" y="38896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18" y="3271602"/>
            <a:ext cx="2481754" cy="2340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5" y="5532649"/>
            <a:ext cx="2562499" cy="1282802"/>
          </a:xfrm>
          <a:prstGeom prst="rect">
            <a:avLst/>
          </a:prstGeom>
        </p:spPr>
      </p:pic>
      <p:pic>
        <p:nvPicPr>
          <p:cNvPr id="9" name="Picture 8" descr="LEPC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70" y="1572108"/>
            <a:ext cx="253365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7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120,000 square foot production facility </a:t>
            </a:r>
          </a:p>
          <a:p>
            <a:r>
              <a:rPr lang="en-US" dirty="0" smtClean="0"/>
              <a:t>Waste water pretreatment plant</a:t>
            </a:r>
          </a:p>
          <a:p>
            <a:r>
              <a:rPr lang="en-US" dirty="0" smtClean="0"/>
              <a:t>Truck maintenance facility</a:t>
            </a:r>
          </a:p>
          <a:p>
            <a:r>
              <a:rPr lang="en-US" dirty="0" smtClean="0"/>
              <a:t>40,000 square foot warehouse </a:t>
            </a:r>
          </a:p>
          <a:p>
            <a:r>
              <a:rPr lang="en-US" dirty="0" smtClean="0"/>
              <a:t>Two stage, 1,900 ton ammonia refrigeration system, charged with approximately 53,000 lbs.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5" y="5288693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Union </a:t>
            </a:r>
            <a:r>
              <a:rPr lang="en-US" dirty="0"/>
              <a:t>Maintenance </a:t>
            </a:r>
            <a:r>
              <a:rPr lang="en-US" dirty="0" smtClean="0"/>
              <a:t>Technicians cover the Plant 24hr/7 </a:t>
            </a:r>
            <a:r>
              <a:rPr lang="en-US" dirty="0"/>
              <a:t>days</a:t>
            </a:r>
          </a:p>
          <a:p>
            <a:r>
              <a:rPr lang="en-US" dirty="0" smtClean="0"/>
              <a:t>Three Automation Engineers</a:t>
            </a:r>
          </a:p>
          <a:p>
            <a:r>
              <a:rPr lang="en-US" dirty="0" smtClean="0"/>
              <a:t>Maintenance Supervisor</a:t>
            </a:r>
          </a:p>
          <a:p>
            <a:r>
              <a:rPr lang="en-US" dirty="0" smtClean="0"/>
              <a:t>Maintenance Planner/Scheduler</a:t>
            </a:r>
          </a:p>
          <a:p>
            <a:r>
              <a:rPr lang="en-US" dirty="0" smtClean="0"/>
              <a:t>PSM/RMP Coordinator</a:t>
            </a:r>
          </a:p>
          <a:p>
            <a:r>
              <a:rPr lang="en-US" dirty="0" smtClean="0"/>
              <a:t>Maintenance Support- Parts Clerk, General Labor &amp; Housekeeping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1" y="5288693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Programs EPA &amp; NYS DEC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Management Plan- Ammonia System</a:t>
            </a:r>
          </a:p>
          <a:p>
            <a:r>
              <a:rPr lang="en-US" dirty="0" smtClean="0"/>
              <a:t>Chemical Bulk Storage Plan</a:t>
            </a:r>
          </a:p>
          <a:p>
            <a:r>
              <a:rPr lang="en-US" dirty="0" smtClean="0"/>
              <a:t>SARA Title III Chemical Reporting</a:t>
            </a:r>
          </a:p>
          <a:p>
            <a:r>
              <a:rPr lang="en-US" dirty="0" smtClean="0"/>
              <a:t>SPDES Permit- Non-Contact Cooling Water</a:t>
            </a:r>
          </a:p>
          <a:p>
            <a:r>
              <a:rPr lang="en-US" dirty="0" smtClean="0"/>
              <a:t>Storm water</a:t>
            </a:r>
          </a:p>
          <a:p>
            <a:r>
              <a:rPr lang="en-US" dirty="0" smtClean="0"/>
              <a:t>Water With drawl Permit/Plan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1" y="5288693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Safety Management- Ammonia System</a:t>
            </a:r>
          </a:p>
          <a:p>
            <a:r>
              <a:rPr lang="en-US" dirty="0" smtClean="0"/>
              <a:t>Confined Space</a:t>
            </a:r>
          </a:p>
          <a:p>
            <a:r>
              <a:rPr lang="en-US" dirty="0" smtClean="0"/>
              <a:t>Respirator Program</a:t>
            </a:r>
          </a:p>
          <a:p>
            <a:r>
              <a:rPr lang="en-US" dirty="0" smtClean="0"/>
              <a:t>Emergency Action &amp; Fire Protection Plan</a:t>
            </a:r>
          </a:p>
          <a:p>
            <a:r>
              <a:rPr lang="en-US" dirty="0" smtClean="0"/>
              <a:t>Powered Industrial Vehicles</a:t>
            </a:r>
          </a:p>
          <a:p>
            <a:r>
              <a:rPr lang="en-US" dirty="0" smtClean="0"/>
              <a:t>Fall Protection</a:t>
            </a:r>
          </a:p>
          <a:p>
            <a:r>
              <a:rPr lang="en-US" dirty="0" smtClean="0"/>
              <a:t>Electrical Safety</a:t>
            </a:r>
          </a:p>
          <a:p>
            <a:r>
              <a:rPr lang="en-US" dirty="0" smtClean="0"/>
              <a:t>Blood Borne Pathogens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1" y="5288693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1" y="5288693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Marketing\Communication\Photos\history_cart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2" b="89873" l="9655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35" y="2589818"/>
            <a:ext cx="1104996" cy="1204064"/>
          </a:xfr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0" y="11113"/>
            <a:ext cx="777875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400" b="1" dirty="0">
                <a:solidFill>
                  <a:schemeClr val="bg1"/>
                </a:solidFill>
              </a:rPr>
              <a:t>Our History of Growth and Investment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 flipV="1">
            <a:off x="76200" y="3657600"/>
            <a:ext cx="906780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00" y="3305174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1918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838498" y="3312808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1950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815975" y="3608735"/>
            <a:ext cx="69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1932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227279" y="3333178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1982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150207" y="365760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2001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2514600" y="3683614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1971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733072" y="2133600"/>
            <a:ext cx="121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100" dirty="0">
                <a:latin typeface="+mn-lt"/>
                <a:cs typeface="+mn-cs"/>
              </a:rPr>
              <a:t>Begin selling  round pints using the Perry’s logo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101866" y="2381915"/>
            <a:ext cx="9906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100" dirty="0">
                <a:latin typeface="+mn-lt"/>
                <a:cs typeface="+mn-cs"/>
              </a:rPr>
              <a:t>Move to current </a:t>
            </a:r>
            <a:r>
              <a:rPr lang="en-US" sz="1100" dirty="0" smtClean="0">
                <a:latin typeface="+mn-lt"/>
                <a:cs typeface="+mn-cs"/>
              </a:rPr>
              <a:t>facility, Tripling Capacity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46486" y="4093368"/>
            <a:ext cx="121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>
                <a:latin typeface="+mn-lt"/>
                <a:cs typeface="+mn-cs"/>
              </a:rPr>
              <a:t>Begin manufacture for the Grocery channel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016373" y="2403410"/>
            <a:ext cx="121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100" dirty="0">
                <a:latin typeface="+mn-lt"/>
                <a:cs typeface="+mn-cs"/>
              </a:rPr>
              <a:t>Expand production to include Silos, Amerio, M-8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884471" y="3919985"/>
            <a:ext cx="1143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>
                <a:latin typeface="+mn-lt"/>
                <a:cs typeface="+mn-cs"/>
              </a:rPr>
              <a:t>Intro tamper membrane on round ½’s (Tetra-Hoyer)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005857" y="2423318"/>
            <a:ext cx="1086936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100" dirty="0">
                <a:latin typeface="+mn-lt"/>
                <a:cs typeface="+mn-cs"/>
              </a:rPr>
              <a:t>4th generation takes over day-to-day operations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019423" y="4140608"/>
            <a:ext cx="833201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>
                <a:latin typeface="+mn-lt"/>
                <a:cs typeface="+mn-cs"/>
              </a:rPr>
              <a:t>QCDSM business systems introduced</a:t>
            </a:r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6649535" y="3304794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2000</a:t>
            </a: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5754056" y="3298031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1997</a:t>
            </a:r>
          </a:p>
        </p:txBody>
      </p:sp>
      <p:sp>
        <p:nvSpPr>
          <p:cNvPr id="6164" name="Text Box 23"/>
          <p:cNvSpPr txBox="1">
            <a:spLocks noChangeArrowheads="1"/>
          </p:cNvSpPr>
          <p:nvPr/>
        </p:nvSpPr>
        <p:spPr bwMode="auto">
          <a:xfrm>
            <a:off x="4179886" y="3329383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1987</a:t>
            </a:r>
          </a:p>
        </p:txBody>
      </p:sp>
      <p:sp>
        <p:nvSpPr>
          <p:cNvPr id="6165" name="Text Box 24"/>
          <p:cNvSpPr txBox="1">
            <a:spLocks noChangeArrowheads="1"/>
          </p:cNvSpPr>
          <p:nvPr/>
        </p:nvSpPr>
        <p:spPr bwMode="auto">
          <a:xfrm>
            <a:off x="3756024" y="3679521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1984</a:t>
            </a:r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4865686" y="3658518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1993</a:t>
            </a:r>
          </a:p>
        </p:txBody>
      </p:sp>
      <p:sp>
        <p:nvSpPr>
          <p:cNvPr id="6167" name="Text Box 26"/>
          <p:cNvSpPr txBox="1">
            <a:spLocks noChangeArrowheads="1"/>
          </p:cNvSpPr>
          <p:nvPr/>
        </p:nvSpPr>
        <p:spPr bwMode="auto">
          <a:xfrm>
            <a:off x="7889982" y="3276600"/>
            <a:ext cx="739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2011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865686" y="4231078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>
                <a:latin typeface="+mn-lt"/>
                <a:cs typeface="+mn-cs"/>
              </a:rPr>
              <a:t>Begin manufacture Columbo Frozen Yogurt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343411" y="4233687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>
                <a:latin typeface="+mn-lt"/>
                <a:cs typeface="+mn-cs"/>
              </a:rPr>
              <a:t>Purchase Property for expansion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050" i="1" dirty="0">
                <a:latin typeface="+mn-lt"/>
                <a:cs typeface="+mn-cs"/>
              </a:rPr>
              <a:t>(One Ice Cream Plaza)</a:t>
            </a:r>
          </a:p>
        </p:txBody>
      </p:sp>
      <p:pic>
        <p:nvPicPr>
          <p:cNvPr id="6181" name="Picture 3" descr="P:\Marketing\Communication\Photos\history_st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7386" l="4348" r="98696">
                        <a14:foregroundMark x1="20870" y1="4575" x2="20870" y2="4575"/>
                        <a14:foregroundMark x1="16522" y1="5882" x2="16522" y2="5882"/>
                        <a14:foregroundMark x1="10870" y1="5882" x2="10870" y2="58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8011" y="5071887"/>
            <a:ext cx="2190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70" name="Group 38"/>
          <p:cNvGrpSpPr>
            <a:grpSpLocks/>
          </p:cNvGrpSpPr>
          <p:nvPr/>
        </p:nvGrpSpPr>
        <p:grpSpPr bwMode="auto">
          <a:xfrm>
            <a:off x="130175" y="2123281"/>
            <a:ext cx="1371600" cy="1220788"/>
            <a:chOff x="609600" y="2133601"/>
            <a:chExt cx="1371600" cy="1219993"/>
          </a:xfrm>
        </p:grpSpPr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609600" y="2133601"/>
              <a:ext cx="1371600" cy="59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100" dirty="0">
                  <a:latin typeface="+mn-lt"/>
                  <a:cs typeface="+mn-cs"/>
                </a:rPr>
                <a:t>H. Morton Perry buys the Akron Milk route for $1,000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533599" y="3047404"/>
              <a:ext cx="609203" cy="31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75" name="Picture 4" descr="\\Fs-orange\homedirs\jzielonka\Pictures\chur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10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7313" y="40005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85173" y="4381500"/>
            <a:ext cx="1524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>
                <a:latin typeface="+mn-lt"/>
                <a:cs typeface="+mn-cs"/>
              </a:rPr>
              <a:t>Begin selling Ice Cream to the Akron School District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6200000" flipV="1">
            <a:off x="1076467" y="4190206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72" name="Group 39"/>
          <p:cNvGrpSpPr>
            <a:grpSpLocks/>
          </p:cNvGrpSpPr>
          <p:nvPr/>
        </p:nvGrpSpPr>
        <p:grpSpPr bwMode="auto">
          <a:xfrm>
            <a:off x="7342187" y="2133600"/>
            <a:ext cx="1447800" cy="1295400"/>
            <a:chOff x="7696200" y="2133600"/>
            <a:chExt cx="1447800" cy="1295400"/>
          </a:xfrm>
        </p:grpSpPr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7696200" y="2133600"/>
              <a:ext cx="14478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100" dirty="0">
                  <a:latin typeface="+mn-lt"/>
                  <a:cs typeface="+mn-cs"/>
                </a:rPr>
                <a:t>$8.7MM capital investments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100" dirty="0">
                  <a:latin typeface="+mn-lt"/>
                  <a:cs typeface="+mn-cs"/>
                </a:rPr>
                <a:t>1st International sales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7925594" y="3123406"/>
              <a:ext cx="609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779554" y="3792091"/>
            <a:ext cx="990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50" dirty="0" smtClean="0">
                <a:latin typeface="+mn-lt"/>
                <a:cs typeface="+mn-cs"/>
              </a:rPr>
              <a:t>Diversify growth portfolio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8472291" y="3639522"/>
            <a:ext cx="739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2014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1133" y="4435683"/>
            <a:ext cx="8841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Advance Sustainable Practices</a:t>
            </a:r>
            <a:endParaRPr lang="en-US" sz="1050" dirty="0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003840" y="2103913"/>
            <a:ext cx="95339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100" dirty="0" smtClean="0">
                <a:latin typeface="+mn-lt"/>
                <a:cs typeface="+mn-cs"/>
              </a:rPr>
              <a:t>Entry into Partner Branded Distribution (Nestle)</a:t>
            </a:r>
            <a:endParaRPr lang="en-US" sz="1100" dirty="0">
              <a:latin typeface="+mn-lt"/>
              <a:cs typeface="+mn-cs"/>
            </a:endParaRP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 bwMode="auto">
          <a:xfrm>
            <a:off x="5480536" y="3042632"/>
            <a:ext cx="0" cy="5134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4" y="5186550"/>
            <a:ext cx="3254749" cy="16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1705" y="1625275"/>
            <a:ext cx="62086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In business since 1918; </a:t>
            </a:r>
            <a:endParaRPr lang="en-U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4</a:t>
            </a:r>
            <a:r>
              <a:rPr lang="en-US" sz="2400" baseline="30000" dirty="0" smtClean="0">
                <a:solidFill>
                  <a:schemeClr val="tx1"/>
                </a:solidFill>
                <a:latin typeface="Baskerville Old Face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generation family owned &amp; operated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598" y="5128550"/>
            <a:ext cx="7086602" cy="8900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350+ 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team members w/average seniority of 10.4 years</a:t>
            </a:r>
          </a:p>
        </p:txBody>
      </p:sp>
      <p:pic>
        <p:nvPicPr>
          <p:cNvPr id="15" name="Picture 5" descr="P:\Marketing\Communication\Elena\Shared Photos\Perry's Ice Cream @ Akron's  4th of July Parade\IMG_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045" y="1681516"/>
            <a:ext cx="2362200" cy="172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Heritage Guides the Way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5" y="5532649"/>
            <a:ext cx="2562499" cy="128280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01705" y="2780987"/>
            <a:ext cx="62086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#1 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Ice Cream 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brand 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in Upstate New York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598" y="3936699"/>
            <a:ext cx="62086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Team-based culture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+ Active 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Safety &amp; business </a:t>
            </a:r>
            <a:r>
              <a:rPr lang="en-US" sz="2400" dirty="0">
                <a:solidFill>
                  <a:schemeClr val="tx1"/>
                </a:solidFill>
                <a:latin typeface="Baskerville Old Face" pitchFamily="18" charset="0"/>
              </a:rPr>
              <a:t>teams </a:t>
            </a:r>
          </a:p>
        </p:txBody>
      </p:sp>
    </p:spTree>
    <p:extLst>
      <p:ext uri="{BB962C8B-B14F-4D97-AF65-F5344CB8AC3E}">
        <p14:creationId xmlns:p14="http://schemas.microsoft.com/office/powerpoint/2010/main" val="31249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Perry’s Ice Cream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smtClean="0">
                <a:latin typeface="Baskerville Old Face" pitchFamily="18" charset="0"/>
              </a:rPr>
              <a:t>Perry’s is headquartered 25 miles East of Buffalo, in Akron, NY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smtClean="0">
                <a:latin typeface="Baskerville Old Face" pitchFamily="18" charset="0"/>
              </a:rPr>
              <a:t>13+ million gallons produced annually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smtClean="0">
                <a:latin typeface="Baskerville Old Face" pitchFamily="18" charset="0"/>
              </a:rPr>
              <a:t>Operate a frozen Direct Store Delivery system in NY, Western PA </a:t>
            </a:r>
            <a:br>
              <a:rPr lang="en-US" sz="2000" dirty="0" smtClean="0">
                <a:latin typeface="Baskerville Old Face" pitchFamily="18" charset="0"/>
              </a:rPr>
            </a:br>
            <a:r>
              <a:rPr lang="en-US" sz="2000" dirty="0" smtClean="0">
                <a:latin typeface="Baskerville Old Face" pitchFamily="18" charset="0"/>
              </a:rPr>
              <a:t>&amp; Ohio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62670" y="3083330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Akron, NY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09600" y="771525"/>
            <a:ext cx="1841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5800" dirty="0">
                <a:solidFill>
                  <a:srgbClr val="000000"/>
                </a:solidFill>
              </a:rPr>
              <a:t> </a:t>
            </a:r>
            <a:endParaRPr lang="en-US" sz="2400" dirty="0">
              <a:latin typeface="Tahoma" charset="0"/>
            </a:endParaRP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1564550" y="2778530"/>
            <a:ext cx="4724400" cy="3352800"/>
          </a:xfrm>
          <a:custGeom>
            <a:avLst/>
            <a:gdLst>
              <a:gd name="T0" fmla="*/ 2147483647 w 4711"/>
              <a:gd name="T1" fmla="*/ 2147483647 h 3666"/>
              <a:gd name="T2" fmla="*/ 2147483647 w 4711"/>
              <a:gd name="T3" fmla="*/ 2147483647 h 3666"/>
              <a:gd name="T4" fmla="*/ 2147483647 w 4711"/>
              <a:gd name="T5" fmla="*/ 2147483647 h 3666"/>
              <a:gd name="T6" fmla="*/ 2147483647 w 4711"/>
              <a:gd name="T7" fmla="*/ 2147483647 h 3666"/>
              <a:gd name="T8" fmla="*/ 2147483647 w 4711"/>
              <a:gd name="T9" fmla="*/ 2147483647 h 3666"/>
              <a:gd name="T10" fmla="*/ 2147483647 w 4711"/>
              <a:gd name="T11" fmla="*/ 2147483647 h 3666"/>
              <a:gd name="T12" fmla="*/ 2147483647 w 4711"/>
              <a:gd name="T13" fmla="*/ 2147483647 h 3666"/>
              <a:gd name="T14" fmla="*/ 2147483647 w 4711"/>
              <a:gd name="T15" fmla="*/ 2147483647 h 3666"/>
              <a:gd name="T16" fmla="*/ 2147483647 w 4711"/>
              <a:gd name="T17" fmla="*/ 2147483647 h 3666"/>
              <a:gd name="T18" fmla="*/ 2147483647 w 4711"/>
              <a:gd name="T19" fmla="*/ 2147483647 h 3666"/>
              <a:gd name="T20" fmla="*/ 2147483647 w 4711"/>
              <a:gd name="T21" fmla="*/ 2147483647 h 3666"/>
              <a:gd name="T22" fmla="*/ 2147483647 w 4711"/>
              <a:gd name="T23" fmla="*/ 2147483647 h 3666"/>
              <a:gd name="T24" fmla="*/ 2147483647 w 4711"/>
              <a:gd name="T25" fmla="*/ 2147483647 h 3666"/>
              <a:gd name="T26" fmla="*/ 2147483647 w 4711"/>
              <a:gd name="T27" fmla="*/ 2147483647 h 3666"/>
              <a:gd name="T28" fmla="*/ 2147483647 w 4711"/>
              <a:gd name="T29" fmla="*/ 2147483647 h 3666"/>
              <a:gd name="T30" fmla="*/ 2147483647 w 4711"/>
              <a:gd name="T31" fmla="*/ 2147483647 h 3666"/>
              <a:gd name="T32" fmla="*/ 2147483647 w 4711"/>
              <a:gd name="T33" fmla="*/ 2147483647 h 3666"/>
              <a:gd name="T34" fmla="*/ 2147483647 w 4711"/>
              <a:gd name="T35" fmla="*/ 0 h 3666"/>
              <a:gd name="T36" fmla="*/ 2147483647 w 4711"/>
              <a:gd name="T37" fmla="*/ 2147483647 h 3666"/>
              <a:gd name="T38" fmla="*/ 2147483647 w 4711"/>
              <a:gd name="T39" fmla="*/ 2147483647 h 3666"/>
              <a:gd name="T40" fmla="*/ 2147483647 w 4711"/>
              <a:gd name="T41" fmla="*/ 2147483647 h 3666"/>
              <a:gd name="T42" fmla="*/ 2147483647 w 4711"/>
              <a:gd name="T43" fmla="*/ 2147483647 h 3666"/>
              <a:gd name="T44" fmla="*/ 2147483647 w 4711"/>
              <a:gd name="T45" fmla="*/ 2147483647 h 3666"/>
              <a:gd name="T46" fmla="*/ 2147483647 w 4711"/>
              <a:gd name="T47" fmla="*/ 2147483647 h 3666"/>
              <a:gd name="T48" fmla="*/ 2147483647 w 4711"/>
              <a:gd name="T49" fmla="*/ 2147483647 h 3666"/>
              <a:gd name="T50" fmla="*/ 2147483647 w 4711"/>
              <a:gd name="T51" fmla="*/ 2147483647 h 3666"/>
              <a:gd name="T52" fmla="*/ 2147483647 w 4711"/>
              <a:gd name="T53" fmla="*/ 2147483647 h 3666"/>
              <a:gd name="T54" fmla="*/ 2147483647 w 4711"/>
              <a:gd name="T55" fmla="*/ 2147483647 h 3666"/>
              <a:gd name="T56" fmla="*/ 2147483647 w 4711"/>
              <a:gd name="T57" fmla="*/ 2147483647 h 3666"/>
              <a:gd name="T58" fmla="*/ 2147483647 w 4711"/>
              <a:gd name="T59" fmla="*/ 2147483647 h 3666"/>
              <a:gd name="T60" fmla="*/ 2147483647 w 4711"/>
              <a:gd name="T61" fmla="*/ 2147483647 h 3666"/>
              <a:gd name="T62" fmla="*/ 2147483647 w 4711"/>
              <a:gd name="T63" fmla="*/ 2147483647 h 3666"/>
              <a:gd name="T64" fmla="*/ 2147483647 w 4711"/>
              <a:gd name="T65" fmla="*/ 2147483647 h 3666"/>
              <a:gd name="T66" fmla="*/ 2147483647 w 4711"/>
              <a:gd name="T67" fmla="*/ 2147483647 h 3666"/>
              <a:gd name="T68" fmla="*/ 2147483647 w 4711"/>
              <a:gd name="T69" fmla="*/ 2147483647 h 3666"/>
              <a:gd name="T70" fmla="*/ 2147483647 w 4711"/>
              <a:gd name="T71" fmla="*/ 2147483647 h 3666"/>
              <a:gd name="T72" fmla="*/ 2147483647 w 4711"/>
              <a:gd name="T73" fmla="*/ 2147483647 h 3666"/>
              <a:gd name="T74" fmla="*/ 2147483647 w 4711"/>
              <a:gd name="T75" fmla="*/ 2147483647 h 3666"/>
              <a:gd name="T76" fmla="*/ 2147483647 w 4711"/>
              <a:gd name="T77" fmla="*/ 2147483647 h 3666"/>
              <a:gd name="T78" fmla="*/ 2147483647 w 4711"/>
              <a:gd name="T79" fmla="*/ 2147483647 h 3666"/>
              <a:gd name="T80" fmla="*/ 2147483647 w 4711"/>
              <a:gd name="T81" fmla="*/ 2147483647 h 3666"/>
              <a:gd name="T82" fmla="*/ 2147483647 w 4711"/>
              <a:gd name="T83" fmla="*/ 2147483647 h 3666"/>
              <a:gd name="T84" fmla="*/ 2147483647 w 4711"/>
              <a:gd name="T85" fmla="*/ 2147483647 h 3666"/>
              <a:gd name="T86" fmla="*/ 2147483647 w 4711"/>
              <a:gd name="T87" fmla="*/ 2147483647 h 3666"/>
              <a:gd name="T88" fmla="*/ 2147483647 w 4711"/>
              <a:gd name="T89" fmla="*/ 2147483647 h 3666"/>
              <a:gd name="T90" fmla="*/ 2147483647 w 4711"/>
              <a:gd name="T91" fmla="*/ 2147483647 h 3666"/>
              <a:gd name="T92" fmla="*/ 2147483647 w 4711"/>
              <a:gd name="T93" fmla="*/ 2147483647 h 3666"/>
              <a:gd name="T94" fmla="*/ 2147483647 w 4711"/>
              <a:gd name="T95" fmla="*/ 2147483647 h 3666"/>
              <a:gd name="T96" fmla="*/ 2147483647 w 4711"/>
              <a:gd name="T97" fmla="*/ 2147483647 h 3666"/>
              <a:gd name="T98" fmla="*/ 2147483647 w 4711"/>
              <a:gd name="T99" fmla="*/ 2147483647 h 3666"/>
              <a:gd name="T100" fmla="*/ 2147483647 w 4711"/>
              <a:gd name="T101" fmla="*/ 2147483647 h 3666"/>
              <a:gd name="T102" fmla="*/ 2147483647 w 4711"/>
              <a:gd name="T103" fmla="*/ 2147483647 h 3666"/>
              <a:gd name="T104" fmla="*/ 2147483647 w 4711"/>
              <a:gd name="T105" fmla="*/ 2147483647 h 3666"/>
              <a:gd name="T106" fmla="*/ 2147483647 w 4711"/>
              <a:gd name="T107" fmla="*/ 2147483647 h 3666"/>
              <a:gd name="T108" fmla="*/ 2147483647 w 4711"/>
              <a:gd name="T109" fmla="*/ 2147483647 h 3666"/>
              <a:gd name="T110" fmla="*/ 2147483647 w 4711"/>
              <a:gd name="T111" fmla="*/ 2147483647 h 3666"/>
              <a:gd name="T112" fmla="*/ 2147483647 w 4711"/>
              <a:gd name="T113" fmla="*/ 2147483647 h 3666"/>
              <a:gd name="T114" fmla="*/ 2147483647 w 4711"/>
              <a:gd name="T115" fmla="*/ 2147483647 h 36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11"/>
              <a:gd name="T175" fmla="*/ 0 h 3666"/>
              <a:gd name="T176" fmla="*/ 4711 w 4711"/>
              <a:gd name="T177" fmla="*/ 3666 h 36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11" h="3666">
                <a:moveTo>
                  <a:pt x="0" y="2457"/>
                </a:moveTo>
                <a:lnTo>
                  <a:pt x="0" y="2255"/>
                </a:lnTo>
                <a:lnTo>
                  <a:pt x="112" y="2194"/>
                </a:lnTo>
                <a:lnTo>
                  <a:pt x="246" y="2071"/>
                </a:lnTo>
                <a:lnTo>
                  <a:pt x="369" y="1992"/>
                </a:lnTo>
                <a:lnTo>
                  <a:pt x="414" y="1903"/>
                </a:lnTo>
                <a:lnTo>
                  <a:pt x="509" y="1841"/>
                </a:lnTo>
                <a:lnTo>
                  <a:pt x="481" y="1757"/>
                </a:lnTo>
                <a:lnTo>
                  <a:pt x="425" y="1707"/>
                </a:lnTo>
                <a:lnTo>
                  <a:pt x="425" y="1617"/>
                </a:lnTo>
                <a:lnTo>
                  <a:pt x="392" y="1595"/>
                </a:lnTo>
                <a:lnTo>
                  <a:pt x="414" y="1528"/>
                </a:lnTo>
                <a:lnTo>
                  <a:pt x="403" y="1478"/>
                </a:lnTo>
                <a:lnTo>
                  <a:pt x="442" y="1444"/>
                </a:lnTo>
                <a:lnTo>
                  <a:pt x="593" y="1405"/>
                </a:lnTo>
                <a:lnTo>
                  <a:pt x="812" y="1371"/>
                </a:lnTo>
                <a:lnTo>
                  <a:pt x="873" y="1371"/>
                </a:lnTo>
                <a:lnTo>
                  <a:pt x="1042" y="1377"/>
                </a:lnTo>
                <a:lnTo>
                  <a:pt x="1170" y="1416"/>
                </a:lnTo>
                <a:lnTo>
                  <a:pt x="1226" y="1455"/>
                </a:lnTo>
                <a:lnTo>
                  <a:pt x="1277" y="1466"/>
                </a:lnTo>
                <a:lnTo>
                  <a:pt x="1445" y="1438"/>
                </a:lnTo>
                <a:lnTo>
                  <a:pt x="1607" y="1427"/>
                </a:lnTo>
                <a:lnTo>
                  <a:pt x="1703" y="1399"/>
                </a:lnTo>
                <a:lnTo>
                  <a:pt x="1725" y="1371"/>
                </a:lnTo>
                <a:lnTo>
                  <a:pt x="1747" y="1377"/>
                </a:lnTo>
                <a:lnTo>
                  <a:pt x="1798" y="1304"/>
                </a:lnTo>
                <a:lnTo>
                  <a:pt x="1865" y="1293"/>
                </a:lnTo>
                <a:lnTo>
                  <a:pt x="1899" y="1231"/>
                </a:lnTo>
                <a:lnTo>
                  <a:pt x="1999" y="1231"/>
                </a:lnTo>
                <a:lnTo>
                  <a:pt x="2022" y="1198"/>
                </a:lnTo>
                <a:lnTo>
                  <a:pt x="1999" y="1035"/>
                </a:lnTo>
                <a:lnTo>
                  <a:pt x="1960" y="979"/>
                </a:lnTo>
                <a:lnTo>
                  <a:pt x="1994" y="940"/>
                </a:lnTo>
                <a:lnTo>
                  <a:pt x="2033" y="935"/>
                </a:lnTo>
                <a:lnTo>
                  <a:pt x="2005" y="884"/>
                </a:lnTo>
                <a:lnTo>
                  <a:pt x="1994" y="856"/>
                </a:lnTo>
                <a:lnTo>
                  <a:pt x="1966" y="879"/>
                </a:lnTo>
                <a:lnTo>
                  <a:pt x="1887" y="817"/>
                </a:lnTo>
                <a:lnTo>
                  <a:pt x="1938" y="739"/>
                </a:lnTo>
                <a:lnTo>
                  <a:pt x="2005" y="688"/>
                </a:lnTo>
                <a:lnTo>
                  <a:pt x="2022" y="638"/>
                </a:lnTo>
                <a:lnTo>
                  <a:pt x="2106" y="582"/>
                </a:lnTo>
                <a:lnTo>
                  <a:pt x="2134" y="582"/>
                </a:lnTo>
                <a:lnTo>
                  <a:pt x="2196" y="537"/>
                </a:lnTo>
                <a:lnTo>
                  <a:pt x="2246" y="448"/>
                </a:lnTo>
                <a:lnTo>
                  <a:pt x="2386" y="291"/>
                </a:lnTo>
                <a:lnTo>
                  <a:pt x="2492" y="185"/>
                </a:lnTo>
                <a:lnTo>
                  <a:pt x="2616" y="101"/>
                </a:lnTo>
                <a:lnTo>
                  <a:pt x="2689" y="78"/>
                </a:lnTo>
                <a:lnTo>
                  <a:pt x="2728" y="45"/>
                </a:lnTo>
                <a:lnTo>
                  <a:pt x="2795" y="56"/>
                </a:lnTo>
                <a:lnTo>
                  <a:pt x="2834" y="39"/>
                </a:lnTo>
                <a:lnTo>
                  <a:pt x="3579" y="0"/>
                </a:lnTo>
                <a:lnTo>
                  <a:pt x="3574" y="56"/>
                </a:lnTo>
                <a:lnTo>
                  <a:pt x="3590" y="101"/>
                </a:lnTo>
                <a:lnTo>
                  <a:pt x="3568" y="151"/>
                </a:lnTo>
                <a:lnTo>
                  <a:pt x="3596" y="185"/>
                </a:lnTo>
                <a:lnTo>
                  <a:pt x="3585" y="229"/>
                </a:lnTo>
                <a:lnTo>
                  <a:pt x="3568" y="263"/>
                </a:lnTo>
                <a:lnTo>
                  <a:pt x="3546" y="274"/>
                </a:lnTo>
                <a:lnTo>
                  <a:pt x="3574" y="313"/>
                </a:lnTo>
                <a:lnTo>
                  <a:pt x="3551" y="341"/>
                </a:lnTo>
                <a:lnTo>
                  <a:pt x="3585" y="409"/>
                </a:lnTo>
                <a:lnTo>
                  <a:pt x="3585" y="459"/>
                </a:lnTo>
                <a:lnTo>
                  <a:pt x="3607" y="481"/>
                </a:lnTo>
                <a:lnTo>
                  <a:pt x="3596" y="520"/>
                </a:lnTo>
                <a:lnTo>
                  <a:pt x="3624" y="582"/>
                </a:lnTo>
                <a:lnTo>
                  <a:pt x="3574" y="767"/>
                </a:lnTo>
                <a:lnTo>
                  <a:pt x="3618" y="901"/>
                </a:lnTo>
                <a:lnTo>
                  <a:pt x="3607" y="946"/>
                </a:lnTo>
                <a:lnTo>
                  <a:pt x="3635" y="974"/>
                </a:lnTo>
                <a:lnTo>
                  <a:pt x="3635" y="1024"/>
                </a:lnTo>
                <a:lnTo>
                  <a:pt x="3613" y="1080"/>
                </a:lnTo>
                <a:lnTo>
                  <a:pt x="3646" y="1069"/>
                </a:lnTo>
                <a:lnTo>
                  <a:pt x="3702" y="1147"/>
                </a:lnTo>
                <a:lnTo>
                  <a:pt x="3719" y="1690"/>
                </a:lnTo>
                <a:lnTo>
                  <a:pt x="3719" y="1718"/>
                </a:lnTo>
                <a:lnTo>
                  <a:pt x="3747" y="1780"/>
                </a:lnTo>
                <a:lnTo>
                  <a:pt x="3646" y="2227"/>
                </a:lnTo>
                <a:lnTo>
                  <a:pt x="3646" y="2250"/>
                </a:lnTo>
                <a:lnTo>
                  <a:pt x="3635" y="2295"/>
                </a:lnTo>
                <a:lnTo>
                  <a:pt x="3646" y="2351"/>
                </a:lnTo>
                <a:lnTo>
                  <a:pt x="3613" y="2395"/>
                </a:lnTo>
                <a:lnTo>
                  <a:pt x="3523" y="2395"/>
                </a:lnTo>
                <a:lnTo>
                  <a:pt x="3417" y="2351"/>
                </a:lnTo>
                <a:lnTo>
                  <a:pt x="3394" y="2367"/>
                </a:lnTo>
                <a:lnTo>
                  <a:pt x="3406" y="2412"/>
                </a:lnTo>
                <a:lnTo>
                  <a:pt x="3389" y="2446"/>
                </a:lnTo>
                <a:lnTo>
                  <a:pt x="3394" y="2608"/>
                </a:lnTo>
                <a:lnTo>
                  <a:pt x="3383" y="2731"/>
                </a:lnTo>
                <a:lnTo>
                  <a:pt x="3378" y="2793"/>
                </a:lnTo>
                <a:lnTo>
                  <a:pt x="3417" y="2742"/>
                </a:lnTo>
                <a:lnTo>
                  <a:pt x="3680" y="2698"/>
                </a:lnTo>
                <a:lnTo>
                  <a:pt x="3725" y="2770"/>
                </a:lnTo>
                <a:lnTo>
                  <a:pt x="3691" y="2972"/>
                </a:lnTo>
                <a:lnTo>
                  <a:pt x="3730" y="3050"/>
                </a:lnTo>
                <a:lnTo>
                  <a:pt x="3562" y="3145"/>
                </a:lnTo>
                <a:lnTo>
                  <a:pt x="3596" y="3218"/>
                </a:lnTo>
                <a:lnTo>
                  <a:pt x="3585" y="3274"/>
                </a:lnTo>
                <a:lnTo>
                  <a:pt x="3495" y="3358"/>
                </a:lnTo>
                <a:lnTo>
                  <a:pt x="3529" y="3341"/>
                </a:lnTo>
                <a:lnTo>
                  <a:pt x="3574" y="3341"/>
                </a:lnTo>
                <a:lnTo>
                  <a:pt x="3596" y="3302"/>
                </a:lnTo>
                <a:lnTo>
                  <a:pt x="3674" y="3302"/>
                </a:lnTo>
                <a:lnTo>
                  <a:pt x="3691" y="3280"/>
                </a:lnTo>
                <a:lnTo>
                  <a:pt x="3742" y="3291"/>
                </a:lnTo>
                <a:lnTo>
                  <a:pt x="3758" y="3274"/>
                </a:lnTo>
                <a:lnTo>
                  <a:pt x="3882" y="3330"/>
                </a:lnTo>
                <a:lnTo>
                  <a:pt x="3921" y="3313"/>
                </a:lnTo>
                <a:lnTo>
                  <a:pt x="3899" y="3274"/>
                </a:lnTo>
                <a:lnTo>
                  <a:pt x="3955" y="3263"/>
                </a:lnTo>
                <a:lnTo>
                  <a:pt x="3994" y="3280"/>
                </a:lnTo>
                <a:lnTo>
                  <a:pt x="4179" y="3280"/>
                </a:lnTo>
                <a:lnTo>
                  <a:pt x="4218" y="3296"/>
                </a:lnTo>
                <a:lnTo>
                  <a:pt x="4279" y="3291"/>
                </a:lnTo>
                <a:lnTo>
                  <a:pt x="4425" y="3201"/>
                </a:lnTo>
                <a:lnTo>
                  <a:pt x="4470" y="3157"/>
                </a:lnTo>
                <a:lnTo>
                  <a:pt x="4560" y="3151"/>
                </a:lnTo>
                <a:lnTo>
                  <a:pt x="4560" y="3190"/>
                </a:lnTo>
                <a:lnTo>
                  <a:pt x="4509" y="3218"/>
                </a:lnTo>
                <a:lnTo>
                  <a:pt x="4532" y="3246"/>
                </a:lnTo>
                <a:lnTo>
                  <a:pt x="4576" y="3263"/>
                </a:lnTo>
                <a:lnTo>
                  <a:pt x="4588" y="3240"/>
                </a:lnTo>
                <a:lnTo>
                  <a:pt x="4627" y="3285"/>
                </a:lnTo>
                <a:lnTo>
                  <a:pt x="4677" y="3274"/>
                </a:lnTo>
                <a:lnTo>
                  <a:pt x="4700" y="3252"/>
                </a:lnTo>
                <a:lnTo>
                  <a:pt x="4711" y="3302"/>
                </a:lnTo>
                <a:lnTo>
                  <a:pt x="4554" y="3392"/>
                </a:lnTo>
                <a:lnTo>
                  <a:pt x="4307" y="3492"/>
                </a:lnTo>
                <a:lnTo>
                  <a:pt x="4268" y="3470"/>
                </a:lnTo>
                <a:lnTo>
                  <a:pt x="4218" y="3487"/>
                </a:lnTo>
                <a:lnTo>
                  <a:pt x="4162" y="3492"/>
                </a:lnTo>
                <a:lnTo>
                  <a:pt x="4117" y="3543"/>
                </a:lnTo>
                <a:lnTo>
                  <a:pt x="4089" y="3520"/>
                </a:lnTo>
                <a:lnTo>
                  <a:pt x="3943" y="3537"/>
                </a:lnTo>
                <a:lnTo>
                  <a:pt x="3915" y="3559"/>
                </a:lnTo>
                <a:lnTo>
                  <a:pt x="3859" y="3554"/>
                </a:lnTo>
                <a:lnTo>
                  <a:pt x="3837" y="3565"/>
                </a:lnTo>
                <a:lnTo>
                  <a:pt x="3843" y="3593"/>
                </a:lnTo>
                <a:lnTo>
                  <a:pt x="3719" y="3621"/>
                </a:lnTo>
                <a:lnTo>
                  <a:pt x="3669" y="3621"/>
                </a:lnTo>
                <a:lnTo>
                  <a:pt x="3635" y="3627"/>
                </a:lnTo>
                <a:lnTo>
                  <a:pt x="3495" y="3621"/>
                </a:lnTo>
                <a:lnTo>
                  <a:pt x="3355" y="3655"/>
                </a:lnTo>
                <a:lnTo>
                  <a:pt x="3294" y="3627"/>
                </a:lnTo>
                <a:lnTo>
                  <a:pt x="3232" y="3655"/>
                </a:lnTo>
                <a:lnTo>
                  <a:pt x="3187" y="3666"/>
                </a:lnTo>
                <a:lnTo>
                  <a:pt x="3120" y="3649"/>
                </a:lnTo>
                <a:lnTo>
                  <a:pt x="3170" y="3582"/>
                </a:lnTo>
                <a:lnTo>
                  <a:pt x="3176" y="3526"/>
                </a:lnTo>
                <a:lnTo>
                  <a:pt x="3266" y="3520"/>
                </a:lnTo>
                <a:lnTo>
                  <a:pt x="3305" y="3470"/>
                </a:lnTo>
                <a:lnTo>
                  <a:pt x="3310" y="3431"/>
                </a:lnTo>
                <a:lnTo>
                  <a:pt x="3378" y="3330"/>
                </a:lnTo>
                <a:lnTo>
                  <a:pt x="3389" y="3296"/>
                </a:lnTo>
                <a:lnTo>
                  <a:pt x="3411" y="3229"/>
                </a:lnTo>
                <a:lnTo>
                  <a:pt x="2952" y="2921"/>
                </a:lnTo>
                <a:lnTo>
                  <a:pt x="2935" y="2899"/>
                </a:lnTo>
                <a:lnTo>
                  <a:pt x="2890" y="2860"/>
                </a:lnTo>
                <a:lnTo>
                  <a:pt x="2857" y="2849"/>
                </a:lnTo>
                <a:lnTo>
                  <a:pt x="2767" y="2804"/>
                </a:lnTo>
                <a:lnTo>
                  <a:pt x="2756" y="2770"/>
                </a:lnTo>
                <a:lnTo>
                  <a:pt x="2722" y="2726"/>
                </a:lnTo>
                <a:lnTo>
                  <a:pt x="2739" y="2686"/>
                </a:lnTo>
                <a:lnTo>
                  <a:pt x="2728" y="2636"/>
                </a:lnTo>
                <a:lnTo>
                  <a:pt x="2728" y="2591"/>
                </a:lnTo>
                <a:lnTo>
                  <a:pt x="2689" y="2530"/>
                </a:lnTo>
                <a:lnTo>
                  <a:pt x="2627" y="2530"/>
                </a:lnTo>
                <a:lnTo>
                  <a:pt x="2599" y="2507"/>
                </a:lnTo>
                <a:lnTo>
                  <a:pt x="2588" y="2474"/>
                </a:lnTo>
                <a:lnTo>
                  <a:pt x="2537" y="2435"/>
                </a:lnTo>
                <a:lnTo>
                  <a:pt x="1148" y="2474"/>
                </a:lnTo>
                <a:lnTo>
                  <a:pt x="207" y="2474"/>
                </a:lnTo>
                <a:lnTo>
                  <a:pt x="0" y="245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235110" y="410441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372270" y="3464330"/>
            <a:ext cx="0" cy="6096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5222150" y="49121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128588" y="267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1991270" y="4226330"/>
            <a:ext cx="304800" cy="304800"/>
          </a:xfrm>
          <a:prstGeom prst="star5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1125" y="4531130"/>
            <a:ext cx="70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Buffalo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707550" y="4073930"/>
            <a:ext cx="304800" cy="3048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02750" y="4378730"/>
            <a:ext cx="91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Rochester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469550" y="4150130"/>
            <a:ext cx="304800" cy="3048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4750" y="4531130"/>
            <a:ext cx="999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Syracuse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4764950" y="4150130"/>
            <a:ext cx="304800" cy="30480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0150" y="4531130"/>
            <a:ext cx="79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Albany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5" y="5532649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8" name="Rectangle 74"/>
          <p:cNvSpPr>
            <a:spLocks noChangeArrowheads="1"/>
          </p:cNvSpPr>
          <p:nvPr/>
        </p:nvSpPr>
        <p:spPr bwMode="auto">
          <a:xfrm>
            <a:off x="1664911" y="19346"/>
            <a:ext cx="1683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85"/>
            <a:r>
              <a:rPr lang="en-US" sz="58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124" name="Freeform 76"/>
          <p:cNvSpPr>
            <a:spLocks/>
          </p:cNvSpPr>
          <p:nvPr/>
        </p:nvSpPr>
        <p:spPr bwMode="auto">
          <a:xfrm>
            <a:off x="6734328" y="55064"/>
            <a:ext cx="613833" cy="727770"/>
          </a:xfrm>
          <a:custGeom>
            <a:avLst/>
            <a:gdLst>
              <a:gd name="T0" fmla="*/ 2147483647 w 387"/>
              <a:gd name="T1" fmla="*/ 2147483647 h 459"/>
              <a:gd name="T2" fmla="*/ 2147483647 w 387"/>
              <a:gd name="T3" fmla="*/ 2147483647 h 459"/>
              <a:gd name="T4" fmla="*/ 2147483647 w 387"/>
              <a:gd name="T5" fmla="*/ 2147483647 h 459"/>
              <a:gd name="T6" fmla="*/ 2147483647 w 387"/>
              <a:gd name="T7" fmla="*/ 2147483647 h 459"/>
              <a:gd name="T8" fmla="*/ 2147483647 w 387"/>
              <a:gd name="T9" fmla="*/ 2147483647 h 459"/>
              <a:gd name="T10" fmla="*/ 2147483647 w 387"/>
              <a:gd name="T11" fmla="*/ 2147483647 h 459"/>
              <a:gd name="T12" fmla="*/ 2147483647 w 387"/>
              <a:gd name="T13" fmla="*/ 2147483647 h 459"/>
              <a:gd name="T14" fmla="*/ 2147483647 w 387"/>
              <a:gd name="T15" fmla="*/ 2147483647 h 459"/>
              <a:gd name="T16" fmla="*/ 2147483647 w 387"/>
              <a:gd name="T17" fmla="*/ 2147483647 h 459"/>
              <a:gd name="T18" fmla="*/ 2147483647 w 387"/>
              <a:gd name="T19" fmla="*/ 2147483647 h 459"/>
              <a:gd name="T20" fmla="*/ 2147483647 w 387"/>
              <a:gd name="T21" fmla="*/ 2147483647 h 459"/>
              <a:gd name="T22" fmla="*/ 2147483647 w 387"/>
              <a:gd name="T23" fmla="*/ 2147483647 h 459"/>
              <a:gd name="T24" fmla="*/ 2147483647 w 387"/>
              <a:gd name="T25" fmla="*/ 2147483647 h 459"/>
              <a:gd name="T26" fmla="*/ 2147483647 w 387"/>
              <a:gd name="T27" fmla="*/ 2147483647 h 459"/>
              <a:gd name="T28" fmla="*/ 2147483647 w 387"/>
              <a:gd name="T29" fmla="*/ 2147483647 h 459"/>
              <a:gd name="T30" fmla="*/ 2147483647 w 387"/>
              <a:gd name="T31" fmla="*/ 2147483647 h 459"/>
              <a:gd name="T32" fmla="*/ 2147483647 w 387"/>
              <a:gd name="T33" fmla="*/ 2147483647 h 459"/>
              <a:gd name="T34" fmla="*/ 2147483647 w 387"/>
              <a:gd name="T35" fmla="*/ 2147483647 h 459"/>
              <a:gd name="T36" fmla="*/ 2147483647 w 387"/>
              <a:gd name="T37" fmla="*/ 2147483647 h 459"/>
              <a:gd name="T38" fmla="*/ 2147483647 w 387"/>
              <a:gd name="T39" fmla="*/ 2147483647 h 459"/>
              <a:gd name="T40" fmla="*/ 2147483647 w 387"/>
              <a:gd name="T41" fmla="*/ 2147483647 h 459"/>
              <a:gd name="T42" fmla="*/ 2147483647 w 387"/>
              <a:gd name="T43" fmla="*/ 2147483647 h 459"/>
              <a:gd name="T44" fmla="*/ 2147483647 w 387"/>
              <a:gd name="T45" fmla="*/ 2147483647 h 459"/>
              <a:gd name="T46" fmla="*/ 2147483647 w 387"/>
              <a:gd name="T47" fmla="*/ 2147483647 h 459"/>
              <a:gd name="T48" fmla="*/ 2147483647 w 387"/>
              <a:gd name="T49" fmla="*/ 2147483647 h 459"/>
              <a:gd name="T50" fmla="*/ 2147483647 w 387"/>
              <a:gd name="T51" fmla="*/ 2147483647 h 459"/>
              <a:gd name="T52" fmla="*/ 2147483647 w 387"/>
              <a:gd name="T53" fmla="*/ 2147483647 h 459"/>
              <a:gd name="T54" fmla="*/ 2147483647 w 387"/>
              <a:gd name="T55" fmla="*/ 2147483647 h 459"/>
              <a:gd name="T56" fmla="*/ 2147483647 w 387"/>
              <a:gd name="T57" fmla="*/ 2147483647 h 459"/>
              <a:gd name="T58" fmla="*/ 2147483647 w 387"/>
              <a:gd name="T59" fmla="*/ 2147483647 h 459"/>
              <a:gd name="T60" fmla="*/ 2147483647 w 387"/>
              <a:gd name="T61" fmla="*/ 2147483647 h 459"/>
              <a:gd name="T62" fmla="*/ 2147483647 w 387"/>
              <a:gd name="T63" fmla="*/ 2147483647 h 459"/>
              <a:gd name="T64" fmla="*/ 0 w 387"/>
              <a:gd name="T65" fmla="*/ 2147483647 h 459"/>
              <a:gd name="T66" fmla="*/ 2147483647 w 387"/>
              <a:gd name="T67" fmla="*/ 0 h 459"/>
              <a:gd name="T68" fmla="*/ 2147483647 w 387"/>
              <a:gd name="T69" fmla="*/ 0 h 459"/>
              <a:gd name="T70" fmla="*/ 2147483647 w 387"/>
              <a:gd name="T71" fmla="*/ 2147483647 h 4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87"/>
              <a:gd name="T109" fmla="*/ 0 h 459"/>
              <a:gd name="T110" fmla="*/ 387 w 387"/>
              <a:gd name="T111" fmla="*/ 459 h 4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87" h="459">
                <a:moveTo>
                  <a:pt x="364" y="22"/>
                </a:moveTo>
                <a:lnTo>
                  <a:pt x="375" y="67"/>
                </a:lnTo>
                <a:lnTo>
                  <a:pt x="353" y="112"/>
                </a:lnTo>
                <a:lnTo>
                  <a:pt x="359" y="123"/>
                </a:lnTo>
                <a:lnTo>
                  <a:pt x="375" y="151"/>
                </a:lnTo>
                <a:lnTo>
                  <a:pt x="387" y="157"/>
                </a:lnTo>
                <a:lnTo>
                  <a:pt x="381" y="179"/>
                </a:lnTo>
                <a:lnTo>
                  <a:pt x="364" y="179"/>
                </a:lnTo>
                <a:lnTo>
                  <a:pt x="359" y="190"/>
                </a:lnTo>
                <a:lnTo>
                  <a:pt x="364" y="224"/>
                </a:lnTo>
                <a:lnTo>
                  <a:pt x="347" y="229"/>
                </a:lnTo>
                <a:lnTo>
                  <a:pt x="336" y="241"/>
                </a:lnTo>
                <a:lnTo>
                  <a:pt x="336" y="263"/>
                </a:lnTo>
                <a:lnTo>
                  <a:pt x="347" y="280"/>
                </a:lnTo>
                <a:lnTo>
                  <a:pt x="347" y="319"/>
                </a:lnTo>
                <a:lnTo>
                  <a:pt x="359" y="347"/>
                </a:lnTo>
                <a:lnTo>
                  <a:pt x="364" y="358"/>
                </a:lnTo>
                <a:lnTo>
                  <a:pt x="331" y="364"/>
                </a:lnTo>
                <a:lnTo>
                  <a:pt x="319" y="409"/>
                </a:lnTo>
                <a:lnTo>
                  <a:pt x="303" y="409"/>
                </a:lnTo>
                <a:lnTo>
                  <a:pt x="291" y="420"/>
                </a:lnTo>
                <a:lnTo>
                  <a:pt x="280" y="431"/>
                </a:lnTo>
                <a:lnTo>
                  <a:pt x="252" y="437"/>
                </a:lnTo>
                <a:lnTo>
                  <a:pt x="230" y="453"/>
                </a:lnTo>
                <a:lnTo>
                  <a:pt x="213" y="437"/>
                </a:lnTo>
                <a:lnTo>
                  <a:pt x="112" y="459"/>
                </a:lnTo>
                <a:lnTo>
                  <a:pt x="95" y="364"/>
                </a:lnTo>
                <a:lnTo>
                  <a:pt x="84" y="358"/>
                </a:lnTo>
                <a:lnTo>
                  <a:pt x="67" y="246"/>
                </a:lnTo>
                <a:lnTo>
                  <a:pt x="56" y="235"/>
                </a:lnTo>
                <a:lnTo>
                  <a:pt x="34" y="151"/>
                </a:lnTo>
                <a:lnTo>
                  <a:pt x="22" y="62"/>
                </a:lnTo>
                <a:lnTo>
                  <a:pt x="0" y="17"/>
                </a:lnTo>
                <a:lnTo>
                  <a:pt x="308" y="0"/>
                </a:lnTo>
                <a:lnTo>
                  <a:pt x="364" y="0"/>
                </a:lnTo>
                <a:lnTo>
                  <a:pt x="364" y="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pPr>
              <a:defRPr/>
            </a:pPr>
            <a:endParaRPr lang="en-US" dirty="0"/>
          </a:p>
        </p:txBody>
      </p:sp>
      <p:sp>
        <p:nvSpPr>
          <p:cNvPr id="11523" name="Text Box 262"/>
          <p:cNvSpPr txBox="1">
            <a:spLocks noChangeArrowheads="1"/>
          </p:cNvSpPr>
          <p:nvPr/>
        </p:nvSpPr>
        <p:spPr bwMode="auto">
          <a:xfrm>
            <a:off x="1361804" y="46249"/>
            <a:ext cx="5028595" cy="10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6" rIns="91413" bIns="45706">
            <a:spAutoFit/>
          </a:bodyPr>
          <a:lstStyle/>
          <a:p>
            <a:pPr defTabSz="914485"/>
            <a:r>
              <a:rPr lang="en-US" sz="3200" b="1" dirty="0">
                <a:solidFill>
                  <a:schemeClr val="bg1"/>
                </a:solidFill>
                <a:latin typeface="Cambria" pitchFamily="18" charset="0"/>
                <a:cs typeface="ＭＳ Ｐゴシック" charset="0"/>
              </a:rPr>
              <a:t>Perry’s Distribution/ 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cs typeface="ＭＳ Ｐゴシック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Cambria" pitchFamily="18" charset="0"/>
                <a:cs typeface="ＭＳ Ｐゴシック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  <a:cs typeface="ＭＳ Ｐゴシック" charset="0"/>
              </a:rPr>
              <a:t>Service Area 2017</a:t>
            </a:r>
            <a:endParaRPr lang="en-US" sz="3200" b="1" dirty="0">
              <a:solidFill>
                <a:schemeClr val="bg1"/>
              </a:solidFill>
              <a:latin typeface="Cambria" pitchFamily="18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4" y="1155654"/>
            <a:ext cx="8352430" cy="5510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823915"/>
              </p:ext>
            </p:extLst>
          </p:nvPr>
        </p:nvGraphicFramePr>
        <p:xfrm>
          <a:off x="-742080" y="1521542"/>
          <a:ext cx="5603876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5181600" y="6477000"/>
            <a:ext cx="3962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Source: AC Nielsen, Buffalo/Rochester/Syracuse, Grocery, FDM</a:t>
            </a:r>
          </a:p>
        </p:txBody>
      </p:sp>
      <p:graphicFrame>
        <p:nvGraphicFramePr>
          <p:cNvPr id="27806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77815"/>
              </p:ext>
            </p:extLst>
          </p:nvPr>
        </p:nvGraphicFramePr>
        <p:xfrm>
          <a:off x="4402393" y="1521541"/>
          <a:ext cx="3625134" cy="3803625"/>
        </p:xfrm>
        <a:graphic>
          <a:graphicData uri="http://schemas.openxmlformats.org/drawingml/2006/table">
            <a:tbl>
              <a:tblPr/>
              <a:tblGrid>
                <a:gridCol w="2162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2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79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Brand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$ Share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Perry’s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32.5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Private Label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24.8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Turkey Hill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11.8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Friendly’s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11.7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Breyers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8.9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2671857"/>
                  </a:ext>
                </a:extLst>
              </a:tr>
              <a:tr h="470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Edy’s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6.1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9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All Others</a:t>
                      </a:r>
                    </a:p>
                  </a:txBody>
                  <a:tcPr marL="91415" marR="9141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4.2</a:t>
                      </a:r>
                    </a:p>
                  </a:txBody>
                  <a:tcPr marL="91415" marR="9141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58" y="2320719"/>
            <a:ext cx="1537508" cy="7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0" y="5325167"/>
            <a:ext cx="2562499" cy="1282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567" y="94663"/>
            <a:ext cx="81884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Upstate B/R/S Family Size Category, All Products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$62M Category, -1.9% Growth, 52 Wks. PE 12/2/17</a:t>
            </a:r>
          </a:p>
        </p:txBody>
      </p:sp>
    </p:spTree>
    <p:extLst>
      <p:ext uri="{BB962C8B-B14F-4D97-AF65-F5344CB8AC3E}">
        <p14:creationId xmlns:p14="http://schemas.microsoft.com/office/powerpoint/2010/main" val="9548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/>
              <a:t>Our Capabilities </a:t>
            </a:r>
            <a:r>
              <a:rPr lang="en-US" sz="3600" b="1" dirty="0" smtClean="0"/>
              <a:t>– Products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43840" y="1600200"/>
            <a:ext cx="844296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Ice Cream 10 -18% butterfat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Premium/Super Premium/Value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Churned/Light (&lt;10% Fat)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Low Fat </a:t>
            </a:r>
            <a:r>
              <a:rPr lang="en-US" dirty="0">
                <a:latin typeface="Baskerville Old Face" pitchFamily="18" charset="0"/>
              </a:rPr>
              <a:t>I</a:t>
            </a:r>
            <a:r>
              <a:rPr lang="en-US" dirty="0" smtClean="0">
                <a:latin typeface="Baskerville Old Face" pitchFamily="18" charset="0"/>
              </a:rPr>
              <a:t>ce Cream(&lt;50% of Full Fat)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No Sugar Added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All Natural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Lactose Free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Sherbet/Sorbet/Gelato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Frozen Yogurt (also Greek) with active cultures</a:t>
            </a:r>
          </a:p>
        </p:txBody>
      </p:sp>
      <p:pic>
        <p:nvPicPr>
          <p:cNvPr id="4" name="Picture 3" descr="http://www.perrysicecream.com/wp-content/uploads/2011/05/image_sm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6" y="1856925"/>
            <a:ext cx="2247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23" y="4659192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Our Capabilities – Packaging Sizes</a:t>
            </a:r>
            <a:endParaRPr lang="en-US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0687"/>
            <a:ext cx="8229600" cy="4215476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48 oz. Sqrounds 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Round half gallons &amp; quarts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Bulk tubs, various sizes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Pints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Rectangle Ice Cream sandwiches</a:t>
            </a:r>
          </a:p>
          <a:p>
            <a:pPr eaLnBrk="1" hangingPunct="1"/>
            <a:r>
              <a:rPr lang="en-US" sz="2800" dirty="0" smtClean="0">
                <a:latin typeface="Baskerville Old Face" pitchFamily="18" charset="0"/>
              </a:rPr>
              <a:t>Stick items – various forms and sizes (3 oz and less)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1" y="5151552"/>
            <a:ext cx="2562499" cy="1282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26" y="1126507"/>
            <a:ext cx="4068774" cy="32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5 years US Navy- Auxiliary Systems Technician FFG-7 Class Ships</a:t>
            </a:r>
          </a:p>
          <a:p>
            <a:r>
              <a:rPr lang="en-US" sz="2800" dirty="0" smtClean="0"/>
              <a:t>31+ years career at Perry’s Ice Cream</a:t>
            </a:r>
          </a:p>
          <a:p>
            <a:r>
              <a:rPr lang="en-US" sz="2800" dirty="0" smtClean="0"/>
              <a:t>22 years as the Maintenance Engineering Manager</a:t>
            </a:r>
          </a:p>
          <a:p>
            <a:r>
              <a:rPr lang="en-US" sz="2800" dirty="0" smtClean="0"/>
              <a:t>Ammonia Task Force Chairman</a:t>
            </a:r>
          </a:p>
          <a:p>
            <a:r>
              <a:rPr lang="en-US" sz="2800" dirty="0" smtClean="0"/>
              <a:t>Local RETA Chapter- Secretary, First VP and recently elected President</a:t>
            </a:r>
          </a:p>
          <a:p>
            <a:r>
              <a:rPr lang="en-US" sz="2800" dirty="0" smtClean="0"/>
              <a:t>Certified Industrial Refrigeration Operator</a:t>
            </a:r>
          </a:p>
          <a:p>
            <a:r>
              <a:rPr lang="en-US" sz="2800" dirty="0" smtClean="0"/>
              <a:t>NYS Hazardous Material Technician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1" y="5068625"/>
            <a:ext cx="2562499" cy="12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rys Template 4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14 Perry's Craft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2014 Perry's Craft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errys Template 4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Giant Eagle-2013-May</Template>
  <TotalTime>848</TotalTime>
  <Words>545</Words>
  <Application>Microsoft Office PowerPoint</Application>
  <PresentationFormat>On-screen Show (4:3)</PresentationFormat>
  <Paragraphs>137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ＭＳ Ｐゴシック</vt:lpstr>
      <vt:lpstr>ＭＳ Ｐゴシック</vt:lpstr>
      <vt:lpstr>Arial</vt:lpstr>
      <vt:lpstr>Baskerville Old Face</vt:lpstr>
      <vt:lpstr>Calibri</vt:lpstr>
      <vt:lpstr>Cambria</vt:lpstr>
      <vt:lpstr>Garamond</vt:lpstr>
      <vt:lpstr>Tahoma</vt:lpstr>
      <vt:lpstr>Times New Roman</vt:lpstr>
      <vt:lpstr>Verdana</vt:lpstr>
      <vt:lpstr>Wingdings</vt:lpstr>
      <vt:lpstr>Perrys Template 4</vt:lpstr>
      <vt:lpstr>3_Custom Design</vt:lpstr>
      <vt:lpstr>1_Custom Design</vt:lpstr>
      <vt:lpstr>2_Custom Design</vt:lpstr>
      <vt:lpstr>Custom Design</vt:lpstr>
      <vt:lpstr>1_Perrys Template 4</vt:lpstr>
      <vt:lpstr>4_Custom Design</vt:lpstr>
      <vt:lpstr>5_Custom Design</vt:lpstr>
      <vt:lpstr>6_Custom Design</vt:lpstr>
      <vt:lpstr>7_Custom Design</vt:lpstr>
      <vt:lpstr>2014 Perry's Craft</vt:lpstr>
      <vt:lpstr>1_2014 Perry's Craft</vt:lpstr>
      <vt:lpstr>Company Overview  &amp; Background </vt:lpstr>
      <vt:lpstr>Our History of Growth and Investment</vt:lpstr>
      <vt:lpstr>Our Heritage Guides the Way</vt:lpstr>
      <vt:lpstr>Perry’s Ice Cream</vt:lpstr>
      <vt:lpstr>PowerPoint Presentation</vt:lpstr>
      <vt:lpstr>PowerPoint Presentation</vt:lpstr>
      <vt:lpstr>Our Capabilities – Products </vt:lpstr>
      <vt:lpstr>Our Capabilities – Packaging Sizes</vt:lpstr>
      <vt:lpstr>Personal Background</vt:lpstr>
      <vt:lpstr>Associations</vt:lpstr>
      <vt:lpstr>Facility</vt:lpstr>
      <vt:lpstr>Maintenance  Engineering</vt:lpstr>
      <vt:lpstr>Regulatory Programs EPA &amp; NYS DEC</vt:lpstr>
      <vt:lpstr>OSHA Programs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Background &amp; Overview</dc:title>
  <dc:creator>Eva Balazs</dc:creator>
  <cp:lastModifiedBy>Tim Gominiak</cp:lastModifiedBy>
  <cp:revision>112</cp:revision>
  <cp:lastPrinted>2013-03-18T16:43:11Z</cp:lastPrinted>
  <dcterms:created xsi:type="dcterms:W3CDTF">2013-03-16T11:55:25Z</dcterms:created>
  <dcterms:modified xsi:type="dcterms:W3CDTF">2018-01-15T13:01:23Z</dcterms:modified>
</cp:coreProperties>
</file>