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6"/>
  </p:notesMasterIdLst>
  <p:handoutMasterIdLst>
    <p:handoutMasterId r:id="rId77"/>
  </p:handoutMasterIdLst>
  <p:sldIdLst>
    <p:sldId id="311" r:id="rId2"/>
    <p:sldId id="364" r:id="rId3"/>
    <p:sldId id="312" r:id="rId4"/>
    <p:sldId id="319" r:id="rId5"/>
    <p:sldId id="453" r:id="rId6"/>
    <p:sldId id="365" r:id="rId7"/>
    <p:sldId id="449" r:id="rId8"/>
    <p:sldId id="406" r:id="rId9"/>
    <p:sldId id="405" r:id="rId10"/>
    <p:sldId id="278" r:id="rId11"/>
    <p:sldId id="450" r:id="rId12"/>
    <p:sldId id="279" r:id="rId13"/>
    <p:sldId id="367" r:id="rId14"/>
    <p:sldId id="283" r:id="rId15"/>
    <p:sldId id="452" r:id="rId16"/>
    <p:sldId id="285" r:id="rId17"/>
    <p:sldId id="287" r:id="rId18"/>
    <p:sldId id="288" r:id="rId19"/>
    <p:sldId id="289" r:id="rId20"/>
    <p:sldId id="375" r:id="rId21"/>
    <p:sldId id="426" r:id="rId22"/>
    <p:sldId id="425" r:id="rId23"/>
    <p:sldId id="376" r:id="rId24"/>
    <p:sldId id="412" r:id="rId25"/>
    <p:sldId id="430" r:id="rId26"/>
    <p:sldId id="431" r:id="rId27"/>
    <p:sldId id="320" r:id="rId28"/>
    <p:sldId id="313" r:id="rId29"/>
    <p:sldId id="344" r:id="rId30"/>
    <p:sldId id="379" r:id="rId31"/>
    <p:sldId id="346" r:id="rId32"/>
    <p:sldId id="265" r:id="rId33"/>
    <p:sldId id="380" r:id="rId34"/>
    <p:sldId id="277" r:id="rId35"/>
    <p:sldId id="267" r:id="rId36"/>
    <p:sldId id="381" r:id="rId37"/>
    <p:sldId id="274" r:id="rId38"/>
    <p:sldId id="341" r:id="rId39"/>
    <p:sldId id="342" r:id="rId40"/>
    <p:sldId id="347" r:id="rId41"/>
    <p:sldId id="354" r:id="rId42"/>
    <p:sldId id="355" r:id="rId43"/>
    <p:sldId id="321" r:id="rId44"/>
    <p:sldId id="314" r:id="rId45"/>
    <p:sldId id="359" r:id="rId46"/>
    <p:sldId id="360" r:id="rId47"/>
    <p:sldId id="361" r:id="rId48"/>
    <p:sldId id="385" r:id="rId49"/>
    <p:sldId id="433" r:id="rId50"/>
    <p:sldId id="322" r:id="rId51"/>
    <p:sldId id="392" r:id="rId52"/>
    <p:sldId id="393" r:id="rId53"/>
    <p:sldId id="394" r:id="rId54"/>
    <p:sldId id="397" r:id="rId55"/>
    <p:sldId id="438" r:id="rId56"/>
    <p:sldId id="305" r:id="rId57"/>
    <p:sldId id="306" r:id="rId58"/>
    <p:sldId id="307" r:id="rId59"/>
    <p:sldId id="395" r:id="rId60"/>
    <p:sldId id="309" r:id="rId61"/>
    <p:sldId id="310" r:id="rId62"/>
    <p:sldId id="290" r:id="rId63"/>
    <p:sldId id="448" r:id="rId64"/>
    <p:sldId id="323" r:id="rId65"/>
    <p:sldId id="417" r:id="rId66"/>
    <p:sldId id="328" r:id="rId67"/>
    <p:sldId id="330" r:id="rId68"/>
    <p:sldId id="329" r:id="rId69"/>
    <p:sldId id="324" r:id="rId70"/>
    <p:sldId id="318" r:id="rId71"/>
    <p:sldId id="454" r:id="rId72"/>
    <p:sldId id="334" r:id="rId73"/>
    <p:sldId id="336" r:id="rId74"/>
    <p:sldId id="447" r:id="rId75"/>
  </p:sldIdLst>
  <p:sldSz cx="6858000" cy="5143500"/>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53AEE1F-4940-4B3E-B706-843F908EF722}">
          <p14:sldIdLst>
            <p14:sldId id="311"/>
            <p14:sldId id="364"/>
            <p14:sldId id="312"/>
            <p14:sldId id="319"/>
            <p14:sldId id="453"/>
            <p14:sldId id="365"/>
            <p14:sldId id="449"/>
            <p14:sldId id="406"/>
            <p14:sldId id="405"/>
            <p14:sldId id="278"/>
            <p14:sldId id="450"/>
            <p14:sldId id="279"/>
            <p14:sldId id="367"/>
            <p14:sldId id="283"/>
            <p14:sldId id="452"/>
            <p14:sldId id="285"/>
            <p14:sldId id="287"/>
            <p14:sldId id="288"/>
            <p14:sldId id="289"/>
            <p14:sldId id="375"/>
            <p14:sldId id="426"/>
            <p14:sldId id="425"/>
            <p14:sldId id="376"/>
            <p14:sldId id="412"/>
            <p14:sldId id="430"/>
            <p14:sldId id="431"/>
            <p14:sldId id="320"/>
            <p14:sldId id="313"/>
            <p14:sldId id="344"/>
            <p14:sldId id="379"/>
            <p14:sldId id="346"/>
            <p14:sldId id="265"/>
            <p14:sldId id="380"/>
            <p14:sldId id="277"/>
            <p14:sldId id="267"/>
            <p14:sldId id="381"/>
            <p14:sldId id="274"/>
            <p14:sldId id="341"/>
            <p14:sldId id="342"/>
            <p14:sldId id="347"/>
            <p14:sldId id="354"/>
            <p14:sldId id="355"/>
            <p14:sldId id="321"/>
            <p14:sldId id="314"/>
            <p14:sldId id="359"/>
            <p14:sldId id="360"/>
            <p14:sldId id="361"/>
            <p14:sldId id="385"/>
            <p14:sldId id="433"/>
            <p14:sldId id="322"/>
            <p14:sldId id="392"/>
            <p14:sldId id="393"/>
            <p14:sldId id="394"/>
            <p14:sldId id="397"/>
            <p14:sldId id="438"/>
            <p14:sldId id="305"/>
            <p14:sldId id="306"/>
            <p14:sldId id="307"/>
            <p14:sldId id="395"/>
            <p14:sldId id="309"/>
            <p14:sldId id="310"/>
            <p14:sldId id="290"/>
            <p14:sldId id="448"/>
            <p14:sldId id="323"/>
            <p14:sldId id="417"/>
            <p14:sldId id="328"/>
            <p14:sldId id="330"/>
            <p14:sldId id="329"/>
            <p14:sldId id="324"/>
            <p14:sldId id="318"/>
            <p14:sldId id="454"/>
            <p14:sldId id="334"/>
            <p14:sldId id="336"/>
            <p14:sldId id="44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569"/>
    <a:srgbClr val="002D73"/>
    <a:srgbClr val="1F3261"/>
    <a:srgbClr val="2C5234"/>
    <a:srgbClr val="007681"/>
    <a:srgbClr val="458993"/>
    <a:srgbClr val="6A86B8"/>
    <a:srgbClr val="F7A800"/>
    <a:srgbClr val="FFD100"/>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15" autoAdjust="0"/>
  </p:normalViewPr>
  <p:slideViewPr>
    <p:cSldViewPr snapToGrid="0">
      <p:cViewPr varScale="1">
        <p:scale>
          <a:sx n="127" d="100"/>
          <a:sy n="127" d="100"/>
        </p:scale>
        <p:origin x="204"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1" tIns="45715" rIns="91431" bIns="45715" rtlCol="0"/>
          <a:lstStyle>
            <a:lvl1pPr algn="r">
              <a:defRPr sz="1200"/>
            </a:lvl1pPr>
          </a:lstStyle>
          <a:p>
            <a:fld id="{1B5C0A1C-BF86-4286-ACBC-6167A1A79057}" type="datetimeFigureOut">
              <a:rPr lang="en-US" smtClean="0"/>
              <a:t>12/28/2017</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5"/>
          </a:xfrm>
          <a:prstGeom prst="rect">
            <a:avLst/>
          </a:prstGeom>
        </p:spPr>
        <p:txBody>
          <a:bodyPr vert="horz" lIns="91431" tIns="45715" rIns="91431" bIns="45715" rtlCol="0" anchor="b"/>
          <a:lstStyle>
            <a:lvl1pPr algn="r">
              <a:defRPr sz="1200"/>
            </a:lvl1pPr>
          </a:lstStyle>
          <a:p>
            <a:fld id="{190E80D7-9AE0-455C-9DE2-1A04E5585656}" type="slidenum">
              <a:rPr lang="en-US" smtClean="0"/>
              <a:t>‹#›</a:t>
            </a:fld>
            <a:endParaRPr lang="en-US"/>
          </a:p>
        </p:txBody>
      </p:sp>
    </p:spTree>
    <p:extLst>
      <p:ext uri="{BB962C8B-B14F-4D97-AF65-F5344CB8AC3E}">
        <p14:creationId xmlns:p14="http://schemas.microsoft.com/office/powerpoint/2010/main" val="2902993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51" tIns="46576" rIns="93151" bIns="46576" rtlCol="0"/>
          <a:lstStyle>
            <a:lvl1pPr algn="l">
              <a:defRPr sz="1200"/>
            </a:lvl1pPr>
          </a:lstStyle>
          <a:p>
            <a:endParaRPr lang="en-US"/>
          </a:p>
        </p:txBody>
      </p:sp>
      <p:sp>
        <p:nvSpPr>
          <p:cNvPr id="3" name="Date Placeholder 2"/>
          <p:cNvSpPr>
            <a:spLocks noGrp="1"/>
          </p:cNvSpPr>
          <p:nvPr>
            <p:ph type="dt" idx="1"/>
          </p:nvPr>
        </p:nvSpPr>
        <p:spPr>
          <a:xfrm>
            <a:off x="3970939" y="2"/>
            <a:ext cx="3037840" cy="466434"/>
          </a:xfrm>
          <a:prstGeom prst="rect">
            <a:avLst/>
          </a:prstGeom>
        </p:spPr>
        <p:txBody>
          <a:bodyPr vert="horz" lIns="93151" tIns="46576" rIns="93151" bIns="46576" rtlCol="0"/>
          <a:lstStyle>
            <a:lvl1pPr algn="r">
              <a:defRPr sz="1200"/>
            </a:lvl1pPr>
          </a:lstStyle>
          <a:p>
            <a:fld id="{177CF3DF-59C6-4329-B11B-CB32CB0E89EE}" type="datetimeFigureOut">
              <a:rPr lang="en-US" smtClean="0"/>
              <a:t>12/28/2017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1" tIns="46576" rIns="93151" bIns="46576" rtlCol="0" anchor="ctr"/>
          <a:lstStyle/>
          <a:p>
            <a:endParaRPr lang="en-US"/>
          </a:p>
        </p:txBody>
      </p:sp>
      <p:sp>
        <p:nvSpPr>
          <p:cNvPr id="5" name="Notes Placeholder 4"/>
          <p:cNvSpPr>
            <a:spLocks noGrp="1"/>
          </p:cNvSpPr>
          <p:nvPr>
            <p:ph type="body" sz="quarter" idx="3"/>
          </p:nvPr>
        </p:nvSpPr>
        <p:spPr>
          <a:xfrm>
            <a:off x="701040" y="4473894"/>
            <a:ext cx="5608320" cy="3660457"/>
          </a:xfrm>
          <a:prstGeom prst="rect">
            <a:avLst/>
          </a:prstGeom>
        </p:spPr>
        <p:txBody>
          <a:bodyPr vert="horz" lIns="93151" tIns="46576" rIns="93151"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51" tIns="46576" rIns="93151" bIns="4657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51" tIns="46576" rIns="93151" bIns="46576" rtlCol="0" anchor="b"/>
          <a:lstStyle>
            <a:lvl1pPr algn="r">
              <a:defRPr sz="1200"/>
            </a:lvl1pPr>
          </a:lstStyle>
          <a:p>
            <a:fld id="{AFC2745C-974B-44A5-9950-B8B52E817D62}" type="slidenum">
              <a:rPr lang="en-US" smtClean="0"/>
              <a:t>‹#›</a:t>
            </a:fld>
            <a:endParaRPr lang="en-US"/>
          </a:p>
        </p:txBody>
      </p:sp>
    </p:spTree>
    <p:extLst>
      <p:ext uri="{BB962C8B-B14F-4D97-AF65-F5344CB8AC3E}">
        <p14:creationId xmlns:p14="http://schemas.microsoft.com/office/powerpoint/2010/main" val="207624240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18</a:t>
            </a:fld>
            <a:endParaRPr lang="en-US"/>
          </a:p>
        </p:txBody>
      </p:sp>
    </p:spTree>
    <p:extLst>
      <p:ext uri="{BB962C8B-B14F-4D97-AF65-F5344CB8AC3E}">
        <p14:creationId xmlns:p14="http://schemas.microsoft.com/office/powerpoint/2010/main" val="32986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56</a:t>
            </a:fld>
            <a:endParaRPr lang="en-US"/>
          </a:p>
        </p:txBody>
      </p:sp>
    </p:spTree>
    <p:extLst>
      <p:ext uri="{BB962C8B-B14F-4D97-AF65-F5344CB8AC3E}">
        <p14:creationId xmlns:p14="http://schemas.microsoft.com/office/powerpoint/2010/main" val="1400536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rot="10800000" flipV="1">
            <a:off x="0" y="3782560"/>
            <a:ext cx="6858000" cy="1360939"/>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253746" tIns="150876" rIns="0" bIns="205740" rtlCol="0" anchor="t" anchorCtr="0"/>
          <a:lstStyle/>
          <a:p>
            <a:pPr marL="161628" marR="0" indent="0" algn="l" defTabSz="514350" rtl="0" eaLnBrk="1" fontAlgn="auto" latinLnBrk="0" hangingPunct="1">
              <a:lnSpc>
                <a:spcPct val="100000"/>
              </a:lnSpc>
              <a:spcBef>
                <a:spcPts val="0"/>
              </a:spcBef>
              <a:spcAft>
                <a:spcPts val="0"/>
              </a:spcAft>
              <a:buClrTx/>
              <a:buSzTx/>
              <a:buFontTx/>
              <a:buNone/>
              <a:tabLst>
                <a:tab pos="6591003" algn="r"/>
              </a:tabLst>
              <a:defRPr/>
            </a:pPr>
            <a:endParaRPr lang="en-US" sz="1050" b="1" dirty="0">
              <a:latin typeface="Arial" panose="020B0604020202020204" pitchFamily="34" charset="0"/>
              <a:cs typeface="Arial" panose="020B0604020202020204" pitchFamily="34" charset="0"/>
            </a:endParaRPr>
          </a:p>
        </p:txBody>
      </p:sp>
      <p:sp>
        <p:nvSpPr>
          <p:cNvPr id="9" name="Rectangle 8"/>
          <p:cNvSpPr/>
          <p:nvPr userDrawn="1"/>
        </p:nvSpPr>
        <p:spPr>
          <a:xfrm>
            <a:off x="0" y="-1"/>
            <a:ext cx="6858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
          </a:p>
        </p:txBody>
      </p:sp>
      <p:sp>
        <p:nvSpPr>
          <p:cNvPr id="14" name="Rectangle 13"/>
          <p:cNvSpPr/>
          <p:nvPr userDrawn="1"/>
        </p:nvSpPr>
        <p:spPr>
          <a:xfrm>
            <a:off x="0" y="3714750"/>
            <a:ext cx="6858000" cy="76200"/>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1"/>
          <p:cNvSpPr>
            <a:spLocks noGrp="1"/>
          </p:cNvSpPr>
          <p:nvPr>
            <p:ph type="ctrTitle"/>
          </p:nvPr>
        </p:nvSpPr>
        <p:spPr>
          <a:xfrm>
            <a:off x="342900" y="1377388"/>
            <a:ext cx="6300788" cy="1099113"/>
          </a:xfrm>
        </p:spPr>
        <p:txBody>
          <a:bodyPr anchor="b">
            <a:normAutofit/>
          </a:bodyPr>
          <a:lstStyle>
            <a:lvl1pPr algn="l">
              <a:defRPr sz="3000">
                <a:solidFill>
                  <a:srgbClr val="002D73"/>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2628338"/>
            <a:ext cx="6300788" cy="911087"/>
          </a:xfrm>
        </p:spPr>
        <p:txBody>
          <a:bodyPr>
            <a:normAutofit/>
          </a:bodyPr>
          <a:lstStyle>
            <a:lvl1pPr marL="0" indent="0" algn="l">
              <a:buNone/>
              <a:defRPr sz="2100" b="1">
                <a:solidFill>
                  <a:srgbClr val="646569"/>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0582" y="330994"/>
            <a:ext cx="2659062" cy="697510"/>
          </a:xfrm>
          <a:prstGeom prst="rect">
            <a:avLst/>
          </a:prstGeom>
        </p:spPr>
      </p:pic>
    </p:spTree>
    <p:extLst>
      <p:ext uri="{BB962C8B-B14F-4D97-AF65-F5344CB8AC3E}">
        <p14:creationId xmlns:p14="http://schemas.microsoft.com/office/powerpoint/2010/main" val="221047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741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0" name="Rectangle 19"/>
          <p:cNvSpPr/>
          <p:nvPr userDrawn="1"/>
        </p:nvSpPr>
        <p:spPr>
          <a:xfrm>
            <a:off x="0" y="-1"/>
            <a:ext cx="6858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
          </a:p>
        </p:txBody>
      </p:sp>
      <p:sp>
        <p:nvSpPr>
          <p:cNvPr id="2" name="Title 1"/>
          <p:cNvSpPr>
            <a:spLocks noGrp="1"/>
          </p:cNvSpPr>
          <p:nvPr>
            <p:ph type="title"/>
          </p:nvPr>
        </p:nvSpPr>
        <p:spPr>
          <a:xfrm>
            <a:off x="1" y="1621848"/>
            <a:ext cx="4000500" cy="2702503"/>
          </a:xfrm>
          <a:solidFill>
            <a:srgbClr val="002D73"/>
          </a:solidFill>
        </p:spPr>
        <p:txBody>
          <a:bodyPr lIns="365760" tIns="228600" rIns="365760" anchor="t" anchorCtr="0">
            <a:normAutofit/>
          </a:bodyPr>
          <a:lstStyle>
            <a:lvl1pPr>
              <a:lnSpc>
                <a:spcPct val="100000"/>
              </a:lnSpc>
              <a:defRPr sz="3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94335" y="3291840"/>
            <a:ext cx="3383280" cy="891540"/>
          </a:xfrm>
        </p:spPr>
        <p:txBody>
          <a:bodyPr>
            <a:normAutofit/>
          </a:bodyPr>
          <a:lstStyle>
            <a:lvl1pPr marL="0" indent="0">
              <a:buNone/>
              <a:defRPr sz="2100" b="1">
                <a:solidFill>
                  <a:schemeClr val="bg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10" name="Rectangle 9"/>
          <p:cNvSpPr/>
          <p:nvPr userDrawn="1"/>
        </p:nvSpPr>
        <p:spPr>
          <a:xfrm rot="10800000" flipV="1">
            <a:off x="0" y="115493"/>
            <a:ext cx="6858000" cy="220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0574" tIns="34290" rIns="205740" rtlCol="0" anchor="ctr"/>
          <a:lstStyle/>
          <a:p>
            <a:pPr marL="161628" marR="0" indent="0" algn="l" defTabSz="514350" rtl="0" eaLnBrk="1" fontAlgn="auto" latinLnBrk="0" hangingPunct="1">
              <a:lnSpc>
                <a:spcPct val="100000"/>
              </a:lnSpc>
              <a:spcBef>
                <a:spcPts val="0"/>
              </a:spcBef>
              <a:spcAft>
                <a:spcPts val="0"/>
              </a:spcAft>
              <a:buClrTx/>
              <a:buSzTx/>
              <a:buFontTx/>
              <a:buNone/>
              <a:tabLst>
                <a:tab pos="6562725" algn="r"/>
              </a:tabLst>
              <a:defRPr/>
            </a:pPr>
            <a:r>
              <a:rPr lang="en-US" sz="900" b="1" dirty="0">
                <a:solidFill>
                  <a:srgbClr val="002D73"/>
                </a:solidFill>
                <a:latin typeface="Arial" panose="020B0604020202020204" pitchFamily="34" charset="0"/>
                <a:cs typeface="Arial" panose="020B0604020202020204" pitchFamily="34" charset="0"/>
              </a:rPr>
              <a:t>	</a:t>
            </a:r>
            <a:fld id="{6C929F40-DA27-4434-83D4-CC1331048D9E}" type="slidenum">
              <a:rPr lang="en-US" sz="900" b="1" smtClean="0">
                <a:solidFill>
                  <a:srgbClr val="002D73"/>
                </a:solidFill>
                <a:latin typeface="Arial" panose="020B0604020202020204" pitchFamily="34" charset="0"/>
                <a:cs typeface="Arial" panose="020B0604020202020204" pitchFamily="34" charset="0"/>
              </a:rPr>
              <a:pPr marL="161628" marR="0" indent="0" algn="l" defTabSz="514350" rtl="0" eaLnBrk="1" fontAlgn="auto" latinLnBrk="0" hangingPunct="1">
                <a:lnSpc>
                  <a:spcPct val="100000"/>
                </a:lnSpc>
                <a:spcBef>
                  <a:spcPts val="0"/>
                </a:spcBef>
                <a:spcAft>
                  <a:spcPts val="0"/>
                </a:spcAft>
                <a:buClrTx/>
                <a:buSzTx/>
                <a:buFontTx/>
                <a:buNone/>
                <a:tabLst>
                  <a:tab pos="6562725" algn="r"/>
                </a:tabLst>
                <a:defRPr/>
              </a:pPr>
              <a:t>‹#›</a:t>
            </a:fld>
            <a:endParaRPr lang="en-US" sz="900" b="1" dirty="0">
              <a:solidFill>
                <a:srgbClr val="002D73"/>
              </a:solidFill>
              <a:latin typeface="Arial" panose="020B0604020202020204" pitchFamily="34" charset="0"/>
              <a:cs typeface="Arial" panose="020B0604020202020204" pitchFamily="34" charset="0"/>
            </a:endParaRPr>
          </a:p>
        </p:txBody>
      </p:sp>
      <p:sp>
        <p:nvSpPr>
          <p:cNvPr id="16" name="Rectangle 15"/>
          <p:cNvSpPr/>
          <p:nvPr userDrawn="1"/>
        </p:nvSpPr>
        <p:spPr>
          <a:xfrm>
            <a:off x="0" y="1540453"/>
            <a:ext cx="4000500" cy="81394"/>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25733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5738" y="508792"/>
            <a:ext cx="6457950" cy="69494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85737" y="1203737"/>
            <a:ext cx="3125391" cy="36476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39926" y="1203737"/>
            <a:ext cx="3103762" cy="36476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12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5738" y="508793"/>
            <a:ext cx="6457950" cy="6949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5738" y="1203737"/>
            <a:ext cx="3026786" cy="617934"/>
          </a:xfrm>
        </p:spPr>
        <p:txBody>
          <a:bodyPr anchor="ctr" anchorCtr="0">
            <a:no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185738" y="1919303"/>
            <a:ext cx="3026786" cy="2947972"/>
          </a:xfrm>
        </p:spPr>
        <p:txBody>
          <a:bodyPr>
            <a:normAutofit/>
          </a:bodyPr>
          <a:lstStyle>
            <a:lvl1pPr>
              <a:spcAft>
                <a:spcPts val="225"/>
              </a:spcAft>
              <a:defRPr sz="1350"/>
            </a:lvl1pPr>
            <a:lvl2pPr>
              <a:spcAft>
                <a:spcPts val="225"/>
              </a:spcAft>
              <a:defRPr sz="1350"/>
            </a:lvl2pPr>
            <a:lvl3pPr>
              <a:spcAft>
                <a:spcPts val="225"/>
              </a:spcAft>
              <a:defRPr sz="1350"/>
            </a:lvl3pPr>
            <a:lvl4pPr>
              <a:spcAft>
                <a:spcPts val="225"/>
              </a:spcAft>
              <a:defRPr sz="1350"/>
            </a:lvl4pPr>
            <a:lvl5pPr>
              <a:spcAft>
                <a:spcPts val="225"/>
              </a:spcAft>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11930" y="1203737"/>
            <a:ext cx="3031759" cy="617934"/>
          </a:xfrm>
        </p:spPr>
        <p:txBody>
          <a:bodyPr anchor="ctr" anchorCtr="0">
            <a:no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611930" y="1919303"/>
            <a:ext cx="3031758" cy="2947972"/>
          </a:xfrm>
        </p:spPr>
        <p:txBody>
          <a:bodyPr>
            <a:normAutofit/>
          </a:bodyPr>
          <a:lstStyle>
            <a:lvl1pPr>
              <a:spcAft>
                <a:spcPts val="225"/>
              </a:spcAft>
              <a:defRPr sz="1350"/>
            </a:lvl1pPr>
            <a:lvl2pPr>
              <a:spcAft>
                <a:spcPts val="225"/>
              </a:spcAft>
              <a:defRPr sz="1350"/>
            </a:lvl2pPr>
            <a:lvl3pPr>
              <a:spcAft>
                <a:spcPts val="225"/>
              </a:spcAft>
              <a:defRPr sz="1350"/>
            </a:lvl3pPr>
            <a:lvl4pPr>
              <a:spcAft>
                <a:spcPts val="225"/>
              </a:spcAft>
              <a:defRPr sz="1350"/>
            </a:lvl4pPr>
            <a:lvl5pPr>
              <a:spcAft>
                <a:spcPts val="225"/>
              </a:spcAft>
              <a:defRPr sz="13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879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738" y="508791"/>
            <a:ext cx="6457950" cy="694944"/>
          </a:xfrm>
        </p:spPr>
        <p:txBody>
          <a:bodyPr/>
          <a:lstStyle/>
          <a:p>
            <a:r>
              <a:rPr lang="en-US"/>
              <a:t>Click to edit Master title style</a:t>
            </a:r>
            <a:endParaRPr lang="en-US" dirty="0"/>
          </a:p>
        </p:txBody>
      </p:sp>
    </p:spTree>
    <p:extLst>
      <p:ext uri="{BB962C8B-B14F-4D97-AF65-F5344CB8AC3E}">
        <p14:creationId xmlns:p14="http://schemas.microsoft.com/office/powerpoint/2010/main" val="208138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098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flipV="1">
            <a:off x="0" y="61045"/>
            <a:ext cx="6858000" cy="300904"/>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20574" tIns="61722" rIns="205740" bIns="41148" rtlCol="0" anchor="ctr"/>
          <a:lstStyle/>
          <a:p>
            <a:pPr marL="161628" marR="0" indent="0" algn="l" defTabSz="514350" rtl="0" eaLnBrk="1" fontAlgn="auto" latinLnBrk="0" hangingPunct="1">
              <a:lnSpc>
                <a:spcPct val="100000"/>
              </a:lnSpc>
              <a:spcBef>
                <a:spcPts val="0"/>
              </a:spcBef>
              <a:spcAft>
                <a:spcPts val="0"/>
              </a:spcAft>
              <a:buClrTx/>
              <a:buSzTx/>
              <a:buFontTx/>
              <a:buNone/>
              <a:tabLst>
                <a:tab pos="6562725" algn="r"/>
              </a:tabLst>
              <a:defRPr/>
            </a:pPr>
            <a:r>
              <a:rPr lang="en-US" sz="900" b="1" dirty="0">
                <a:latin typeface="Arial" panose="020B0604020202020204" pitchFamily="34" charset="0"/>
                <a:cs typeface="Arial" panose="020B0604020202020204" pitchFamily="34" charset="0"/>
              </a:rPr>
              <a:t>	</a:t>
            </a:r>
            <a:fld id="{6C929F40-DA27-4434-83D4-CC1331048D9E}" type="slidenum">
              <a:rPr lang="en-US" sz="900" b="1" smtClean="0">
                <a:latin typeface="Arial" panose="020B0604020202020204" pitchFamily="34" charset="0"/>
                <a:cs typeface="Arial" panose="020B0604020202020204" pitchFamily="34" charset="0"/>
              </a:rPr>
              <a:pPr marL="161628" marR="0" indent="0" algn="l" defTabSz="514350" rtl="0" eaLnBrk="1" fontAlgn="auto" latinLnBrk="0" hangingPunct="1">
                <a:lnSpc>
                  <a:spcPct val="100000"/>
                </a:lnSpc>
                <a:spcBef>
                  <a:spcPts val="0"/>
                </a:spcBef>
                <a:spcAft>
                  <a:spcPts val="0"/>
                </a:spcAft>
                <a:buClrTx/>
                <a:buSzTx/>
                <a:buFontTx/>
                <a:buNone/>
                <a:tabLst>
                  <a:tab pos="6562725" algn="r"/>
                </a:tabLst>
                <a:defRPr/>
              </a:pPr>
              <a:t>‹#›</a:t>
            </a:fld>
            <a:endParaRPr lang="en-US" sz="900" b="1"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185738" y="508793"/>
            <a:ext cx="6457950" cy="698216"/>
          </a:xfrm>
          <a:prstGeom prst="rect">
            <a:avLst/>
          </a:prstGeom>
        </p:spPr>
        <p:txBody>
          <a:bodyPr vert="horz" lIns="0" tIns="0" rIns="0" bIns="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85738" y="1207009"/>
            <a:ext cx="6457950" cy="3657091"/>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
            <a:ext cx="6858000" cy="61045"/>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60"/>
          </a:p>
        </p:txBody>
      </p:sp>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292815" y="4619625"/>
            <a:ext cx="1298133" cy="340519"/>
          </a:xfrm>
          <a:prstGeom prst="rect">
            <a:avLst/>
          </a:prstGeom>
        </p:spPr>
      </p:pic>
    </p:spTree>
    <p:extLst>
      <p:ext uri="{BB962C8B-B14F-4D97-AF65-F5344CB8AC3E}">
        <p14:creationId xmlns:p14="http://schemas.microsoft.com/office/powerpoint/2010/main" val="90640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514350" rtl="0" eaLnBrk="1" latinLnBrk="0" hangingPunct="1">
        <a:lnSpc>
          <a:spcPct val="90000"/>
        </a:lnSpc>
        <a:spcBef>
          <a:spcPct val="0"/>
        </a:spcBef>
        <a:buNone/>
        <a:defRPr sz="2400" b="1" kern="1200">
          <a:solidFill>
            <a:srgbClr val="002D73"/>
          </a:solidFill>
          <a:latin typeface="Arial" panose="020B0604020202020204" pitchFamily="34" charset="0"/>
          <a:ea typeface="+mj-ea"/>
          <a:cs typeface="Arial" panose="020B0604020202020204" pitchFamily="34" charset="0"/>
        </a:defRPr>
      </a:lvl1pPr>
    </p:titleStyle>
    <p:bodyStyle>
      <a:lvl1pPr marL="0" indent="0" algn="l" defTabSz="514350" rtl="0" eaLnBrk="1" latinLnBrk="0" hangingPunct="1">
        <a:lnSpc>
          <a:spcPct val="100000"/>
        </a:lnSpc>
        <a:spcBef>
          <a:spcPts val="0"/>
        </a:spcBef>
        <a:spcAft>
          <a:spcPts val="450"/>
        </a:spcAft>
        <a:buFontTx/>
        <a:buNone/>
        <a:defRPr sz="1800" kern="1200">
          <a:solidFill>
            <a:srgbClr val="646569"/>
          </a:solidFill>
          <a:latin typeface="Arial" panose="020B0604020202020204" pitchFamily="34" charset="0"/>
          <a:ea typeface="+mn-ea"/>
          <a:cs typeface="Arial" panose="020B0604020202020204" pitchFamily="34" charset="0"/>
        </a:defRPr>
      </a:lvl1pPr>
      <a:lvl2pPr marL="128588" indent="-128588" algn="l" defTabSz="514350" rtl="0" eaLnBrk="1" latinLnBrk="0" hangingPunct="1">
        <a:lnSpc>
          <a:spcPct val="100000"/>
        </a:lnSpc>
        <a:spcBef>
          <a:spcPts val="0"/>
        </a:spcBef>
        <a:spcAft>
          <a:spcPts val="450"/>
        </a:spcAft>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2pPr>
      <a:lvl3pPr marL="257175" indent="-128588" algn="l" defTabSz="514350" rtl="0" eaLnBrk="1" latinLnBrk="0" hangingPunct="1">
        <a:lnSpc>
          <a:spcPct val="100000"/>
        </a:lnSpc>
        <a:spcBef>
          <a:spcPts val="0"/>
        </a:spcBef>
        <a:spcAft>
          <a:spcPts val="450"/>
        </a:spcAft>
        <a:buFont typeface="Wingdings" panose="05000000000000000000" pitchFamily="2" charset="2"/>
        <a:buChar char="§"/>
        <a:defRPr sz="1800" kern="1200">
          <a:solidFill>
            <a:srgbClr val="646569"/>
          </a:solidFill>
          <a:latin typeface="Arial" panose="020B0604020202020204" pitchFamily="34" charset="0"/>
          <a:ea typeface="+mn-ea"/>
          <a:cs typeface="Arial" panose="020B0604020202020204" pitchFamily="34" charset="0"/>
        </a:defRPr>
      </a:lvl3pPr>
      <a:lvl4pPr marL="355402" indent="-96441" algn="l" defTabSz="514350" rtl="0" eaLnBrk="1" latinLnBrk="0" hangingPunct="1">
        <a:lnSpc>
          <a:spcPct val="100000"/>
        </a:lnSpc>
        <a:spcBef>
          <a:spcPts val="0"/>
        </a:spcBef>
        <a:spcAft>
          <a:spcPts val="450"/>
        </a:spcAft>
        <a:buSzPct val="75000"/>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4pPr>
      <a:lvl5pPr marL="450056" indent="-96441" algn="l" defTabSz="514350" rtl="0" eaLnBrk="1" latinLnBrk="0" hangingPunct="1">
        <a:lnSpc>
          <a:spcPct val="100000"/>
        </a:lnSpc>
        <a:spcBef>
          <a:spcPts val="0"/>
        </a:spcBef>
        <a:spcAft>
          <a:spcPts val="450"/>
        </a:spcAft>
        <a:buSzPct val="75000"/>
        <a:buFont typeface="Wingdings" panose="05000000000000000000" pitchFamily="2" charset="2"/>
        <a:buChar char="§"/>
        <a:defRPr sz="1800" kern="1200">
          <a:solidFill>
            <a:srgbClr val="646569"/>
          </a:solidFill>
          <a:latin typeface="Arial" panose="020B0604020202020204" pitchFamily="34" charset="0"/>
          <a:ea typeface="+mn-ea"/>
          <a:cs typeface="Arial" panose="020B0604020202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mailto:richard.clarkson@dec.ny.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607" y="2313357"/>
            <a:ext cx="6362825" cy="693469"/>
          </a:xfrm>
        </p:spPr>
        <p:txBody>
          <a:bodyPr>
            <a:noAutofit/>
          </a:bodyPr>
          <a:lstStyle/>
          <a:p>
            <a:r>
              <a:rPr lang="en-US" sz="2250" dirty="0"/>
              <a:t>Revised Part 360 Series</a:t>
            </a:r>
            <a:br>
              <a:rPr lang="en-US" sz="2250" dirty="0"/>
            </a:br>
            <a:r>
              <a:rPr lang="en-US" sz="2250" dirty="0"/>
              <a:t>Solid Waste Management Facility Regulations</a:t>
            </a:r>
            <a:br>
              <a:rPr lang="en-US" sz="2250" dirty="0"/>
            </a:br>
            <a:endParaRPr lang="en-US" sz="2250" dirty="0"/>
          </a:p>
        </p:txBody>
      </p:sp>
      <p:sp>
        <p:nvSpPr>
          <p:cNvPr id="4" name="Rectangle 3"/>
          <p:cNvSpPr/>
          <p:nvPr/>
        </p:nvSpPr>
        <p:spPr>
          <a:xfrm rot="10800000" flipV="1">
            <a:off x="0" y="3486150"/>
            <a:ext cx="6858000" cy="1014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3746" tIns="150876" rIns="0" bIns="205740" rtlCol="0" anchor="t" anchorCtr="0"/>
          <a:lstStyle/>
          <a:p>
            <a:pPr marL="161628" defTabSz="514350">
              <a:tabLst>
                <a:tab pos="6591003" algn="r"/>
              </a:tabLst>
              <a:defRPr/>
            </a:pPr>
            <a:endParaRPr lang="en-US" sz="1050" b="1" dirty="0">
              <a:latin typeface="Arial" panose="020B0604020202020204" pitchFamily="34" charset="0"/>
              <a:cs typeface="Arial" panose="020B0604020202020204" pitchFamily="34" charset="0"/>
            </a:endParaRPr>
          </a:p>
        </p:txBody>
      </p:sp>
      <p:sp>
        <p:nvSpPr>
          <p:cNvPr id="5" name="TextBox 4"/>
          <p:cNvSpPr txBox="1"/>
          <p:nvPr/>
        </p:nvSpPr>
        <p:spPr>
          <a:xfrm>
            <a:off x="283728" y="4078789"/>
            <a:ext cx="3819736" cy="715837"/>
          </a:xfrm>
          <a:prstGeom prst="rect">
            <a:avLst/>
          </a:prstGeom>
          <a:noFill/>
        </p:spPr>
        <p:txBody>
          <a:bodyPr wrap="square" rtlCol="0">
            <a:spAutoFit/>
          </a:bodyPr>
          <a:lstStyle/>
          <a:p>
            <a:r>
              <a:rPr lang="en-US" sz="1013" dirty="0">
                <a:solidFill>
                  <a:schemeClr val="bg1"/>
                </a:solidFill>
              </a:rPr>
              <a:t>Air &amp; Waste Management Association – Niagara Frontier Section</a:t>
            </a:r>
          </a:p>
          <a:p>
            <a:r>
              <a:rPr lang="en-US" sz="1013" dirty="0">
                <a:solidFill>
                  <a:schemeClr val="bg1"/>
                </a:solidFill>
              </a:rPr>
              <a:t>Annual Enrichment Seminar</a:t>
            </a:r>
          </a:p>
          <a:p>
            <a:r>
              <a:rPr lang="en-US" sz="1013" dirty="0">
                <a:solidFill>
                  <a:schemeClr val="bg1"/>
                </a:solidFill>
              </a:rPr>
              <a:t>Buffalo, NY</a:t>
            </a:r>
          </a:p>
          <a:p>
            <a:r>
              <a:rPr lang="en-US" sz="1013" dirty="0">
                <a:solidFill>
                  <a:schemeClr val="bg1"/>
                </a:solidFill>
              </a:rPr>
              <a:t>January 3, 2018</a:t>
            </a:r>
          </a:p>
        </p:txBody>
      </p:sp>
      <p:sp>
        <p:nvSpPr>
          <p:cNvPr id="6" name="TextBox 5"/>
          <p:cNvSpPr txBox="1"/>
          <p:nvPr/>
        </p:nvSpPr>
        <p:spPr>
          <a:xfrm>
            <a:off x="4503044" y="4084342"/>
            <a:ext cx="2032661" cy="559961"/>
          </a:xfrm>
          <a:prstGeom prst="rect">
            <a:avLst/>
          </a:prstGeom>
          <a:noFill/>
        </p:spPr>
        <p:txBody>
          <a:bodyPr wrap="square" rtlCol="0">
            <a:spAutoFit/>
          </a:bodyPr>
          <a:lstStyle/>
          <a:p>
            <a:r>
              <a:rPr lang="en-US" sz="1013" dirty="0">
                <a:solidFill>
                  <a:schemeClr val="bg1"/>
                </a:solidFill>
              </a:rPr>
              <a:t>Richard Clarkson</a:t>
            </a:r>
          </a:p>
          <a:p>
            <a:r>
              <a:rPr lang="en-US" sz="1013" dirty="0">
                <a:solidFill>
                  <a:schemeClr val="bg1"/>
                </a:solidFill>
              </a:rPr>
              <a:t>Division of Materials Management</a:t>
            </a:r>
          </a:p>
          <a:p>
            <a:r>
              <a:rPr lang="en-US" sz="1013" dirty="0">
                <a:solidFill>
                  <a:schemeClr val="bg1"/>
                </a:solidFill>
              </a:rPr>
              <a:t>NYSDEC</a:t>
            </a:r>
          </a:p>
        </p:txBody>
      </p:sp>
    </p:spTree>
    <p:extLst>
      <p:ext uri="{BB962C8B-B14F-4D97-AF65-F5344CB8AC3E}">
        <p14:creationId xmlns:p14="http://schemas.microsoft.com/office/powerpoint/2010/main" val="182735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360.12</a:t>
            </a:r>
          </a:p>
        </p:txBody>
      </p:sp>
      <p:sp>
        <p:nvSpPr>
          <p:cNvPr id="6" name="Text Placeholder 5"/>
          <p:cNvSpPr>
            <a:spLocks noGrp="1"/>
          </p:cNvSpPr>
          <p:nvPr>
            <p:ph type="body" idx="1"/>
          </p:nvPr>
        </p:nvSpPr>
        <p:spPr>
          <a:xfrm>
            <a:off x="394335" y="2621756"/>
            <a:ext cx="3383280" cy="1561624"/>
          </a:xfrm>
        </p:spPr>
        <p:txBody>
          <a:bodyPr>
            <a:normAutofit/>
          </a:bodyPr>
          <a:lstStyle/>
          <a:p>
            <a:r>
              <a:rPr lang="en-US" sz="2400" dirty="0"/>
              <a:t>Beneficial Use</a:t>
            </a:r>
          </a:p>
        </p:txBody>
      </p:sp>
    </p:spTree>
    <p:extLst>
      <p:ext uri="{BB962C8B-B14F-4D97-AF65-F5344CB8AC3E}">
        <p14:creationId xmlns:p14="http://schemas.microsoft.com/office/powerpoint/2010/main" val="334717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508793"/>
            <a:ext cx="6457950" cy="577057"/>
          </a:xfrm>
        </p:spPr>
        <p:txBody>
          <a:bodyPr/>
          <a:lstStyle/>
          <a:p>
            <a:r>
              <a:rPr lang="en-US" dirty="0"/>
              <a:t>Part 360 Transition Requirements - BUDs</a:t>
            </a:r>
          </a:p>
        </p:txBody>
      </p:sp>
      <p:sp>
        <p:nvSpPr>
          <p:cNvPr id="3" name="Content Placeholder 2"/>
          <p:cNvSpPr>
            <a:spLocks noGrp="1"/>
          </p:cNvSpPr>
          <p:nvPr>
            <p:ph idx="1"/>
          </p:nvPr>
        </p:nvSpPr>
        <p:spPr>
          <a:xfrm>
            <a:off x="185738" y="1297693"/>
            <a:ext cx="6457950" cy="3657091"/>
          </a:xfrm>
        </p:spPr>
        <p:txBody>
          <a:bodyPr>
            <a:normAutofit/>
          </a:bodyPr>
          <a:lstStyle/>
          <a:p>
            <a:pPr marL="257175" indent="-257175">
              <a:buFont typeface="Arial" panose="020B0604020202020204" pitchFamily="34" charset="0"/>
              <a:buChar char="•"/>
            </a:pPr>
            <a:r>
              <a:rPr lang="en-US" dirty="0"/>
              <a:t>Pre-determined BUDs </a:t>
            </a:r>
          </a:p>
          <a:p>
            <a:pPr marL="514350" lvl="2" indent="-257175"/>
            <a:r>
              <a:rPr lang="en-US" dirty="0">
                <a:solidFill>
                  <a:srgbClr val="C00000"/>
                </a:solidFill>
              </a:rPr>
              <a:t>Expire May 3, 2018 if no longer included in section 360.12 </a:t>
            </a:r>
          </a:p>
          <a:p>
            <a:pPr marL="514350" lvl="2" indent="-257175"/>
            <a:r>
              <a:rPr lang="en-US" dirty="0">
                <a:solidFill>
                  <a:srgbClr val="C00000"/>
                </a:solidFill>
              </a:rPr>
              <a:t>May be eligible for a case-specific BUD</a:t>
            </a:r>
          </a:p>
          <a:p>
            <a:r>
              <a:rPr lang="en-US" dirty="0"/>
              <a:t>  </a:t>
            </a:r>
          </a:p>
          <a:p>
            <a:pPr marL="257175" indent="-257175">
              <a:buFont typeface="Arial" panose="020B0604020202020204" pitchFamily="34" charset="0"/>
              <a:buChar char="•"/>
            </a:pPr>
            <a:r>
              <a:rPr lang="en-US" dirty="0"/>
              <a:t>Case-specific BUDs </a:t>
            </a:r>
          </a:p>
          <a:p>
            <a:pPr marL="514350" lvl="2" indent="-257175"/>
            <a:r>
              <a:rPr lang="en-US" dirty="0">
                <a:solidFill>
                  <a:srgbClr val="C00000"/>
                </a:solidFill>
              </a:rPr>
              <a:t>Expire on May 3, 2018 unless a renewal request is submitted by that date</a:t>
            </a:r>
          </a:p>
          <a:p>
            <a:pPr marL="514350" lvl="2" indent="-257175"/>
            <a:r>
              <a:rPr lang="en-US" dirty="0">
                <a:solidFill>
                  <a:srgbClr val="C00000"/>
                </a:solidFill>
              </a:rPr>
              <a:t>Exception – BUDS with specific expiration dates</a:t>
            </a:r>
          </a:p>
        </p:txBody>
      </p:sp>
    </p:spTree>
    <p:extLst>
      <p:ext uri="{BB962C8B-B14F-4D97-AF65-F5344CB8AC3E}">
        <p14:creationId xmlns:p14="http://schemas.microsoft.com/office/powerpoint/2010/main" val="4210988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360.12 – Beneficial Use</a:t>
            </a:r>
          </a:p>
        </p:txBody>
      </p:sp>
      <p:sp>
        <p:nvSpPr>
          <p:cNvPr id="5" name="Content Placeholder 4"/>
          <p:cNvSpPr>
            <a:spLocks noGrp="1"/>
          </p:cNvSpPr>
          <p:nvPr>
            <p:ph idx="1"/>
          </p:nvPr>
        </p:nvSpPr>
        <p:spPr/>
        <p:txBody>
          <a:bodyPr/>
          <a:lstStyle/>
          <a:p>
            <a:r>
              <a:rPr lang="en-US" b="1" dirty="0"/>
              <a:t>Subdivisions:</a:t>
            </a:r>
          </a:p>
          <a:p>
            <a:pPr lvl="1" indent="0">
              <a:buNone/>
            </a:pPr>
            <a:r>
              <a:rPr lang="en-US" dirty="0"/>
              <a:t>(a) Applicability</a:t>
            </a:r>
          </a:p>
          <a:p>
            <a:pPr lvl="1" indent="0">
              <a:buNone/>
            </a:pPr>
            <a:r>
              <a:rPr lang="en-US" dirty="0">
                <a:solidFill>
                  <a:srgbClr val="C00000"/>
                </a:solidFill>
              </a:rPr>
              <a:t>(b) Unacceptable Uses </a:t>
            </a:r>
          </a:p>
          <a:p>
            <a:pPr lvl="1" indent="0">
              <a:buNone/>
            </a:pPr>
            <a:r>
              <a:rPr lang="en-US" dirty="0"/>
              <a:t>(c) Pre-determined Beneficial Uses (28)</a:t>
            </a:r>
          </a:p>
          <a:p>
            <a:pPr lvl="1" indent="0">
              <a:buNone/>
            </a:pPr>
            <a:r>
              <a:rPr lang="en-US" dirty="0"/>
              <a:t>(d) Case-specific beneficial use determinations – general</a:t>
            </a:r>
          </a:p>
          <a:p>
            <a:pPr lvl="1" indent="0">
              <a:buNone/>
            </a:pPr>
            <a:r>
              <a:rPr lang="en-US" dirty="0">
                <a:solidFill>
                  <a:srgbClr val="C00000"/>
                </a:solidFill>
              </a:rPr>
              <a:t>(e) Case-specific BUDs – navigational dredged material</a:t>
            </a:r>
          </a:p>
          <a:p>
            <a:pPr lvl="1" indent="0">
              <a:buNone/>
            </a:pPr>
            <a:r>
              <a:rPr lang="en-US" dirty="0">
                <a:solidFill>
                  <a:srgbClr val="C00000"/>
                </a:solidFill>
              </a:rPr>
              <a:t>(f)  Case-specific BUDs – gas storage brine or production 	brine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3690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360.12(d) – Case-Specific Beneficial Use Determinations - General</a:t>
            </a:r>
          </a:p>
        </p:txBody>
      </p:sp>
      <p:sp>
        <p:nvSpPr>
          <p:cNvPr id="5" name="Content Placeholder 4"/>
          <p:cNvSpPr>
            <a:spLocks noGrp="1"/>
          </p:cNvSpPr>
          <p:nvPr>
            <p:ph idx="1"/>
          </p:nvPr>
        </p:nvSpPr>
        <p:spPr>
          <a:xfrm>
            <a:off x="185738" y="1307306"/>
            <a:ext cx="6457950" cy="3556794"/>
          </a:xfrm>
        </p:spPr>
        <p:txBody>
          <a:bodyPr>
            <a:normAutofit/>
          </a:bodyPr>
          <a:lstStyle/>
          <a:p>
            <a:pPr marL="285750" indent="-285750">
              <a:buFont typeface="Arial" panose="020B0604020202020204" pitchFamily="34" charset="0"/>
              <a:buChar char="•"/>
            </a:pPr>
            <a:r>
              <a:rPr lang="en-US" dirty="0"/>
              <a:t>Review criteria (“essential nature is use not disposal,” “managed as a commodity,” “will not adversely affect health and the environment,” etc.)</a:t>
            </a:r>
          </a:p>
          <a:p>
            <a:pPr marL="285750" indent="-285750">
              <a:buFont typeface="Arial" panose="020B0604020202020204" pitchFamily="34" charset="0"/>
              <a:buChar char="•"/>
            </a:pPr>
            <a:r>
              <a:rPr lang="en-US" dirty="0">
                <a:solidFill>
                  <a:srgbClr val="C00000"/>
                </a:solidFill>
              </a:rPr>
              <a:t>Lower of 6 NYCRR 375-6.8(b) Protection of Public Health and Protection of Groundwater Soil Cleanup Objectives for soil-like materials placed on the land</a:t>
            </a:r>
          </a:p>
          <a:p>
            <a:pPr marL="285750" lvl="0" indent="-285750">
              <a:buFont typeface="Arial" panose="020B0604020202020204" pitchFamily="34" charset="0"/>
              <a:buChar char="•"/>
            </a:pPr>
            <a:r>
              <a:rPr lang="en-US" dirty="0">
                <a:solidFill>
                  <a:srgbClr val="C00000"/>
                </a:solidFill>
              </a:rPr>
              <a:t>All case-specific BUDs expire no more than 5 years from effective date</a:t>
            </a:r>
          </a:p>
          <a:p>
            <a:pPr marL="285750" lvl="0" indent="-285750">
              <a:buFont typeface="Arial" panose="020B0604020202020204" pitchFamily="34" charset="0"/>
              <a:buChar char="•"/>
            </a:pPr>
            <a:r>
              <a:rPr lang="en-US" dirty="0">
                <a:solidFill>
                  <a:srgbClr val="C00000"/>
                </a:solidFill>
              </a:rPr>
              <a:t>Annual reporting for all case-specific BUDs</a:t>
            </a:r>
          </a:p>
          <a:p>
            <a:pPr marL="285750" indent="-285750">
              <a:buFont typeface="Arial" panose="020B0604020202020204" pitchFamily="34" charset="0"/>
              <a:buChar char="•"/>
            </a:pPr>
            <a:r>
              <a:rPr lang="en-US" dirty="0">
                <a:solidFill>
                  <a:srgbClr val="C00000"/>
                </a:solidFill>
              </a:rPr>
              <a:t>Right to hearing for revocation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60920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360.13</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Special Requirements for Pre-Determined Beneficial Use of Fill Material</a:t>
            </a:r>
          </a:p>
        </p:txBody>
      </p:sp>
    </p:spTree>
    <p:extLst>
      <p:ext uri="{BB962C8B-B14F-4D97-AF65-F5344CB8AC3E}">
        <p14:creationId xmlns:p14="http://schemas.microsoft.com/office/powerpoint/2010/main" val="195024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360.13(a) – Applicability</a:t>
            </a:r>
          </a:p>
        </p:txBody>
      </p:sp>
      <p:sp>
        <p:nvSpPr>
          <p:cNvPr id="5" name="Content Placeholder 4"/>
          <p:cNvSpPr>
            <a:spLocks noGrp="1"/>
          </p:cNvSpPr>
          <p:nvPr>
            <p:ph idx="1"/>
          </p:nvPr>
        </p:nvSpPr>
        <p:spPr>
          <a:xfrm>
            <a:off x="185738" y="1207009"/>
            <a:ext cx="6457950" cy="3773070"/>
          </a:xfrm>
        </p:spPr>
        <p:txBody>
          <a:bodyPr/>
          <a:lstStyle/>
          <a:p>
            <a:pPr lvl="0"/>
            <a:r>
              <a:rPr lang="en-US" b="1" dirty="0">
                <a:solidFill>
                  <a:srgbClr val="002D73"/>
                </a:solidFill>
              </a:rPr>
              <a:t>Section 360.13 allows for the self-assessment of fill materials for appropriate use within 360.13 criteria</a:t>
            </a:r>
          </a:p>
          <a:p>
            <a:pPr lvl="0"/>
            <a:endParaRPr lang="en-US" dirty="0">
              <a:solidFill>
                <a:srgbClr val="002D73"/>
              </a:solidFill>
            </a:endParaRPr>
          </a:p>
          <a:p>
            <a:pPr lvl="0"/>
            <a:r>
              <a:rPr lang="en-US" b="1" dirty="0">
                <a:solidFill>
                  <a:srgbClr val="002D73"/>
                </a:solidFill>
              </a:rPr>
              <a:t>Section 360.13 </a:t>
            </a:r>
            <a:r>
              <a:rPr lang="en-US" b="1" u="sng" dirty="0">
                <a:solidFill>
                  <a:srgbClr val="002D73"/>
                </a:solidFill>
              </a:rPr>
              <a:t>DOES NOT</a:t>
            </a:r>
            <a:r>
              <a:rPr lang="en-US" b="1" dirty="0">
                <a:solidFill>
                  <a:srgbClr val="002D73"/>
                </a:solidFill>
              </a:rPr>
              <a:t>:</a:t>
            </a:r>
          </a:p>
          <a:p>
            <a:pPr marL="285750" indent="-285750">
              <a:buFont typeface="Arial" panose="020B0604020202020204" pitchFamily="34" charset="0"/>
              <a:buChar char="•"/>
            </a:pPr>
            <a:r>
              <a:rPr lang="en-US" dirty="0"/>
              <a:t>Require sampling of material sent to CDDHRFs</a:t>
            </a:r>
          </a:p>
          <a:p>
            <a:pPr marL="285750" indent="-285750">
              <a:buFont typeface="Arial" panose="020B0604020202020204" pitchFamily="34" charset="0"/>
              <a:buChar char="•"/>
            </a:pPr>
            <a:r>
              <a:rPr lang="en-US" dirty="0"/>
              <a:t>Require all excavated soil or fill to be sampled</a:t>
            </a:r>
          </a:p>
          <a:p>
            <a:pPr marL="285750" indent="-285750">
              <a:buFont typeface="Arial" panose="020B0604020202020204" pitchFamily="34" charset="0"/>
              <a:buChar char="•"/>
            </a:pPr>
            <a:r>
              <a:rPr lang="en-US" dirty="0"/>
              <a:t>Prevent anyone from petitioning for a case-specific BUD pursuant to 360.12(d) for fill material</a:t>
            </a:r>
          </a:p>
          <a:p>
            <a:pPr lvl="3" indent="0">
              <a:buNone/>
            </a:pPr>
            <a:endParaRPr lang="en-US" dirty="0"/>
          </a:p>
          <a:p>
            <a:endParaRPr lang="en-US" dirty="0"/>
          </a:p>
        </p:txBody>
      </p:sp>
    </p:spTree>
    <p:extLst>
      <p:ext uri="{BB962C8B-B14F-4D97-AF65-F5344CB8AC3E}">
        <p14:creationId xmlns:p14="http://schemas.microsoft.com/office/powerpoint/2010/main" val="3137444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360.13(c) – Exemption of On-Site Reuse of Fill Material</a:t>
            </a:r>
          </a:p>
        </p:txBody>
      </p:sp>
      <p:sp>
        <p:nvSpPr>
          <p:cNvPr id="5" name="Content Placeholder 4"/>
          <p:cNvSpPr>
            <a:spLocks noGrp="1"/>
          </p:cNvSpPr>
          <p:nvPr>
            <p:ph idx="1"/>
          </p:nvPr>
        </p:nvSpPr>
        <p:spPr>
          <a:xfrm>
            <a:off x="185738" y="1614489"/>
            <a:ext cx="6457950" cy="2743200"/>
          </a:xfrm>
        </p:spPr>
        <p:txBody>
          <a:bodyPr/>
          <a:lstStyle/>
          <a:p>
            <a:pPr marL="285750" indent="-285750">
              <a:buFont typeface="Arial" panose="020B0604020202020204" pitchFamily="34" charset="0"/>
              <a:buChar char="•"/>
            </a:pPr>
            <a:r>
              <a:rPr lang="en-US" dirty="0"/>
              <a:t>Materials excavated at a site can be used anywhere on the site in areas of similar </a:t>
            </a:r>
            <a:r>
              <a:rPr lang="en-US" b="1" dirty="0"/>
              <a:t>physical</a:t>
            </a:r>
            <a:r>
              <a:rPr lang="en-US" dirty="0"/>
              <a:t> characteristics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contaminated material will be used on a site with public access, minimum of 1 foot of clean soil cover must be placed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 applicable to Part 375 program sites</a:t>
            </a:r>
          </a:p>
        </p:txBody>
      </p:sp>
    </p:spTree>
    <p:extLst>
      <p:ext uri="{BB962C8B-B14F-4D97-AF65-F5344CB8AC3E}">
        <p14:creationId xmlns:p14="http://schemas.microsoft.com/office/powerpoint/2010/main" val="426646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415924"/>
            <a:ext cx="6457950" cy="484188"/>
          </a:xfrm>
        </p:spPr>
        <p:txBody>
          <a:bodyPr/>
          <a:lstStyle/>
          <a:p>
            <a:r>
              <a:rPr lang="en-US" dirty="0"/>
              <a:t>360.13(f) – Acceptable Fill Material Uses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95788210"/>
              </p:ext>
            </p:extLst>
          </p:nvPr>
        </p:nvGraphicFramePr>
        <p:xfrm>
          <a:off x="185738" y="957264"/>
          <a:ext cx="6379369" cy="3586162"/>
        </p:xfrm>
        <a:graphic>
          <a:graphicData uri="http://schemas.openxmlformats.org/drawingml/2006/table">
            <a:tbl>
              <a:tblPr firstRow="1" firstCol="1" bandRow="1"/>
              <a:tblGrid>
                <a:gridCol w="1212991">
                  <a:extLst>
                    <a:ext uri="{9D8B030D-6E8A-4147-A177-3AD203B41FA5}">
                      <a16:colId xmlns:a16="http://schemas.microsoft.com/office/drawing/2014/main" val="84132234"/>
                    </a:ext>
                  </a:extLst>
                </a:gridCol>
                <a:gridCol w="1962717">
                  <a:extLst>
                    <a:ext uri="{9D8B030D-6E8A-4147-A177-3AD203B41FA5}">
                      <a16:colId xmlns:a16="http://schemas.microsoft.com/office/drawing/2014/main" val="2159153705"/>
                    </a:ext>
                  </a:extLst>
                </a:gridCol>
                <a:gridCol w="1519523">
                  <a:extLst>
                    <a:ext uri="{9D8B030D-6E8A-4147-A177-3AD203B41FA5}">
                      <a16:colId xmlns:a16="http://schemas.microsoft.com/office/drawing/2014/main" val="3423347009"/>
                    </a:ext>
                  </a:extLst>
                </a:gridCol>
                <a:gridCol w="1684138">
                  <a:extLst>
                    <a:ext uri="{9D8B030D-6E8A-4147-A177-3AD203B41FA5}">
                      <a16:colId xmlns:a16="http://schemas.microsoft.com/office/drawing/2014/main" val="3681321509"/>
                    </a:ext>
                  </a:extLst>
                </a:gridCol>
              </a:tblGrid>
              <a:tr h="780373">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Fill Material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Fill Material End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Physical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Maximum Concentration Levels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3515176"/>
                  </a:ext>
                </a:extLst>
              </a:tr>
              <a:tr h="2805789">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General Fill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aseline="0" dirty="0">
                          <a:effectLst/>
                          <a:highlight>
                            <a:srgbClr val="FFFF00"/>
                          </a:highlight>
                          <a:latin typeface="Arial" panose="020B0604020202020204" pitchFamily="34" charset="0"/>
                          <a:ea typeface="Calibri" panose="020F0502020204030204" pitchFamily="34" charset="0"/>
                        </a:rPr>
                        <a:t>Any setting where the fill material meets the engineering criteria, for use, except:</a:t>
                      </a:r>
                    </a:p>
                    <a:p>
                      <a:pPr marL="342900" marR="0" lvl="0" indent="-342900">
                        <a:spcBef>
                          <a:spcPts val="0"/>
                        </a:spcBef>
                        <a:spcAft>
                          <a:spcPts val="0"/>
                        </a:spcAft>
                        <a:buFont typeface="+mj-lt"/>
                        <a:buAutoNum type="arabicPeriod"/>
                      </a:pPr>
                      <a:r>
                        <a:rPr lang="en-US" sz="1400" baseline="0" dirty="0">
                          <a:effectLst/>
                          <a:highlight>
                            <a:srgbClr val="FFFF00"/>
                          </a:highlight>
                          <a:latin typeface="Arial" panose="020B0604020202020204" pitchFamily="34" charset="0"/>
                          <a:ea typeface="Calibri" panose="020F0502020204030204" pitchFamily="34" charset="0"/>
                        </a:rPr>
                        <a:t>Undeveloped land; and</a:t>
                      </a:r>
                    </a:p>
                    <a:p>
                      <a:pPr marL="342900" marR="0" lvl="0" indent="-342900">
                        <a:spcBef>
                          <a:spcPts val="0"/>
                        </a:spcBef>
                        <a:spcAft>
                          <a:spcPts val="0"/>
                        </a:spcAft>
                        <a:buFont typeface="+mj-lt"/>
                        <a:buAutoNum type="arabicPeriod"/>
                      </a:pPr>
                      <a:r>
                        <a:rPr lang="en-US" sz="1400" baseline="0" dirty="0">
                          <a:effectLst/>
                          <a:highlight>
                            <a:srgbClr val="FFFF00"/>
                          </a:highlight>
                          <a:latin typeface="Arial" panose="020B0604020202020204" pitchFamily="34" charset="0"/>
                          <a:ea typeface="Calibri" panose="020F0502020204030204" pitchFamily="34" charset="0"/>
                        </a:rPr>
                        <a:t>Agricultural crop land.</a:t>
                      </a:r>
                    </a:p>
                    <a:p>
                      <a:pPr marL="0" marR="0">
                        <a:spcBef>
                          <a:spcPts val="0"/>
                        </a:spcBef>
                        <a:spcAft>
                          <a:spcPts val="0"/>
                        </a:spcAft>
                      </a:pPr>
                      <a:r>
                        <a:rPr lang="en-US" sz="1400" baseline="0" dirty="0">
                          <a:effectLst/>
                          <a:latin typeface="Arial" panose="020B0604020202020204" pitchFamily="34" charset="0"/>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Only soil, sand, gravel or rock; no non-soil constituents.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Lower of Protection of Public Health-Residential Land Use and Protection of Groundwater in Table 375-6.8(b) of this Title.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905273"/>
                  </a:ext>
                </a:extLst>
              </a:tr>
            </a:tbl>
          </a:graphicData>
        </a:graphic>
      </p:graphicFrame>
    </p:spTree>
    <p:extLst>
      <p:ext uri="{BB962C8B-B14F-4D97-AF65-F5344CB8AC3E}">
        <p14:creationId xmlns:p14="http://schemas.microsoft.com/office/powerpoint/2010/main" val="1028251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678" y="415924"/>
            <a:ext cx="6457950" cy="541338"/>
          </a:xfrm>
        </p:spPr>
        <p:txBody>
          <a:bodyPr/>
          <a:lstStyle/>
          <a:p>
            <a:r>
              <a:rPr lang="en-US" dirty="0"/>
              <a:t>360.13(f) – Acceptable Fill Material Uses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83303429"/>
              </p:ext>
            </p:extLst>
          </p:nvPr>
        </p:nvGraphicFramePr>
        <p:xfrm>
          <a:off x="178595" y="985838"/>
          <a:ext cx="6391033" cy="3586162"/>
        </p:xfrm>
        <a:graphic>
          <a:graphicData uri="http://schemas.openxmlformats.org/drawingml/2006/table">
            <a:tbl>
              <a:tblPr firstRow="1" firstCol="1" bandRow="1"/>
              <a:tblGrid>
                <a:gridCol w="1215208">
                  <a:extLst>
                    <a:ext uri="{9D8B030D-6E8A-4147-A177-3AD203B41FA5}">
                      <a16:colId xmlns:a16="http://schemas.microsoft.com/office/drawing/2014/main" val="84132234"/>
                    </a:ext>
                  </a:extLst>
                </a:gridCol>
                <a:gridCol w="1966306">
                  <a:extLst>
                    <a:ext uri="{9D8B030D-6E8A-4147-A177-3AD203B41FA5}">
                      <a16:colId xmlns:a16="http://schemas.microsoft.com/office/drawing/2014/main" val="2159153705"/>
                    </a:ext>
                  </a:extLst>
                </a:gridCol>
                <a:gridCol w="1522301">
                  <a:extLst>
                    <a:ext uri="{9D8B030D-6E8A-4147-A177-3AD203B41FA5}">
                      <a16:colId xmlns:a16="http://schemas.microsoft.com/office/drawing/2014/main" val="3423347009"/>
                    </a:ext>
                  </a:extLst>
                </a:gridCol>
                <a:gridCol w="1687218">
                  <a:extLst>
                    <a:ext uri="{9D8B030D-6E8A-4147-A177-3AD203B41FA5}">
                      <a16:colId xmlns:a16="http://schemas.microsoft.com/office/drawing/2014/main" val="3681321509"/>
                    </a:ext>
                  </a:extLst>
                </a:gridCol>
              </a:tblGrid>
              <a:tr h="998571">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Fill Material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Fill Material End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Physical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Maximum Concentration Levels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3515176"/>
                  </a:ext>
                </a:extLst>
              </a:tr>
              <a:tr h="2587591">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Restricted-Use Fill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spcBef>
                          <a:spcPts val="0"/>
                        </a:spcBef>
                        <a:spcAft>
                          <a:spcPts val="0"/>
                        </a:spcAft>
                      </a:pPr>
                      <a:r>
                        <a:rPr lang="en-US" sz="1400" baseline="0" dirty="0">
                          <a:effectLst/>
                          <a:highlight>
                            <a:srgbClr val="FFFF00"/>
                          </a:highlight>
                          <a:latin typeface="Arial" panose="020B0604020202020204" pitchFamily="34" charset="0"/>
                          <a:ea typeface="Calibri" panose="020F0502020204030204" pitchFamily="34" charset="0"/>
                        </a:rPr>
                        <a:t>For embankments or subgrade in transportation corridors, or on sites where in-situ materials exceed Restricted-Use Fill or Limited-Use Fill criteria.  </a:t>
                      </a:r>
                    </a:p>
                    <a:p>
                      <a:pPr marL="0" marR="0">
                        <a:spcBef>
                          <a:spcPts val="0"/>
                        </a:spcBef>
                        <a:spcAft>
                          <a:spcPts val="0"/>
                        </a:spcAft>
                      </a:pPr>
                      <a:r>
                        <a:rPr lang="en-US" sz="1400" baseline="0" dirty="0">
                          <a:effectLst/>
                          <a:latin typeface="Arial" panose="020B0604020202020204" pitchFamily="34" charset="0"/>
                          <a:ea typeface="Calibri" panose="020F0502020204030204" pitchFamily="34" charset="0"/>
                        </a:rPr>
                        <a:t>Must be placed above the seasonal high water table.</a:t>
                      </a:r>
                    </a:p>
                    <a:p>
                      <a:pPr marL="0" marR="0">
                        <a:spcBef>
                          <a:spcPts val="0"/>
                        </a:spcBef>
                        <a:spcAft>
                          <a:spcPts val="0"/>
                        </a:spcAft>
                      </a:pPr>
                      <a:endParaRPr lang="en-US" sz="1400" baseline="0" dirty="0">
                        <a:effectLs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Up to 40 percent by volume inert,  non-putrescible non-soil constituents.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General Fill criteria except that up to 3 mg/kg total benzo (a)pyrene (BAP) equivalent.</a:t>
                      </a: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No detectable asbestos.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905273"/>
                  </a:ext>
                </a:extLst>
              </a:tr>
            </a:tbl>
          </a:graphicData>
        </a:graphic>
      </p:graphicFrame>
    </p:spTree>
    <p:extLst>
      <p:ext uri="{BB962C8B-B14F-4D97-AF65-F5344CB8AC3E}">
        <p14:creationId xmlns:p14="http://schemas.microsoft.com/office/powerpoint/2010/main" val="1080607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451643"/>
            <a:ext cx="6457950" cy="441326"/>
          </a:xfrm>
        </p:spPr>
        <p:txBody>
          <a:bodyPr/>
          <a:lstStyle/>
          <a:p>
            <a:r>
              <a:rPr lang="en-US" dirty="0"/>
              <a:t>360.13(f) – Acceptable Fill Material Uses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97966195"/>
              </p:ext>
            </p:extLst>
          </p:nvPr>
        </p:nvGraphicFramePr>
        <p:xfrm>
          <a:off x="242888" y="942976"/>
          <a:ext cx="6400800" cy="3586162"/>
        </p:xfrm>
        <a:graphic>
          <a:graphicData uri="http://schemas.openxmlformats.org/drawingml/2006/table">
            <a:tbl>
              <a:tblPr firstRow="1" firstCol="1" bandRow="1"/>
              <a:tblGrid>
                <a:gridCol w="1217065">
                  <a:extLst>
                    <a:ext uri="{9D8B030D-6E8A-4147-A177-3AD203B41FA5}">
                      <a16:colId xmlns:a16="http://schemas.microsoft.com/office/drawing/2014/main" val="84132234"/>
                    </a:ext>
                  </a:extLst>
                </a:gridCol>
                <a:gridCol w="1969311">
                  <a:extLst>
                    <a:ext uri="{9D8B030D-6E8A-4147-A177-3AD203B41FA5}">
                      <a16:colId xmlns:a16="http://schemas.microsoft.com/office/drawing/2014/main" val="2159153705"/>
                    </a:ext>
                  </a:extLst>
                </a:gridCol>
                <a:gridCol w="1524628">
                  <a:extLst>
                    <a:ext uri="{9D8B030D-6E8A-4147-A177-3AD203B41FA5}">
                      <a16:colId xmlns:a16="http://schemas.microsoft.com/office/drawing/2014/main" val="3423347009"/>
                    </a:ext>
                  </a:extLst>
                </a:gridCol>
                <a:gridCol w="1689796">
                  <a:extLst>
                    <a:ext uri="{9D8B030D-6E8A-4147-A177-3AD203B41FA5}">
                      <a16:colId xmlns:a16="http://schemas.microsoft.com/office/drawing/2014/main" val="3681321509"/>
                    </a:ext>
                  </a:extLst>
                </a:gridCol>
              </a:tblGrid>
              <a:tr h="723016">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Fill Material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Fill Material End 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Physical 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Maximum Concentration Levels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63515176"/>
                  </a:ext>
                </a:extLst>
              </a:tr>
              <a:tr h="2863146">
                <a:tc>
                  <a:txBody>
                    <a:bodyPr/>
                    <a:lstStyle/>
                    <a:p>
                      <a:pPr marL="0" marR="0">
                        <a:lnSpc>
                          <a:spcPct val="107000"/>
                        </a:lnSpc>
                        <a:spcBef>
                          <a:spcPts val="0"/>
                        </a:spcBef>
                        <a:spcAft>
                          <a:spcPts val="800"/>
                        </a:spcAft>
                      </a:pPr>
                      <a:r>
                        <a:rPr lang="en-US" sz="1400" baseline="0" dirty="0">
                          <a:effectLst/>
                          <a:latin typeface="Arial" panose="020B0604020202020204" pitchFamily="34" charset="0"/>
                          <a:ea typeface="Calibri" panose="020F0502020204030204" pitchFamily="34" charset="0"/>
                        </a:rPr>
                        <a:t>Limited-Use Fill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spcBef>
                          <a:spcPts val="0"/>
                        </a:spcBef>
                        <a:spcAft>
                          <a:spcPts val="0"/>
                        </a:spcAft>
                      </a:pPr>
                      <a:r>
                        <a:rPr lang="en-US" sz="1400" dirty="0">
                          <a:effectLst/>
                          <a:highlight>
                            <a:srgbClr val="FFFF00"/>
                          </a:highlight>
                          <a:latin typeface="Arial" panose="020B0604020202020204" pitchFamily="34" charset="0"/>
                          <a:ea typeface="Calibri" panose="020F0502020204030204" pitchFamily="34" charset="0"/>
                        </a:rPr>
                        <a:t>Under foundations and pavements above the seasonal high water table</a:t>
                      </a:r>
                      <a:endParaRPr lang="en-US" sz="1400" baseline="0" dirty="0">
                        <a:effectLst/>
                        <a:highlight>
                          <a:srgbClr val="FFFF00"/>
                        </a:highlight>
                        <a:latin typeface="Arial" panose="020B060402020202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No volume limit for inert, non-putrescible non-soil constituents.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rPr>
                        <a:t>General Fill criteria, except up to Protection of Public Health-Commercial SCOs for metals; up to 3 mg/kg benzo(a)pyrene equivalent is allowed. No detectable asbestos.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905273"/>
                  </a:ext>
                </a:extLst>
              </a:tr>
            </a:tbl>
          </a:graphicData>
        </a:graphic>
      </p:graphicFrame>
    </p:spTree>
    <p:extLst>
      <p:ext uri="{BB962C8B-B14F-4D97-AF65-F5344CB8AC3E}">
        <p14:creationId xmlns:p14="http://schemas.microsoft.com/office/powerpoint/2010/main" val="218577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445887"/>
            <a:ext cx="6457950" cy="432794"/>
          </a:xfrm>
        </p:spPr>
        <p:txBody>
          <a:bodyPr/>
          <a:lstStyle/>
          <a:p>
            <a:r>
              <a:rPr lang="en-US" dirty="0"/>
              <a:t> Background</a:t>
            </a:r>
          </a:p>
        </p:txBody>
      </p:sp>
      <p:sp>
        <p:nvSpPr>
          <p:cNvPr id="3" name="Content Placeholder 2"/>
          <p:cNvSpPr>
            <a:spLocks noGrp="1"/>
          </p:cNvSpPr>
          <p:nvPr>
            <p:ph idx="1"/>
          </p:nvPr>
        </p:nvSpPr>
        <p:spPr>
          <a:xfrm>
            <a:off x="185738" y="964189"/>
            <a:ext cx="6457950" cy="3672105"/>
          </a:xfrm>
        </p:spPr>
        <p:txBody>
          <a:bodyPr>
            <a:normAutofit/>
          </a:bodyPr>
          <a:lstStyle/>
          <a:p>
            <a:pPr marL="257175" lvl="0" indent="-257175">
              <a:buFont typeface="Arial" panose="020B0604020202020204" pitchFamily="34" charset="0"/>
              <a:buChar char="•"/>
            </a:pPr>
            <a:r>
              <a:rPr lang="en-US" dirty="0"/>
              <a:t>First major revision in nearly 25 years</a:t>
            </a:r>
          </a:p>
          <a:p>
            <a:pPr marL="257175" indent="-257175">
              <a:buFont typeface="Arial" panose="020B0604020202020204" pitchFamily="34" charset="0"/>
              <a:buChar char="•"/>
            </a:pPr>
            <a:r>
              <a:rPr lang="en-US" dirty="0"/>
              <a:t>The Part 360 series rulemaking process formally began in February 2016</a:t>
            </a:r>
          </a:p>
          <a:p>
            <a:pPr marL="257175" indent="-257175">
              <a:buFont typeface="Arial" panose="020B0604020202020204" pitchFamily="34" charset="0"/>
              <a:buChar char="•"/>
            </a:pPr>
            <a:r>
              <a:rPr lang="en-US" dirty="0"/>
              <a:t>Conducted extensive public outreach that included two public comment periods, five public hearings, and more than 25 workshops and technical meetings with stakeholders</a:t>
            </a:r>
          </a:p>
          <a:p>
            <a:pPr marL="257175" indent="-257175">
              <a:buFont typeface="Arial" panose="020B0604020202020204" pitchFamily="34" charset="0"/>
              <a:buChar char="•"/>
            </a:pPr>
            <a:r>
              <a:rPr lang="en-US" dirty="0"/>
              <a:t>Reviewed and provided responses to thousands of comments.</a:t>
            </a:r>
          </a:p>
          <a:p>
            <a:pPr marL="257175" indent="-257175">
              <a:buFont typeface="Arial" panose="020B0604020202020204" pitchFamily="34" charset="0"/>
              <a:buChar char="•"/>
            </a:pPr>
            <a:r>
              <a:rPr lang="en-US" dirty="0"/>
              <a:t>The Regulations were published in the State Register and ENB and posted on DEC website on 9/20/17</a:t>
            </a:r>
          </a:p>
          <a:p>
            <a:pPr marL="257175" indent="-257175">
              <a:buFont typeface="Arial" panose="020B0604020202020204" pitchFamily="34" charset="0"/>
              <a:buChar char="•"/>
            </a:pPr>
            <a:r>
              <a:rPr lang="en-US" b="1" dirty="0">
                <a:solidFill>
                  <a:srgbClr val="C00000"/>
                </a:solidFill>
              </a:rPr>
              <a:t>Regulations became effective on 11/4/17</a:t>
            </a:r>
          </a:p>
          <a:p>
            <a:pPr marL="257175" indent="-257175">
              <a:buFont typeface="Arial" panose="020B0604020202020204" pitchFamily="34" charset="0"/>
              <a:buChar char="•"/>
            </a:pPr>
            <a:endParaRPr lang="en-US" dirty="0"/>
          </a:p>
        </p:txBody>
      </p:sp>
    </p:spTree>
    <p:extLst>
      <p:ext uri="{BB962C8B-B14F-4D97-AF65-F5344CB8AC3E}">
        <p14:creationId xmlns:p14="http://schemas.microsoft.com/office/powerpoint/2010/main" val="3259955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360.14</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Exempt Facilities</a:t>
            </a:r>
          </a:p>
        </p:txBody>
      </p:sp>
    </p:spTree>
    <p:extLst>
      <p:ext uri="{BB962C8B-B14F-4D97-AF65-F5344CB8AC3E}">
        <p14:creationId xmlns:p14="http://schemas.microsoft.com/office/powerpoint/2010/main" val="2836140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360.14 – Exempt Facilities </a:t>
            </a:r>
          </a:p>
        </p:txBody>
      </p:sp>
      <p:sp>
        <p:nvSpPr>
          <p:cNvPr id="3" name="Content Placeholder 2"/>
          <p:cNvSpPr>
            <a:spLocks noGrp="1"/>
          </p:cNvSpPr>
          <p:nvPr>
            <p:ph idx="1"/>
          </p:nvPr>
        </p:nvSpPr>
        <p:spPr>
          <a:xfrm>
            <a:off x="185738" y="1207009"/>
            <a:ext cx="6457950" cy="3372548"/>
          </a:xfrm>
        </p:spPr>
        <p:txBody>
          <a:bodyPr>
            <a:normAutofit fontScale="92500" lnSpcReduction="10000"/>
          </a:bodyPr>
          <a:lstStyle/>
          <a:p>
            <a:pPr marL="285750" indent="-285750">
              <a:buFont typeface="Arial" panose="020B0604020202020204" pitchFamily="34" charset="0"/>
              <a:buChar char="•"/>
            </a:pPr>
            <a:r>
              <a:rPr lang="en-US" dirty="0"/>
              <a:t>Management of waste (other than disposal) at site of generation or other location in the state under the same ownership or control as the site of waste generation</a:t>
            </a:r>
          </a:p>
          <a:p>
            <a:pPr marL="542925" lvl="2" indent="-285750"/>
            <a:r>
              <a:rPr lang="en-US" dirty="0"/>
              <a:t>Applicable across municipal agencies</a:t>
            </a:r>
          </a:p>
          <a:p>
            <a:pPr marL="542925" lvl="2" indent="-285750"/>
            <a:r>
              <a:rPr lang="en-US" dirty="0"/>
              <a:t>Not available for 7 specific facilities (slaughterhouse waste  composting, deconstructing manufactured homes, surface impoundments for coal ash, others)</a:t>
            </a:r>
          </a:p>
          <a:p>
            <a:pPr marL="285750" indent="-285750">
              <a:buFont typeface="Arial" panose="020B0604020202020204" pitchFamily="34" charset="0"/>
              <a:buChar char="•"/>
            </a:pPr>
            <a:r>
              <a:rPr lang="en-US" dirty="0"/>
              <a:t>Non-putrescible waste storage on vehicle ≤ 10 days (with conditions)</a:t>
            </a:r>
          </a:p>
          <a:p>
            <a:pPr marL="285750" indent="-285750">
              <a:buFont typeface="Arial" panose="020B0604020202020204" pitchFamily="34" charset="0"/>
              <a:buChar char="•"/>
            </a:pPr>
            <a:r>
              <a:rPr lang="en-US" dirty="0"/>
              <a:t>Rendering facility </a:t>
            </a:r>
          </a:p>
          <a:p>
            <a:pPr marL="285750" indent="-285750">
              <a:buFont typeface="Arial" panose="020B0604020202020204" pitchFamily="34" charset="0"/>
              <a:buChar char="•"/>
            </a:pPr>
            <a:r>
              <a:rPr lang="en-US" dirty="0">
                <a:solidFill>
                  <a:srgbClr val="C00000"/>
                </a:solidFill>
              </a:rPr>
              <a:t>Facility storing less than 1000 waste tires</a:t>
            </a:r>
          </a:p>
          <a:p>
            <a:pPr marL="285750" indent="-285750">
              <a:buFont typeface="Arial" panose="020B0604020202020204" pitchFamily="34" charset="0"/>
              <a:buChar char="•"/>
            </a:pPr>
            <a:r>
              <a:rPr lang="en-US" dirty="0"/>
              <a:t>Pharmaceutical waste collection (with conditions)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1265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360.15</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Registered Facilities, Transporters and Collection Events</a:t>
            </a:r>
          </a:p>
        </p:txBody>
      </p:sp>
    </p:spTree>
    <p:extLst>
      <p:ext uri="{BB962C8B-B14F-4D97-AF65-F5344CB8AC3E}">
        <p14:creationId xmlns:p14="http://schemas.microsoft.com/office/powerpoint/2010/main" val="169758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601661"/>
            <a:ext cx="6457950" cy="698216"/>
          </a:xfrm>
        </p:spPr>
        <p:txBody>
          <a:bodyPr>
            <a:normAutofit fontScale="90000"/>
          </a:bodyPr>
          <a:lstStyle/>
          <a:p>
            <a:pPr lvl="0">
              <a:lnSpc>
                <a:spcPct val="100000"/>
              </a:lnSpc>
              <a:spcBef>
                <a:spcPts val="0"/>
              </a:spcBef>
              <a:spcAft>
                <a:spcPts val="450"/>
              </a:spcAft>
            </a:pPr>
            <a:r>
              <a:rPr lang="en-US" sz="2700" dirty="0"/>
              <a:t>360.15 - </a:t>
            </a:r>
            <a:r>
              <a:rPr lang="en-US" sz="2700" dirty="0">
                <a:ea typeface="+mn-ea"/>
              </a:rPr>
              <a:t>Registered Facilities, Transporters and Collection Events</a:t>
            </a:r>
            <a:br>
              <a:rPr lang="en-US" dirty="0">
                <a:ea typeface="+mn-ea"/>
              </a:rPr>
            </a:br>
            <a:endParaRPr lang="en-US" dirty="0"/>
          </a:p>
        </p:txBody>
      </p:sp>
      <p:sp>
        <p:nvSpPr>
          <p:cNvPr id="5" name="Content Placeholder 4"/>
          <p:cNvSpPr>
            <a:spLocks noGrp="1"/>
          </p:cNvSpPr>
          <p:nvPr>
            <p:ph idx="1"/>
          </p:nvPr>
        </p:nvSpPr>
        <p:spPr>
          <a:xfrm>
            <a:off x="185738" y="1371316"/>
            <a:ext cx="6457950" cy="3601206"/>
          </a:xfrm>
        </p:spPr>
        <p:txBody>
          <a:bodyPr>
            <a:normAutofit lnSpcReduction="10000"/>
          </a:bodyPr>
          <a:lstStyle/>
          <a:p>
            <a:pPr marL="285750" indent="-285750">
              <a:buFont typeface="Arial" panose="020B0604020202020204" pitchFamily="34" charset="0"/>
              <a:buChar char="•"/>
            </a:pPr>
            <a:r>
              <a:rPr lang="en-US" dirty="0"/>
              <a:t>Certain Facilities are eligible for registration instead of permitting</a:t>
            </a:r>
          </a:p>
          <a:p>
            <a:pPr marL="285750" indent="-285750">
              <a:buFont typeface="Arial" panose="020B0604020202020204" pitchFamily="34" charset="0"/>
              <a:buChar char="•"/>
            </a:pPr>
            <a:r>
              <a:rPr lang="en-US" dirty="0"/>
              <a:t>Registrations are ministerial actions</a:t>
            </a:r>
          </a:p>
          <a:p>
            <a:pPr marL="285750" indent="-285750">
              <a:buFont typeface="Arial" panose="020B0604020202020204" pitchFamily="34" charset="0"/>
              <a:buChar char="•"/>
            </a:pPr>
            <a:r>
              <a:rPr lang="en-US" dirty="0"/>
              <a:t>Required to submit a registration form </a:t>
            </a:r>
            <a:r>
              <a:rPr lang="en-US" dirty="0">
                <a:solidFill>
                  <a:srgbClr val="C00000"/>
                </a:solidFill>
              </a:rPr>
              <a:t>and declare the intended storage volumes and maximum throughput limits</a:t>
            </a:r>
          </a:p>
          <a:p>
            <a:pPr marL="285750" indent="-285750">
              <a:buFont typeface="Arial" panose="020B0604020202020204" pitchFamily="34" charset="0"/>
              <a:buChar char="•"/>
            </a:pPr>
            <a:r>
              <a:rPr lang="en-US" dirty="0">
                <a:solidFill>
                  <a:srgbClr val="C00000"/>
                </a:solidFill>
              </a:rPr>
              <a:t>Registrations valid for 5 years </a:t>
            </a:r>
            <a:r>
              <a:rPr lang="en-US" dirty="0"/>
              <a:t>(except for waste transporters and HHW collection events)</a:t>
            </a:r>
          </a:p>
          <a:p>
            <a:pPr marL="285750" indent="-285750">
              <a:buFont typeface="Arial" panose="020B0604020202020204" pitchFamily="34" charset="0"/>
              <a:buChar char="•"/>
            </a:pPr>
            <a:r>
              <a:rPr lang="en-US" dirty="0">
                <a:solidFill>
                  <a:srgbClr val="C00000"/>
                </a:solidFill>
              </a:rPr>
              <a:t>Two or more registrations at the same site may require a permit if potential to cause significant adverse impacts exist</a:t>
            </a:r>
          </a:p>
          <a:p>
            <a:pPr marL="285750" indent="-285750">
              <a:buFont typeface="Arial" panose="020B0604020202020204" pitchFamily="34" charset="0"/>
              <a:buChar char="•"/>
            </a:pPr>
            <a:r>
              <a:rPr lang="en-US" dirty="0">
                <a:solidFill>
                  <a:srgbClr val="C00000"/>
                </a:solidFill>
              </a:rPr>
              <a:t>Registered activity at a permitted facility may be required to be included facility’s permit</a:t>
            </a:r>
          </a:p>
          <a:p>
            <a:pPr marL="285750" indent="-285750">
              <a:buFont typeface="Arial" panose="020B0604020202020204" pitchFamily="34" charset="0"/>
              <a:buChar char="•"/>
            </a:pPr>
            <a:r>
              <a:rPr lang="en-US" dirty="0"/>
              <a:t>Department may require financial assurance</a:t>
            </a:r>
          </a:p>
        </p:txBody>
      </p:sp>
    </p:spTree>
    <p:extLst>
      <p:ext uri="{BB962C8B-B14F-4D97-AF65-F5344CB8AC3E}">
        <p14:creationId xmlns:p14="http://schemas.microsoft.com/office/powerpoint/2010/main" val="220868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360.22 </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Financial Assurance</a:t>
            </a:r>
          </a:p>
        </p:txBody>
      </p:sp>
    </p:spTree>
    <p:extLst>
      <p:ext uri="{BB962C8B-B14F-4D97-AF65-F5344CB8AC3E}">
        <p14:creationId xmlns:p14="http://schemas.microsoft.com/office/powerpoint/2010/main" val="3025818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525769"/>
            <a:ext cx="6457950" cy="511375"/>
          </a:xfrm>
        </p:spPr>
        <p:txBody>
          <a:bodyPr>
            <a:normAutofit/>
          </a:bodyPr>
          <a:lstStyle/>
          <a:p>
            <a:r>
              <a:rPr lang="en-US" dirty="0"/>
              <a:t>360.22 – Financial Assurance</a:t>
            </a:r>
          </a:p>
        </p:txBody>
      </p:sp>
      <p:sp>
        <p:nvSpPr>
          <p:cNvPr id="3" name="Content Placeholder 2"/>
          <p:cNvSpPr>
            <a:spLocks noGrp="1"/>
          </p:cNvSpPr>
          <p:nvPr>
            <p:ph idx="1"/>
          </p:nvPr>
        </p:nvSpPr>
        <p:spPr>
          <a:xfrm>
            <a:off x="185738" y="1101968"/>
            <a:ext cx="6457950" cy="3507817"/>
          </a:xfrm>
        </p:spPr>
        <p:txBody>
          <a:bodyPr>
            <a:noAutofit/>
          </a:bodyPr>
          <a:lstStyle/>
          <a:p>
            <a:pPr marL="257175" indent="-257175">
              <a:buFont typeface="Arial" panose="020B0604020202020204" pitchFamily="34" charset="0"/>
              <a:buChar char="•"/>
            </a:pPr>
            <a:r>
              <a:rPr lang="en-US" dirty="0"/>
              <a:t>Acceptable mechanism:  Trust Fund, Surety Bond Guaranteeing Payment, Letter of Credit, Local Gov’t Financial Test, Local Gov’t Guarantee</a:t>
            </a:r>
          </a:p>
          <a:p>
            <a:pPr marL="257175" indent="-257175">
              <a:buFont typeface="Arial" panose="020B0604020202020204" pitchFamily="34" charset="0"/>
              <a:buChar char="•"/>
            </a:pPr>
            <a:r>
              <a:rPr lang="en-US" dirty="0">
                <a:solidFill>
                  <a:srgbClr val="C00000"/>
                </a:solidFill>
              </a:rPr>
              <a:t>Standby Trust Fund only required for Bonds or LOCs ≥ $50,000 </a:t>
            </a:r>
          </a:p>
          <a:p>
            <a:pPr marL="257175" indent="-257175">
              <a:buFont typeface="Arial" panose="020B0604020202020204" pitchFamily="34" charset="0"/>
              <a:buChar char="•"/>
            </a:pPr>
            <a:r>
              <a:rPr lang="en-US" dirty="0"/>
              <a:t>Specific facilities required to provide financial assurance, and DEC has authority to require it of any registered or permitted facility</a:t>
            </a:r>
          </a:p>
          <a:p>
            <a:pPr marL="257175" indent="-257175">
              <a:buFont typeface="Arial" panose="020B0604020202020204" pitchFamily="34" charset="0"/>
              <a:buChar char="•"/>
            </a:pPr>
            <a:r>
              <a:rPr lang="en-US" dirty="0"/>
              <a:t>Post-closure care and Custodial case cost estimates must be based on a rolling 30-year periods</a:t>
            </a:r>
          </a:p>
          <a:p>
            <a:pPr marL="257175" indent="-257175">
              <a:buFont typeface="Arial" panose="020B0604020202020204" pitchFamily="34" charset="0"/>
              <a:buChar char="•"/>
            </a:pPr>
            <a:r>
              <a:rPr lang="en-US" dirty="0">
                <a:solidFill>
                  <a:srgbClr val="C00000"/>
                </a:solidFill>
              </a:rPr>
              <a:t>Initial custodial care cost estimate must be submitted as part of the custodial case demonstration </a:t>
            </a:r>
          </a:p>
        </p:txBody>
      </p:sp>
    </p:spTree>
    <p:extLst>
      <p:ext uri="{BB962C8B-B14F-4D97-AF65-F5344CB8AC3E}">
        <p14:creationId xmlns:p14="http://schemas.microsoft.com/office/powerpoint/2010/main" val="418265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418612"/>
            <a:ext cx="6457950" cy="511375"/>
          </a:xfrm>
        </p:spPr>
        <p:txBody>
          <a:bodyPr>
            <a:normAutofit/>
          </a:bodyPr>
          <a:lstStyle/>
          <a:p>
            <a:r>
              <a:rPr lang="en-US" dirty="0"/>
              <a:t>360.22  – Financial Assurance</a:t>
            </a:r>
          </a:p>
        </p:txBody>
      </p:sp>
      <p:sp>
        <p:nvSpPr>
          <p:cNvPr id="3" name="Content Placeholder 2"/>
          <p:cNvSpPr>
            <a:spLocks noGrp="1"/>
          </p:cNvSpPr>
          <p:nvPr>
            <p:ph idx="1"/>
          </p:nvPr>
        </p:nvSpPr>
        <p:spPr>
          <a:xfrm>
            <a:off x="185738" y="1144831"/>
            <a:ext cx="6457950" cy="3548614"/>
          </a:xfrm>
        </p:spPr>
        <p:txBody>
          <a:bodyPr>
            <a:normAutofit/>
          </a:bodyPr>
          <a:lstStyle/>
          <a:p>
            <a:pPr marL="257175" indent="-257175">
              <a:buFont typeface="Arial" panose="020B0604020202020204" pitchFamily="34" charset="0"/>
              <a:buChar char="•"/>
            </a:pPr>
            <a:r>
              <a:rPr lang="en-US" dirty="0">
                <a:solidFill>
                  <a:srgbClr val="C00000"/>
                </a:solidFill>
              </a:rPr>
              <a:t>Transfer of fully funded post-closure mechanism from private landfill operator to municipal landfill owner upon closure or end of operator responsibility</a:t>
            </a:r>
          </a:p>
          <a:p>
            <a:pPr marL="257175" indent="-257175">
              <a:buFont typeface="Arial" panose="020B0604020202020204" pitchFamily="34" charset="0"/>
              <a:buChar char="•"/>
            </a:pPr>
            <a:r>
              <a:rPr lang="en-US" dirty="0">
                <a:solidFill>
                  <a:srgbClr val="C00000"/>
                </a:solidFill>
              </a:rPr>
              <a:t>Allowance for reducing financial assurance required by DEC by the amount of financial assurance required for the same facility by another municipality</a:t>
            </a:r>
          </a:p>
          <a:p>
            <a:pPr marL="257175" indent="-257175">
              <a:buFont typeface="Arial" panose="020B0604020202020204" pitchFamily="34" charset="0"/>
              <a:buChar char="•"/>
            </a:pPr>
            <a:r>
              <a:rPr lang="en-US" dirty="0"/>
              <a:t>Specific wording for trust funds, surety bonds, LOCs now included in regulation</a:t>
            </a:r>
          </a:p>
          <a:p>
            <a:pPr marL="257175" indent="-257175">
              <a:buFont typeface="Arial" panose="020B0604020202020204" pitchFamily="34" charset="0"/>
              <a:buChar char="•"/>
            </a:pPr>
            <a:r>
              <a:rPr lang="en-US" dirty="0">
                <a:solidFill>
                  <a:srgbClr val="C00000"/>
                </a:solidFill>
              </a:rPr>
              <a:t>Contingency factor – staggered as cost estimate increased</a:t>
            </a:r>
          </a:p>
          <a:p>
            <a:pPr marL="514350" lvl="2" indent="-257175"/>
            <a:r>
              <a:rPr lang="en-US" dirty="0">
                <a:solidFill>
                  <a:srgbClr val="C00000"/>
                </a:solidFill>
              </a:rPr>
              <a:t>15% for &lt; $1 million, 10% for $100,000 - $1 million, 5% for &gt; $1 million</a:t>
            </a:r>
          </a:p>
          <a:p>
            <a:pPr marL="257175" indent="-257175">
              <a:buFont typeface="Arial" panose="020B0604020202020204" pitchFamily="34" charset="0"/>
              <a:buChar char="•"/>
            </a:pPr>
            <a:endParaRPr lang="en-US" sz="1500" dirty="0"/>
          </a:p>
          <a:p>
            <a:pPr marL="257175" indent="-257175">
              <a:buFont typeface="Arial" panose="020B0604020202020204" pitchFamily="34" charset="0"/>
              <a:buChar char="•"/>
            </a:pPr>
            <a:endParaRPr lang="en-US" sz="1500" dirty="0">
              <a:solidFill>
                <a:srgbClr val="0070C0"/>
              </a:solidFill>
            </a:endParaRPr>
          </a:p>
        </p:txBody>
      </p:sp>
    </p:spTree>
    <p:extLst>
      <p:ext uri="{BB962C8B-B14F-4D97-AF65-F5344CB8AC3E}">
        <p14:creationId xmlns:p14="http://schemas.microsoft.com/office/powerpoint/2010/main" val="159278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361</a:t>
            </a:r>
          </a:p>
        </p:txBody>
      </p:sp>
      <p:sp>
        <p:nvSpPr>
          <p:cNvPr id="6" name="Text Placeholder 5"/>
          <p:cNvSpPr>
            <a:spLocks noGrp="1"/>
          </p:cNvSpPr>
          <p:nvPr>
            <p:ph type="body" idx="1"/>
          </p:nvPr>
        </p:nvSpPr>
        <p:spPr>
          <a:xfrm>
            <a:off x="741678" y="1854800"/>
            <a:ext cx="5509103" cy="781244"/>
          </a:xfrm>
        </p:spPr>
        <p:txBody>
          <a:bodyPr>
            <a:normAutofit/>
          </a:bodyPr>
          <a:lstStyle/>
          <a:p>
            <a:r>
              <a:rPr lang="en-US" sz="3000" dirty="0"/>
              <a:t>Material Recovery Facilities</a:t>
            </a:r>
          </a:p>
        </p:txBody>
      </p:sp>
    </p:spTree>
    <p:extLst>
      <p:ext uri="{BB962C8B-B14F-4D97-AF65-F5344CB8AC3E}">
        <p14:creationId xmlns:p14="http://schemas.microsoft.com/office/powerpoint/2010/main" val="1955700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361 Material Recovery Facilities</a:t>
            </a:r>
          </a:p>
        </p:txBody>
      </p:sp>
      <p:sp>
        <p:nvSpPr>
          <p:cNvPr id="3" name="Content Placeholder 2"/>
          <p:cNvSpPr>
            <a:spLocks noGrp="1"/>
          </p:cNvSpPr>
          <p:nvPr>
            <p:ph idx="1"/>
          </p:nvPr>
        </p:nvSpPr>
        <p:spPr>
          <a:xfrm>
            <a:off x="185738" y="1057274"/>
            <a:ext cx="6457950" cy="3793332"/>
          </a:xfrm>
        </p:spPr>
        <p:txBody>
          <a:bodyPr>
            <a:normAutofit fontScale="40000" lnSpcReduction="20000"/>
          </a:bodyPr>
          <a:lstStyle/>
          <a:p>
            <a:pPr>
              <a:lnSpc>
                <a:spcPct val="120000"/>
              </a:lnSpc>
            </a:pPr>
            <a:r>
              <a:rPr lang="en-US" sz="4000" dirty="0"/>
              <a:t>Subpart 361-1 Recyclables Handling and Recovery Facilities</a:t>
            </a:r>
          </a:p>
          <a:p>
            <a:pPr>
              <a:lnSpc>
                <a:spcPct val="120000"/>
              </a:lnSpc>
            </a:pPr>
            <a:r>
              <a:rPr lang="en-US" sz="4000" dirty="0"/>
              <a:t>Subpart 361-2 Land Application and Associated Storage Facilities</a:t>
            </a:r>
          </a:p>
          <a:p>
            <a:pPr>
              <a:lnSpc>
                <a:spcPct val="120000"/>
              </a:lnSpc>
            </a:pPr>
            <a:r>
              <a:rPr lang="en-US" sz="4000" dirty="0"/>
              <a:t>Subpart 361-3 Composting and Other Organics Processing Facilities</a:t>
            </a:r>
          </a:p>
          <a:p>
            <a:pPr>
              <a:lnSpc>
                <a:spcPct val="120000"/>
              </a:lnSpc>
            </a:pPr>
            <a:r>
              <a:rPr lang="en-US" sz="4000" dirty="0"/>
              <a:t>Subpart 361-4 Mulch Processing Facilities</a:t>
            </a:r>
          </a:p>
          <a:p>
            <a:pPr>
              <a:lnSpc>
                <a:spcPct val="120000"/>
              </a:lnSpc>
            </a:pPr>
            <a:r>
              <a:rPr lang="en-US" sz="4000" dirty="0"/>
              <a:t>Subpart 361-5 Construction and Demolition Debris Handling and 	 		      Recovery Facilities</a:t>
            </a:r>
          </a:p>
          <a:p>
            <a:pPr>
              <a:lnSpc>
                <a:spcPct val="120000"/>
              </a:lnSpc>
            </a:pPr>
            <a:r>
              <a:rPr lang="en-US" sz="4000" dirty="0"/>
              <a:t>Subpart 361-6 Waste Tire Handling and Recovery Facilities</a:t>
            </a:r>
          </a:p>
          <a:p>
            <a:pPr>
              <a:lnSpc>
                <a:spcPct val="120000"/>
              </a:lnSpc>
            </a:pPr>
            <a:r>
              <a:rPr lang="en-US" sz="4000" dirty="0"/>
              <a:t>Subpart 361-7 Metal Processing and Vehicle Dismantling Facilities</a:t>
            </a:r>
          </a:p>
          <a:p>
            <a:pPr>
              <a:lnSpc>
                <a:spcPct val="120000"/>
              </a:lnSpc>
            </a:pPr>
            <a:r>
              <a:rPr lang="en-US" sz="4000" dirty="0"/>
              <a:t>Subpart 361-8 Used Cooking Oil and Yellow Grease Processing 			      Facilities</a:t>
            </a:r>
          </a:p>
          <a:p>
            <a:pPr>
              <a:lnSpc>
                <a:spcPct val="120000"/>
              </a:lnSpc>
            </a:pPr>
            <a:r>
              <a:rPr lang="en-US" sz="4000" dirty="0"/>
              <a:t>Subpart 361-9 Navigational Dredge Material Handling and Recovery 		      Facilities</a:t>
            </a:r>
          </a:p>
          <a:p>
            <a:endParaRPr lang="en-US" dirty="0"/>
          </a:p>
          <a:p>
            <a:r>
              <a:rPr lang="en-US" dirty="0"/>
              <a:t>   </a:t>
            </a:r>
          </a:p>
        </p:txBody>
      </p:sp>
    </p:spTree>
    <p:extLst>
      <p:ext uri="{BB962C8B-B14F-4D97-AF65-F5344CB8AC3E}">
        <p14:creationId xmlns:p14="http://schemas.microsoft.com/office/powerpoint/2010/main" val="1079717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361-1</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Recyclables Handling and Recovery Facilities</a:t>
            </a:r>
          </a:p>
        </p:txBody>
      </p:sp>
    </p:spTree>
    <p:extLst>
      <p:ext uri="{BB962C8B-B14F-4D97-AF65-F5344CB8AC3E}">
        <p14:creationId xmlns:p14="http://schemas.microsoft.com/office/powerpoint/2010/main" val="36557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595907"/>
            <a:ext cx="6457950" cy="475656"/>
          </a:xfrm>
        </p:spPr>
        <p:txBody>
          <a:bodyPr>
            <a:normAutofit/>
          </a:bodyPr>
          <a:lstStyle/>
          <a:p>
            <a:r>
              <a:rPr lang="en-US" dirty="0"/>
              <a:t>Part 360 Revised Series Structure</a:t>
            </a:r>
          </a:p>
        </p:txBody>
      </p:sp>
      <p:sp>
        <p:nvSpPr>
          <p:cNvPr id="3" name="Content Placeholder 2"/>
          <p:cNvSpPr>
            <a:spLocks noGrp="1"/>
          </p:cNvSpPr>
          <p:nvPr>
            <p:ph idx="1"/>
          </p:nvPr>
        </p:nvSpPr>
        <p:spPr>
          <a:xfrm>
            <a:off x="228601" y="1314452"/>
            <a:ext cx="6457950" cy="3064667"/>
          </a:xfrm>
        </p:spPr>
        <p:txBody>
          <a:bodyPr>
            <a:normAutofit lnSpcReduction="10000"/>
          </a:bodyPr>
          <a:lstStyle/>
          <a:p>
            <a:pPr marL="257175" indent="-257175">
              <a:buFont typeface="Arial" panose="020B0604020202020204" pitchFamily="34" charset="0"/>
              <a:buChar char="•"/>
            </a:pPr>
            <a:r>
              <a:rPr lang="en-US" dirty="0"/>
              <a:t>Part 360 General Requirements</a:t>
            </a:r>
          </a:p>
          <a:p>
            <a:pPr marL="257175" indent="-257175">
              <a:buFont typeface="Arial" panose="020B0604020202020204" pitchFamily="34" charset="0"/>
              <a:buChar char="•"/>
            </a:pPr>
            <a:r>
              <a:rPr lang="en-US" dirty="0"/>
              <a:t>Part 361 Material Recovery Facilities</a:t>
            </a:r>
          </a:p>
          <a:p>
            <a:pPr marL="257175" indent="-257175">
              <a:buFont typeface="Arial" panose="020B0604020202020204" pitchFamily="34" charset="0"/>
              <a:buChar char="•"/>
              <a:tabLst>
                <a:tab pos="1112044" algn="l"/>
              </a:tabLst>
            </a:pPr>
            <a:r>
              <a:rPr lang="en-US" dirty="0"/>
              <a:t>Part 362 Combustion, Thermal Treatment, Transfer, and 	 	 Collection Facilities</a:t>
            </a:r>
          </a:p>
          <a:p>
            <a:pPr marL="257175" indent="-257175">
              <a:buFont typeface="Arial" panose="020B0604020202020204" pitchFamily="34" charset="0"/>
              <a:buChar char="•"/>
            </a:pPr>
            <a:r>
              <a:rPr lang="en-US" dirty="0"/>
              <a:t>Part 363 Landfills</a:t>
            </a:r>
          </a:p>
          <a:p>
            <a:pPr marL="257175" indent="-257175">
              <a:buFont typeface="Arial" panose="020B0604020202020204" pitchFamily="34" charset="0"/>
              <a:buChar char="•"/>
            </a:pPr>
            <a:r>
              <a:rPr lang="en-US" dirty="0"/>
              <a:t>Part 364 Waste Transporters</a:t>
            </a:r>
          </a:p>
          <a:p>
            <a:pPr marL="257175" indent="-257175">
              <a:buFont typeface="Arial" panose="020B0604020202020204" pitchFamily="34" charset="0"/>
              <a:buChar char="•"/>
            </a:pPr>
            <a:r>
              <a:rPr lang="en-US" dirty="0"/>
              <a:t>Part 365 Regulated Medical Waste and Other Infectious 			  Wastes</a:t>
            </a:r>
          </a:p>
          <a:p>
            <a:pPr marL="257175" indent="-257175">
              <a:buFont typeface="Arial" panose="020B0604020202020204" pitchFamily="34" charset="0"/>
              <a:buChar char="•"/>
            </a:pPr>
            <a:r>
              <a:rPr lang="en-US" dirty="0"/>
              <a:t>Part 366 Local Solid Waste Management Planning</a:t>
            </a:r>
          </a:p>
          <a:p>
            <a:pPr marL="257175" indent="-257175">
              <a:buFont typeface="Arial" panose="020B0604020202020204" pitchFamily="34" charset="0"/>
              <a:buChar char="•"/>
            </a:pPr>
            <a:r>
              <a:rPr lang="en-US" dirty="0"/>
              <a:t>Part 369 State Assistance Projects</a:t>
            </a:r>
          </a:p>
        </p:txBody>
      </p:sp>
    </p:spTree>
    <p:extLst>
      <p:ext uri="{BB962C8B-B14F-4D97-AF65-F5344CB8AC3E}">
        <p14:creationId xmlns:p14="http://schemas.microsoft.com/office/powerpoint/2010/main" val="867665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415924"/>
            <a:ext cx="6457950" cy="727076"/>
          </a:xfrm>
        </p:spPr>
        <p:txBody>
          <a:bodyPr>
            <a:normAutofit/>
          </a:bodyPr>
          <a:lstStyle/>
          <a:p>
            <a:r>
              <a:rPr lang="en-US" dirty="0"/>
              <a:t>361-1 – Recyclables Handling and Recovery Facilities – Exempt &amp; Registered Facilities</a:t>
            </a:r>
          </a:p>
        </p:txBody>
      </p:sp>
      <p:sp>
        <p:nvSpPr>
          <p:cNvPr id="5" name="Content Placeholder 4"/>
          <p:cNvSpPr>
            <a:spLocks noGrp="1"/>
          </p:cNvSpPr>
          <p:nvPr>
            <p:ph idx="1"/>
          </p:nvPr>
        </p:nvSpPr>
        <p:spPr>
          <a:xfrm>
            <a:off x="185738" y="1257016"/>
            <a:ext cx="6457950" cy="3343559"/>
          </a:xfrm>
        </p:spPr>
        <p:txBody>
          <a:bodyPr>
            <a:normAutofit/>
          </a:bodyPr>
          <a:lstStyle/>
          <a:p>
            <a:r>
              <a:rPr lang="en-US" b="1" dirty="0">
                <a:solidFill>
                  <a:srgbClr val="002D73"/>
                </a:solidFill>
              </a:rPr>
              <a:t>Exempt Facilities</a:t>
            </a:r>
          </a:p>
          <a:p>
            <a:pPr marL="285750" indent="-285750">
              <a:buFont typeface="Arial" panose="020B0604020202020204" pitchFamily="34" charset="0"/>
              <a:buChar char="•"/>
            </a:pPr>
            <a:r>
              <a:rPr lang="en-US" dirty="0"/>
              <a:t>Take-back sites operated by retailers or wholesalers for their products or similar of recycled</a:t>
            </a:r>
          </a:p>
          <a:p>
            <a:pPr marL="285750" indent="-285750">
              <a:buFont typeface="Arial" panose="020B0604020202020204" pitchFamily="34" charset="0"/>
              <a:buChar char="•"/>
            </a:pPr>
            <a:r>
              <a:rPr lang="en-US" dirty="0">
                <a:solidFill>
                  <a:srgbClr val="C00000"/>
                </a:solidFill>
              </a:rPr>
              <a:t>Sites operated by government or not for profit organizations that take-back consumer goods for reuse or secondary marketing</a:t>
            </a:r>
          </a:p>
          <a:p>
            <a:endParaRPr lang="en-US" dirty="0">
              <a:solidFill>
                <a:srgbClr val="C00000"/>
              </a:solidFill>
            </a:endParaRPr>
          </a:p>
          <a:p>
            <a:r>
              <a:rPr lang="en-US" b="1" dirty="0">
                <a:solidFill>
                  <a:srgbClr val="002D73"/>
                </a:solidFill>
              </a:rPr>
              <a:t>Registered Facilities</a:t>
            </a:r>
          </a:p>
          <a:p>
            <a:pPr marL="285750" indent="-285750">
              <a:buFont typeface="Arial" panose="020B0604020202020204" pitchFamily="34" charset="0"/>
              <a:buChar char="•"/>
            </a:pPr>
            <a:r>
              <a:rPr lang="en-US" dirty="0"/>
              <a:t>Facilities that accept </a:t>
            </a:r>
            <a:r>
              <a:rPr lang="en-US" dirty="0">
                <a:solidFill>
                  <a:srgbClr val="C00000"/>
                </a:solidFill>
              </a:rPr>
              <a:t>250 tons or less per day (weekly basis) </a:t>
            </a:r>
            <a:r>
              <a:rPr lang="en-US" dirty="0"/>
              <a:t>of source-separated </a:t>
            </a:r>
            <a:r>
              <a:rPr lang="en-US" dirty="0" err="1"/>
              <a:t>nonputrescible</a:t>
            </a:r>
            <a:r>
              <a:rPr lang="en-US" dirty="0"/>
              <a:t> recyclables based on a weekly average and have a residue rate below 15%</a:t>
            </a:r>
          </a:p>
        </p:txBody>
      </p:sp>
    </p:spTree>
    <p:extLst>
      <p:ext uri="{BB962C8B-B14F-4D97-AF65-F5344CB8AC3E}">
        <p14:creationId xmlns:p14="http://schemas.microsoft.com/office/powerpoint/2010/main" val="1417617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7" y="436462"/>
            <a:ext cx="6457950" cy="689752"/>
          </a:xfrm>
        </p:spPr>
        <p:txBody>
          <a:bodyPr>
            <a:noAutofit/>
          </a:bodyPr>
          <a:lstStyle/>
          <a:p>
            <a:pPr>
              <a:lnSpc>
                <a:spcPct val="120000"/>
              </a:lnSpc>
            </a:pPr>
            <a:r>
              <a:rPr lang="en-US" dirty="0"/>
              <a:t>361-1 – Recyclables Handling and Recovery Facilities</a:t>
            </a:r>
          </a:p>
        </p:txBody>
      </p:sp>
      <p:sp>
        <p:nvSpPr>
          <p:cNvPr id="3" name="Content Placeholder 2"/>
          <p:cNvSpPr>
            <a:spLocks noGrp="1"/>
          </p:cNvSpPr>
          <p:nvPr>
            <p:ph idx="1"/>
          </p:nvPr>
        </p:nvSpPr>
        <p:spPr>
          <a:xfrm>
            <a:off x="185737" y="1464038"/>
            <a:ext cx="6672263" cy="3322275"/>
          </a:xfrm>
        </p:spPr>
        <p:txBody>
          <a:bodyPr>
            <a:normAutofit fontScale="92500" lnSpcReduction="20000"/>
          </a:bodyPr>
          <a:lstStyle/>
          <a:p>
            <a:pPr>
              <a:lnSpc>
                <a:spcPct val="120000"/>
              </a:lnSpc>
            </a:pPr>
            <a:r>
              <a:rPr lang="en-US" sz="2200" b="1" dirty="0">
                <a:solidFill>
                  <a:srgbClr val="002D73"/>
                </a:solidFill>
              </a:rPr>
              <a:t>Operating Requirements:</a:t>
            </a:r>
          </a:p>
          <a:p>
            <a:pPr marL="342900" indent="-342900">
              <a:lnSpc>
                <a:spcPct val="120000"/>
              </a:lnSpc>
              <a:buFont typeface="Arial" panose="020B0604020202020204" pitchFamily="34" charset="0"/>
              <a:buChar char="•"/>
            </a:pPr>
            <a:r>
              <a:rPr lang="en-US" sz="2200" dirty="0"/>
              <a:t>Only receive source-separated, </a:t>
            </a:r>
            <a:r>
              <a:rPr lang="en-US" sz="2200" dirty="0" err="1"/>
              <a:t>nonputrescible</a:t>
            </a:r>
            <a:r>
              <a:rPr lang="en-US" sz="2200" dirty="0"/>
              <a:t> recyclables</a:t>
            </a:r>
          </a:p>
          <a:p>
            <a:pPr marL="342900" indent="-342900">
              <a:lnSpc>
                <a:spcPct val="120000"/>
              </a:lnSpc>
              <a:buFont typeface="Arial" panose="020B0604020202020204" pitchFamily="34" charset="0"/>
              <a:buChar char="•"/>
            </a:pPr>
            <a:r>
              <a:rPr lang="en-US" sz="2200" dirty="0"/>
              <a:t>Recyclables must be stored in a manner which maintains recyclability</a:t>
            </a:r>
          </a:p>
          <a:p>
            <a:pPr marL="342900" indent="-342900">
              <a:lnSpc>
                <a:spcPct val="120000"/>
              </a:lnSpc>
              <a:buFont typeface="Arial" panose="020B0604020202020204" pitchFamily="34" charset="0"/>
              <a:buChar char="•"/>
            </a:pPr>
            <a:r>
              <a:rPr lang="en-US" sz="2200" dirty="0">
                <a:solidFill>
                  <a:srgbClr val="C00000"/>
                </a:solidFill>
              </a:rPr>
              <a:t>BUD material can be stored without time restriction so long as storage volumes are not exceeded</a:t>
            </a:r>
          </a:p>
          <a:p>
            <a:pPr marL="342900" indent="-342900">
              <a:lnSpc>
                <a:spcPct val="120000"/>
              </a:lnSpc>
              <a:buFont typeface="Arial" panose="020B0604020202020204" pitchFamily="34" charset="0"/>
              <a:buChar char="•"/>
            </a:pPr>
            <a:r>
              <a:rPr lang="en-US" sz="2200" dirty="0">
                <a:solidFill>
                  <a:srgbClr val="C00000"/>
                </a:solidFill>
              </a:rPr>
              <a:t>Storage or unprocessed/processed recyclables can be longer that 180 days with DEC approval </a:t>
            </a:r>
          </a:p>
          <a:p>
            <a:pPr>
              <a:lnSpc>
                <a:spcPct val="120000"/>
              </a:lnSpc>
            </a:pPr>
            <a:endParaRPr lang="en-US" sz="1350" dirty="0"/>
          </a:p>
        </p:txBody>
      </p:sp>
    </p:spTree>
    <p:extLst>
      <p:ext uri="{BB962C8B-B14F-4D97-AF65-F5344CB8AC3E}">
        <p14:creationId xmlns:p14="http://schemas.microsoft.com/office/powerpoint/2010/main" val="2407621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361-3</a:t>
            </a:r>
          </a:p>
        </p:txBody>
      </p:sp>
      <p:sp>
        <p:nvSpPr>
          <p:cNvPr id="6" name="Text Placeholder 5"/>
          <p:cNvSpPr>
            <a:spLocks noGrp="1"/>
          </p:cNvSpPr>
          <p:nvPr>
            <p:ph type="body" idx="1"/>
          </p:nvPr>
        </p:nvSpPr>
        <p:spPr>
          <a:xfrm>
            <a:off x="394335" y="2621756"/>
            <a:ext cx="3383280" cy="1561624"/>
          </a:xfrm>
        </p:spPr>
        <p:txBody>
          <a:bodyPr>
            <a:normAutofit/>
          </a:bodyPr>
          <a:lstStyle/>
          <a:p>
            <a:r>
              <a:rPr lang="en-US" sz="2400" dirty="0"/>
              <a:t>Composting and</a:t>
            </a:r>
          </a:p>
          <a:p>
            <a:r>
              <a:rPr lang="en-US" sz="2400" dirty="0"/>
              <a:t>Other Organics Recycling Facilities</a:t>
            </a:r>
          </a:p>
        </p:txBody>
      </p:sp>
    </p:spTree>
    <p:extLst>
      <p:ext uri="{BB962C8B-B14F-4D97-AF65-F5344CB8AC3E}">
        <p14:creationId xmlns:p14="http://schemas.microsoft.com/office/powerpoint/2010/main" val="1932993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732" y="344202"/>
            <a:ext cx="6457950" cy="855948"/>
          </a:xfrm>
        </p:spPr>
        <p:txBody>
          <a:bodyPr/>
          <a:lstStyle/>
          <a:p>
            <a:r>
              <a:rPr lang="en-US" dirty="0"/>
              <a:t>361-3 – Composting and Other Organics Recycling Facilities – Exempt Facilities</a:t>
            </a:r>
          </a:p>
        </p:txBody>
      </p:sp>
      <p:sp>
        <p:nvSpPr>
          <p:cNvPr id="5" name="Content Placeholder 4"/>
          <p:cNvSpPr>
            <a:spLocks noGrp="1"/>
          </p:cNvSpPr>
          <p:nvPr>
            <p:ph idx="1"/>
          </p:nvPr>
        </p:nvSpPr>
        <p:spPr>
          <a:xfrm>
            <a:off x="135732" y="1428466"/>
            <a:ext cx="6457950" cy="3057809"/>
          </a:xfrm>
        </p:spPr>
        <p:txBody>
          <a:bodyPr>
            <a:normAutofit lnSpcReduction="10000"/>
          </a:bodyPr>
          <a:lstStyle/>
          <a:p>
            <a:pPr marL="285750" indent="-285750">
              <a:buFont typeface="Arial" panose="020B0604020202020204" pitchFamily="34" charset="0"/>
              <a:buChar char="•"/>
            </a:pPr>
            <a:r>
              <a:rPr lang="en-US" sz="2000" dirty="0"/>
              <a:t>On-site (no sanitary)</a:t>
            </a:r>
          </a:p>
          <a:p>
            <a:pPr marL="285750" indent="-285750">
              <a:buFont typeface="Arial" panose="020B0604020202020204" pitchFamily="34" charset="0"/>
              <a:buChar char="•"/>
            </a:pPr>
            <a:r>
              <a:rPr lang="en-US" sz="2000" dirty="0"/>
              <a:t>&lt; </a:t>
            </a:r>
            <a:r>
              <a:rPr lang="en-US" sz="2000" dirty="0">
                <a:solidFill>
                  <a:srgbClr val="C00000"/>
                </a:solidFill>
              </a:rPr>
              <a:t>1000 </a:t>
            </a:r>
            <a:r>
              <a:rPr lang="en-US" sz="2000" dirty="0" err="1">
                <a:solidFill>
                  <a:srgbClr val="C00000"/>
                </a:solidFill>
              </a:rPr>
              <a:t>lbs</a:t>
            </a:r>
            <a:r>
              <a:rPr lang="en-US" sz="2000" dirty="0">
                <a:solidFill>
                  <a:srgbClr val="C00000"/>
                </a:solidFill>
              </a:rPr>
              <a:t> per week SSO</a:t>
            </a:r>
          </a:p>
          <a:p>
            <a:pPr marL="285750" indent="-285750">
              <a:buFont typeface="Arial" panose="020B0604020202020204" pitchFamily="34" charset="0"/>
              <a:buChar char="•"/>
            </a:pPr>
            <a:r>
              <a:rPr lang="en-US" sz="2000" dirty="0"/>
              <a:t>&lt; 3000 cubic yards/</a:t>
            </a:r>
            <a:r>
              <a:rPr lang="en-US" sz="2000" dirty="0" err="1"/>
              <a:t>yr</a:t>
            </a:r>
            <a:r>
              <a:rPr lang="en-US" sz="2000" dirty="0"/>
              <a:t> Yard Trimmings</a:t>
            </a:r>
          </a:p>
          <a:p>
            <a:pPr marL="285750" indent="-285750">
              <a:buFont typeface="Arial" panose="020B0604020202020204" pitchFamily="34" charset="0"/>
              <a:buChar char="•"/>
            </a:pPr>
            <a:r>
              <a:rPr lang="en-US" sz="2000" dirty="0"/>
              <a:t>Animal mortalities on a farm. No more than 10 per year if not on a CAFO</a:t>
            </a:r>
          </a:p>
          <a:p>
            <a:pPr marL="285750" indent="-285750">
              <a:buFont typeface="Arial" panose="020B0604020202020204" pitchFamily="34" charset="0"/>
              <a:buChar char="•"/>
            </a:pPr>
            <a:r>
              <a:rPr lang="en-US" sz="2000" dirty="0">
                <a:solidFill>
                  <a:srgbClr val="C00000"/>
                </a:solidFill>
              </a:rPr>
              <a:t>Animal mortalities on property controlled by State or municipality</a:t>
            </a:r>
          </a:p>
          <a:p>
            <a:pPr marL="285750" indent="-285750">
              <a:buFont typeface="Arial" panose="020B0604020202020204" pitchFamily="34" charset="0"/>
              <a:buChar char="•"/>
            </a:pPr>
            <a:r>
              <a:rPr lang="en-US" sz="2000" dirty="0"/>
              <a:t>Animal manure and bedding</a:t>
            </a:r>
          </a:p>
          <a:p>
            <a:pPr marL="285750" indent="-285750">
              <a:buFont typeface="Arial" panose="020B0604020202020204" pitchFamily="34" charset="0"/>
              <a:buChar char="•"/>
            </a:pPr>
            <a:r>
              <a:rPr lang="en-US" sz="2000" dirty="0">
                <a:solidFill>
                  <a:srgbClr val="C00000"/>
                </a:solidFill>
              </a:rPr>
              <a:t>On a CAFO (no sanitary)</a:t>
            </a:r>
          </a:p>
        </p:txBody>
      </p:sp>
    </p:spTree>
    <p:extLst>
      <p:ext uri="{BB962C8B-B14F-4D97-AF65-F5344CB8AC3E}">
        <p14:creationId xmlns:p14="http://schemas.microsoft.com/office/powerpoint/2010/main" val="1175498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415925"/>
            <a:ext cx="6457950" cy="812800"/>
          </a:xfrm>
        </p:spPr>
        <p:txBody>
          <a:bodyPr/>
          <a:lstStyle/>
          <a:p>
            <a:r>
              <a:rPr lang="en-US" dirty="0"/>
              <a:t>361-3 – Composting and Other Organics Recycling Facilities – Registered Facilities </a:t>
            </a:r>
          </a:p>
        </p:txBody>
      </p:sp>
      <p:sp>
        <p:nvSpPr>
          <p:cNvPr id="5" name="Content Placeholder 4"/>
          <p:cNvSpPr>
            <a:spLocks noGrp="1"/>
          </p:cNvSpPr>
          <p:nvPr>
            <p:ph idx="1"/>
          </p:nvPr>
        </p:nvSpPr>
        <p:spPr>
          <a:xfrm>
            <a:off x="185738" y="1357820"/>
            <a:ext cx="6457950" cy="3485642"/>
          </a:xfrm>
        </p:spPr>
        <p:txBody>
          <a:bodyPr>
            <a:normAutofit lnSpcReduction="10000"/>
          </a:bodyPr>
          <a:lstStyle/>
          <a:p>
            <a:endParaRPr lang="en-US" dirty="0"/>
          </a:p>
          <a:p>
            <a:pPr marL="285750" indent="-285750">
              <a:buFont typeface="Arial" panose="020B0604020202020204" pitchFamily="34" charset="0"/>
              <a:buChar char="•"/>
            </a:pPr>
            <a:r>
              <a:rPr lang="en-US" sz="2000" dirty="0"/>
              <a:t>3000 – 10,000 cubic yards/</a:t>
            </a:r>
            <a:r>
              <a:rPr lang="en-US" sz="2000" dirty="0" err="1"/>
              <a:t>yr</a:t>
            </a:r>
            <a:r>
              <a:rPr lang="en-US" sz="2000" dirty="0"/>
              <a:t> Yard Trimmings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solidFill>
                  <a:srgbClr val="C00000"/>
                </a:solidFill>
              </a:rPr>
              <a:t>5000 cubic yards of SSO per year</a:t>
            </a:r>
          </a:p>
          <a:p>
            <a:pPr marL="285750" indent="-285750">
              <a:buFont typeface="Arial" panose="020B0604020202020204" pitchFamily="34" charset="0"/>
              <a:buChar char="•"/>
            </a:pPr>
            <a:endParaRPr lang="en-US" sz="2000" dirty="0">
              <a:solidFill>
                <a:srgbClr val="C00000"/>
              </a:solidFill>
            </a:endParaRPr>
          </a:p>
          <a:p>
            <a:pPr marL="285750" indent="-285750">
              <a:buFont typeface="Arial" panose="020B0604020202020204" pitchFamily="34" charset="0"/>
              <a:buChar char="•"/>
            </a:pPr>
            <a:r>
              <a:rPr lang="en-US" sz="2000" dirty="0"/>
              <a:t>Animal mortalities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err="1"/>
              <a:t>Digestate</a:t>
            </a:r>
            <a:r>
              <a:rPr lang="en-US" sz="2000" dirty="0"/>
              <a:t>, if specified</a:t>
            </a:r>
            <a:r>
              <a:rPr lang="en-US" sz="2000" dirty="0">
                <a:highlight>
                  <a:srgbClr val="FFFF00"/>
                </a:highlight>
              </a:rPr>
              <a:t> </a:t>
            </a:r>
          </a:p>
          <a:p>
            <a:pPr marL="285750" indent="-285750">
              <a:buFont typeface="Arial" panose="020B0604020202020204" pitchFamily="34" charset="0"/>
              <a:buChar char="•"/>
            </a:pPr>
            <a:endParaRPr lang="en-US" dirty="0"/>
          </a:p>
          <a:p>
            <a:r>
              <a:rPr lang="en-US" dirty="0"/>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90322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361-4</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Mulch Processing Facilities</a:t>
            </a:r>
          </a:p>
        </p:txBody>
      </p:sp>
    </p:spTree>
    <p:extLst>
      <p:ext uri="{BB962C8B-B14F-4D97-AF65-F5344CB8AC3E}">
        <p14:creationId xmlns:p14="http://schemas.microsoft.com/office/powerpoint/2010/main" val="2106952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94" y="444499"/>
            <a:ext cx="6729412" cy="741364"/>
          </a:xfrm>
        </p:spPr>
        <p:txBody>
          <a:bodyPr/>
          <a:lstStyle/>
          <a:p>
            <a:r>
              <a:rPr lang="en-US" dirty="0"/>
              <a:t>361-4 – Mulch Processing Facilities – </a:t>
            </a:r>
            <a:br>
              <a:rPr lang="en-US" dirty="0"/>
            </a:br>
            <a:r>
              <a:rPr lang="en-US" dirty="0"/>
              <a:t>Exempt Facilities</a:t>
            </a:r>
          </a:p>
        </p:txBody>
      </p:sp>
      <p:sp>
        <p:nvSpPr>
          <p:cNvPr id="5" name="Content Placeholder 4"/>
          <p:cNvSpPr>
            <a:spLocks noGrp="1"/>
          </p:cNvSpPr>
          <p:nvPr>
            <p:ph idx="1"/>
          </p:nvPr>
        </p:nvSpPr>
        <p:spPr>
          <a:xfrm>
            <a:off x="114301" y="1357312"/>
            <a:ext cx="6457950" cy="3629025"/>
          </a:xfrm>
        </p:spPr>
        <p:txBody>
          <a:bodyPr>
            <a:noAutofit/>
          </a:bodyPr>
          <a:lstStyle/>
          <a:p>
            <a:pPr marL="285750" indent="-285750">
              <a:buFont typeface="Arial" panose="020B0604020202020204" pitchFamily="34" charset="0"/>
              <a:buChar char="•"/>
            </a:pPr>
            <a:r>
              <a:rPr lang="en-US" dirty="0"/>
              <a:t>On-site</a:t>
            </a:r>
          </a:p>
          <a:p>
            <a:pPr marL="285750" indent="-285750">
              <a:buFont typeface="Arial" panose="020B0604020202020204" pitchFamily="34" charset="0"/>
              <a:buChar char="•"/>
            </a:pPr>
            <a:endParaRPr lang="en-US" dirty="0">
              <a:highlight>
                <a:srgbClr val="FFFF00"/>
              </a:highlight>
            </a:endParaRPr>
          </a:p>
          <a:p>
            <a:pPr marL="285750" indent="-285750">
              <a:buFont typeface="Arial" panose="020B0604020202020204" pitchFamily="34" charset="0"/>
              <a:buChar char="•"/>
            </a:pPr>
            <a:r>
              <a:rPr lang="en-US" dirty="0"/>
              <a:t>&lt; 10,000 cubic yards provided the pile size criteria are followed and 10 feet is maintained between piles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Storm debris from a disaster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Quarantine materials</a:t>
            </a:r>
          </a:p>
        </p:txBody>
      </p:sp>
    </p:spTree>
    <p:extLst>
      <p:ext uri="{BB962C8B-B14F-4D97-AF65-F5344CB8AC3E}">
        <p14:creationId xmlns:p14="http://schemas.microsoft.com/office/powerpoint/2010/main" val="1233987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5" y="401638"/>
            <a:ext cx="6715125" cy="655638"/>
          </a:xfrm>
        </p:spPr>
        <p:txBody>
          <a:bodyPr>
            <a:noAutofit/>
          </a:bodyPr>
          <a:lstStyle/>
          <a:p>
            <a:r>
              <a:rPr lang="en-US" dirty="0"/>
              <a:t>361-4 – Mulch Processing Facilities – Registered Facilities</a:t>
            </a:r>
          </a:p>
        </p:txBody>
      </p:sp>
      <p:sp>
        <p:nvSpPr>
          <p:cNvPr id="5" name="Content Placeholder 4"/>
          <p:cNvSpPr>
            <a:spLocks noGrp="1"/>
          </p:cNvSpPr>
          <p:nvPr>
            <p:ph idx="1"/>
          </p:nvPr>
        </p:nvSpPr>
        <p:spPr>
          <a:xfrm>
            <a:off x="178592" y="1271587"/>
            <a:ext cx="6457950" cy="3378994"/>
          </a:xfrm>
        </p:spPr>
        <p:txBody>
          <a:bodyPr>
            <a:normAutofit lnSpcReduction="10000"/>
          </a:bodyPr>
          <a:lstStyle/>
          <a:p>
            <a:pPr marL="285750" indent="-285750">
              <a:buFont typeface="Arial" panose="020B0604020202020204" pitchFamily="34" charset="0"/>
              <a:buChar char="•"/>
            </a:pPr>
            <a:r>
              <a:rPr lang="en-US" dirty="0"/>
              <a:t>More than 10,000 cubic yards but less than 25,000 cubic yards, provided:</a:t>
            </a:r>
          </a:p>
          <a:p>
            <a:endParaRPr lang="en-US" dirty="0"/>
          </a:p>
          <a:p>
            <a:pPr marL="542925" lvl="2" indent="-285750"/>
            <a:r>
              <a:rPr lang="en-US" dirty="0"/>
              <a:t>A program is in place to keep contaminated wood out</a:t>
            </a:r>
          </a:p>
          <a:p>
            <a:pPr marL="542925" lvl="2" indent="-285750"/>
            <a:r>
              <a:rPr lang="en-US" dirty="0"/>
              <a:t>The facility does not accept C&amp;D debris</a:t>
            </a:r>
          </a:p>
          <a:p>
            <a:pPr marL="542925" lvl="2" indent="-285750"/>
            <a:r>
              <a:rPr lang="en-US" dirty="0"/>
              <a:t>Material is processed within 12 months</a:t>
            </a:r>
          </a:p>
          <a:p>
            <a:pPr marL="542925" lvl="2" indent="-285750"/>
            <a:r>
              <a:rPr lang="en-US" dirty="0"/>
              <a:t>Pile sizes: Unprocessed/Rough Grind:  25’ high x 30’ wide</a:t>
            </a:r>
          </a:p>
          <a:p>
            <a:pPr lvl="2" indent="0">
              <a:buNone/>
            </a:pPr>
            <a:r>
              <a:rPr lang="en-US" dirty="0"/>
              <a:t>	                  Double Grind/ Long Island: 15’ high x 30’ wide</a:t>
            </a:r>
          </a:p>
          <a:p>
            <a:pPr marL="542925" lvl="2" indent="-285750"/>
            <a:r>
              <a:rPr lang="en-US" dirty="0"/>
              <a:t>Temperature monitoring, buffers, restacking to avoid temperatures above 140ºF, runoff controls</a:t>
            </a:r>
          </a:p>
          <a:p>
            <a:r>
              <a:rPr lang="en-US" dirty="0"/>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1026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361-5</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Construction &amp; Demolition Debris Handling and Recovery Facilities</a:t>
            </a:r>
          </a:p>
        </p:txBody>
      </p:sp>
    </p:spTree>
    <p:extLst>
      <p:ext uri="{BB962C8B-B14F-4D97-AF65-F5344CB8AC3E}">
        <p14:creationId xmlns:p14="http://schemas.microsoft.com/office/powerpoint/2010/main" val="989359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542262"/>
            <a:ext cx="6457950" cy="393570"/>
          </a:xfrm>
        </p:spPr>
        <p:txBody>
          <a:bodyPr>
            <a:noAutofit/>
          </a:bodyPr>
          <a:lstStyle/>
          <a:p>
            <a:pPr>
              <a:lnSpc>
                <a:spcPct val="120000"/>
              </a:lnSpc>
            </a:pPr>
            <a:r>
              <a:rPr lang="en-US" dirty="0"/>
              <a:t>361-5 – C&amp;D Debris Handling and Recovery Facilities – Registered Facilities</a:t>
            </a:r>
          </a:p>
        </p:txBody>
      </p:sp>
      <p:sp>
        <p:nvSpPr>
          <p:cNvPr id="3" name="Content Placeholder 2"/>
          <p:cNvSpPr>
            <a:spLocks noGrp="1"/>
          </p:cNvSpPr>
          <p:nvPr>
            <p:ph idx="1"/>
          </p:nvPr>
        </p:nvSpPr>
        <p:spPr>
          <a:xfrm>
            <a:off x="185738" y="1278554"/>
            <a:ext cx="6457950" cy="3429177"/>
          </a:xfrm>
        </p:spPr>
        <p:txBody>
          <a:bodyPr>
            <a:normAutofit lnSpcReduction="10000"/>
          </a:bodyPr>
          <a:lstStyle/>
          <a:p>
            <a:pPr>
              <a:lnSpc>
                <a:spcPct val="120000"/>
              </a:lnSpc>
            </a:pPr>
            <a:r>
              <a:rPr lang="en-US" sz="1500" dirty="0"/>
              <a:t>Facilities receiving </a:t>
            </a:r>
            <a:r>
              <a:rPr lang="en-US" sz="1500" dirty="0">
                <a:solidFill>
                  <a:srgbClr val="C00000"/>
                </a:solidFill>
              </a:rPr>
              <a:t>less than 500 tons/day </a:t>
            </a:r>
            <a:r>
              <a:rPr lang="en-US" sz="1500" dirty="0"/>
              <a:t>(weekly basis) of:</a:t>
            </a:r>
          </a:p>
          <a:p>
            <a:pPr marL="285750" indent="-285750">
              <a:lnSpc>
                <a:spcPct val="120000"/>
              </a:lnSpc>
              <a:buFont typeface="Arial" panose="020B0604020202020204" pitchFamily="34" charset="0"/>
              <a:buChar char="•"/>
            </a:pPr>
            <a:r>
              <a:rPr lang="en-US" sz="1500" dirty="0"/>
              <a:t>Concrete, Brick, &amp; Rock</a:t>
            </a:r>
          </a:p>
          <a:p>
            <a:pPr marL="285750" indent="-285750">
              <a:lnSpc>
                <a:spcPct val="120000"/>
              </a:lnSpc>
              <a:buFont typeface="Arial" panose="020B0604020202020204" pitchFamily="34" charset="0"/>
              <a:buChar char="•"/>
            </a:pPr>
            <a:r>
              <a:rPr lang="en-US" sz="1500" dirty="0">
                <a:solidFill>
                  <a:srgbClr val="C00000"/>
                </a:solidFill>
              </a:rPr>
              <a:t>Asphalt Pavement or Millings</a:t>
            </a:r>
          </a:p>
          <a:p>
            <a:pPr marL="285750" indent="-285750">
              <a:lnSpc>
                <a:spcPct val="120000"/>
              </a:lnSpc>
              <a:buFont typeface="Arial" panose="020B0604020202020204" pitchFamily="34" charset="0"/>
              <a:buChar char="•"/>
            </a:pPr>
            <a:r>
              <a:rPr lang="en-US" sz="1500" dirty="0">
                <a:solidFill>
                  <a:srgbClr val="C00000"/>
                </a:solidFill>
              </a:rPr>
              <a:t>Asphalt Roofing Shingles (no asbestos)</a:t>
            </a:r>
          </a:p>
          <a:p>
            <a:pPr marL="285750" indent="-285750">
              <a:lnSpc>
                <a:spcPct val="120000"/>
              </a:lnSpc>
              <a:buFont typeface="Arial" panose="020B0604020202020204" pitchFamily="34" charset="0"/>
              <a:buChar char="•"/>
            </a:pPr>
            <a:r>
              <a:rPr lang="en-US" sz="1500" dirty="0">
                <a:solidFill>
                  <a:srgbClr val="C00000"/>
                </a:solidFill>
              </a:rPr>
              <a:t>Gypsum Wallboard</a:t>
            </a:r>
          </a:p>
          <a:p>
            <a:pPr marL="285750" indent="-285750">
              <a:lnSpc>
                <a:spcPct val="120000"/>
              </a:lnSpc>
              <a:buFont typeface="Arial" panose="020B0604020202020204" pitchFamily="34" charset="0"/>
              <a:buChar char="•"/>
            </a:pPr>
            <a:r>
              <a:rPr lang="en-US" sz="1500" dirty="0"/>
              <a:t>Unadulterated, Uncontaminated Wood</a:t>
            </a:r>
          </a:p>
          <a:p>
            <a:pPr marL="285750" indent="-285750">
              <a:lnSpc>
                <a:spcPct val="120000"/>
              </a:lnSpc>
              <a:buFont typeface="Arial" panose="020B0604020202020204" pitchFamily="34" charset="0"/>
              <a:buChar char="•"/>
            </a:pPr>
            <a:r>
              <a:rPr lang="en-US" sz="1500" dirty="0">
                <a:solidFill>
                  <a:srgbClr val="C00000"/>
                </a:solidFill>
              </a:rPr>
              <a:t>Uncontaminated Soil</a:t>
            </a:r>
          </a:p>
          <a:p>
            <a:pPr marL="285750" indent="-285750">
              <a:lnSpc>
                <a:spcPct val="120000"/>
              </a:lnSpc>
              <a:buFont typeface="Arial" panose="020B0604020202020204" pitchFamily="34" charset="0"/>
              <a:buChar char="•"/>
            </a:pPr>
            <a:r>
              <a:rPr lang="en-US" sz="1500" dirty="0">
                <a:solidFill>
                  <a:srgbClr val="C00000"/>
                </a:solidFill>
              </a:rPr>
              <a:t>Restricted-Use Soil/Limited-Use Soil (cannot be combined with Uncontaminated Soil)</a:t>
            </a:r>
          </a:p>
          <a:p>
            <a:pPr marL="285750" indent="-285750">
              <a:lnSpc>
                <a:spcPct val="120000"/>
              </a:lnSpc>
              <a:buFont typeface="Arial" panose="020B0604020202020204" pitchFamily="34" charset="0"/>
              <a:buChar char="•"/>
            </a:pPr>
            <a:r>
              <a:rPr lang="en-US" sz="1500" dirty="0">
                <a:solidFill>
                  <a:srgbClr val="C00000"/>
                </a:solidFill>
              </a:rPr>
              <a:t>Case-Specific BUD material derived from C&amp;D Debris</a:t>
            </a:r>
          </a:p>
          <a:p>
            <a:pPr marL="285750" indent="-285750">
              <a:lnSpc>
                <a:spcPct val="120000"/>
              </a:lnSpc>
              <a:buFont typeface="Arial" panose="020B0604020202020204" pitchFamily="34" charset="0"/>
              <a:buChar char="•"/>
            </a:pPr>
            <a:r>
              <a:rPr lang="en-US" sz="1500" dirty="0">
                <a:solidFill>
                  <a:srgbClr val="C00000"/>
                </a:solidFill>
              </a:rPr>
              <a:t>Combination of materials above</a:t>
            </a:r>
          </a:p>
          <a:p>
            <a:pPr marL="285750" indent="-285750">
              <a:lnSpc>
                <a:spcPct val="120000"/>
              </a:lnSpc>
              <a:buFont typeface="Arial" panose="020B0604020202020204" pitchFamily="34" charset="0"/>
              <a:buChar char="•"/>
            </a:pPr>
            <a:endParaRPr lang="en-US" sz="1350" dirty="0"/>
          </a:p>
          <a:p>
            <a:pPr>
              <a:lnSpc>
                <a:spcPct val="120000"/>
              </a:lnSpc>
            </a:pPr>
            <a:endParaRPr lang="en-US" sz="1350" dirty="0"/>
          </a:p>
        </p:txBody>
      </p:sp>
    </p:spTree>
    <p:extLst>
      <p:ext uri="{BB962C8B-B14F-4D97-AF65-F5344CB8AC3E}">
        <p14:creationId xmlns:p14="http://schemas.microsoft.com/office/powerpoint/2010/main" val="1859694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360</a:t>
            </a:r>
          </a:p>
        </p:txBody>
      </p:sp>
      <p:sp>
        <p:nvSpPr>
          <p:cNvPr id="6" name="Text Placeholder 5"/>
          <p:cNvSpPr>
            <a:spLocks noGrp="1"/>
          </p:cNvSpPr>
          <p:nvPr>
            <p:ph type="body" idx="1"/>
          </p:nvPr>
        </p:nvSpPr>
        <p:spPr>
          <a:xfrm>
            <a:off x="314326" y="1919093"/>
            <a:ext cx="6343650" cy="1590200"/>
          </a:xfrm>
        </p:spPr>
        <p:txBody>
          <a:bodyPr>
            <a:normAutofit/>
          </a:bodyPr>
          <a:lstStyle/>
          <a:p>
            <a:r>
              <a:rPr lang="en-US" sz="3000" dirty="0"/>
              <a:t>Solid Waste Management Facilities</a:t>
            </a:r>
          </a:p>
          <a:p>
            <a:r>
              <a:rPr lang="en-US" sz="3000" dirty="0"/>
              <a:t>General Requirements</a:t>
            </a:r>
          </a:p>
        </p:txBody>
      </p:sp>
    </p:spTree>
    <p:extLst>
      <p:ext uri="{BB962C8B-B14F-4D97-AF65-F5344CB8AC3E}">
        <p14:creationId xmlns:p14="http://schemas.microsoft.com/office/powerpoint/2010/main" val="3307756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413792"/>
            <a:ext cx="6457950" cy="689752"/>
          </a:xfrm>
        </p:spPr>
        <p:txBody>
          <a:bodyPr>
            <a:noAutofit/>
          </a:bodyPr>
          <a:lstStyle/>
          <a:p>
            <a:pPr>
              <a:lnSpc>
                <a:spcPct val="120000"/>
              </a:lnSpc>
            </a:pPr>
            <a:r>
              <a:rPr lang="en-US" dirty="0"/>
              <a:t>361-1 – C&amp;D Debris Handling and Recovery Facilities</a:t>
            </a:r>
          </a:p>
        </p:txBody>
      </p:sp>
      <p:sp>
        <p:nvSpPr>
          <p:cNvPr id="3" name="Content Placeholder 2"/>
          <p:cNvSpPr>
            <a:spLocks noGrp="1"/>
          </p:cNvSpPr>
          <p:nvPr>
            <p:ph idx="1"/>
          </p:nvPr>
        </p:nvSpPr>
        <p:spPr>
          <a:xfrm>
            <a:off x="185738" y="1257654"/>
            <a:ext cx="6457950" cy="3571285"/>
          </a:xfrm>
        </p:spPr>
        <p:txBody>
          <a:bodyPr>
            <a:normAutofit lnSpcReduction="10000"/>
          </a:bodyPr>
          <a:lstStyle/>
          <a:p>
            <a:pPr>
              <a:lnSpc>
                <a:spcPct val="120000"/>
              </a:lnSpc>
            </a:pPr>
            <a:r>
              <a:rPr lang="en-US" b="1" dirty="0">
                <a:solidFill>
                  <a:srgbClr val="002D73"/>
                </a:solidFill>
              </a:rPr>
              <a:t>Operating Requirements:</a:t>
            </a:r>
          </a:p>
          <a:p>
            <a:pPr marL="285750" indent="-285750">
              <a:lnSpc>
                <a:spcPct val="120000"/>
              </a:lnSpc>
              <a:buFont typeface="Arial" panose="020B0604020202020204" pitchFamily="34" charset="0"/>
              <a:buChar char="•"/>
            </a:pPr>
            <a:r>
              <a:rPr lang="en-US" dirty="0">
                <a:solidFill>
                  <a:srgbClr val="C00000"/>
                </a:solidFill>
              </a:rPr>
              <a:t>Throughput and Storage Volumes according to registration or permit</a:t>
            </a:r>
          </a:p>
          <a:p>
            <a:pPr marL="285750" indent="-285750">
              <a:lnSpc>
                <a:spcPct val="120000"/>
              </a:lnSpc>
              <a:buFont typeface="Arial" panose="020B0604020202020204" pitchFamily="34" charset="0"/>
              <a:buChar char="•"/>
            </a:pPr>
            <a:r>
              <a:rPr lang="en-US" dirty="0">
                <a:solidFill>
                  <a:srgbClr val="C00000"/>
                </a:solidFill>
              </a:rPr>
              <a:t>Management of Gypsum Wallboard, mixed C&amp;D Debris must be in an enclosed building (</a:t>
            </a:r>
            <a:r>
              <a:rPr lang="en-US" dirty="0"/>
              <a:t>Existing facilities do not need to retrofit)</a:t>
            </a:r>
          </a:p>
          <a:p>
            <a:pPr marL="342900" indent="-342900">
              <a:lnSpc>
                <a:spcPct val="120000"/>
              </a:lnSpc>
              <a:buFont typeface="Arial" panose="020B0604020202020204" pitchFamily="34" charset="0"/>
              <a:buChar char="•"/>
            </a:pPr>
            <a:r>
              <a:rPr lang="en-US" dirty="0"/>
              <a:t>Transportation from </a:t>
            </a:r>
            <a:r>
              <a:rPr lang="en-US" dirty="0">
                <a:solidFill>
                  <a:srgbClr val="C00000"/>
                </a:solidFill>
              </a:rPr>
              <a:t>Registered</a:t>
            </a:r>
            <a:r>
              <a:rPr lang="en-US" dirty="0"/>
              <a:t> and Permitted Facility requires Tracking Form - </a:t>
            </a:r>
            <a:r>
              <a:rPr lang="en-US" dirty="0">
                <a:solidFill>
                  <a:srgbClr val="C00000"/>
                </a:solidFill>
              </a:rPr>
              <a:t>Fill material &amp; non-BUD material</a:t>
            </a:r>
          </a:p>
          <a:p>
            <a:pPr marL="342900" indent="-342900">
              <a:lnSpc>
                <a:spcPct val="120000"/>
              </a:lnSpc>
              <a:buFont typeface="Arial" panose="020B0604020202020204" pitchFamily="34" charset="0"/>
              <a:buChar char="•"/>
            </a:pPr>
            <a:r>
              <a:rPr lang="en-US" dirty="0">
                <a:solidFill>
                  <a:srgbClr val="C00000"/>
                </a:solidFill>
              </a:rPr>
              <a:t>Sampling of all residue and fill material leaving facility is required</a:t>
            </a:r>
          </a:p>
          <a:p>
            <a:pPr marL="342900" indent="-342900">
              <a:lnSpc>
                <a:spcPct val="120000"/>
              </a:lnSpc>
              <a:buFont typeface="Arial" panose="020B0604020202020204" pitchFamily="34" charset="0"/>
              <a:buChar char="•"/>
            </a:pPr>
            <a:endParaRPr lang="en-US" dirty="0">
              <a:solidFill>
                <a:srgbClr val="C00000"/>
              </a:solidFill>
            </a:endParaRPr>
          </a:p>
          <a:p>
            <a:pPr marL="285750" indent="-285750">
              <a:lnSpc>
                <a:spcPct val="120000"/>
              </a:lnSpc>
              <a:buFont typeface="Arial" panose="020B0604020202020204" pitchFamily="34" charset="0"/>
              <a:buChar char="•"/>
            </a:pPr>
            <a:endParaRPr lang="en-US" sz="1350" dirty="0"/>
          </a:p>
          <a:p>
            <a:pPr marL="285750" indent="-285750">
              <a:lnSpc>
                <a:spcPct val="120000"/>
              </a:lnSpc>
              <a:buFont typeface="Arial" panose="020B0604020202020204" pitchFamily="34" charset="0"/>
              <a:buChar char="•"/>
            </a:pPr>
            <a:endParaRPr lang="en-US" sz="1350" dirty="0"/>
          </a:p>
          <a:p>
            <a:pPr marL="285750" indent="-285750">
              <a:lnSpc>
                <a:spcPct val="120000"/>
              </a:lnSpc>
              <a:buFont typeface="Arial" panose="020B0604020202020204" pitchFamily="34" charset="0"/>
              <a:buChar char="•"/>
            </a:pPr>
            <a:endParaRPr lang="en-US" sz="1350" dirty="0">
              <a:solidFill>
                <a:srgbClr val="FF0000"/>
              </a:solidFill>
            </a:endParaRPr>
          </a:p>
          <a:p>
            <a:pPr marL="285750" indent="-285750">
              <a:lnSpc>
                <a:spcPct val="120000"/>
              </a:lnSpc>
              <a:buFont typeface="Arial" panose="020B0604020202020204" pitchFamily="34" charset="0"/>
              <a:buChar char="•"/>
            </a:pPr>
            <a:endParaRPr lang="en-US" sz="1350" dirty="0">
              <a:solidFill>
                <a:srgbClr val="FF0000"/>
              </a:solidFill>
            </a:endParaRPr>
          </a:p>
        </p:txBody>
      </p:sp>
    </p:spTree>
    <p:extLst>
      <p:ext uri="{BB962C8B-B14F-4D97-AF65-F5344CB8AC3E}">
        <p14:creationId xmlns:p14="http://schemas.microsoft.com/office/powerpoint/2010/main" val="732416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361-8</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Used Cooking Oil and Yellow Grease Processing Facilities</a:t>
            </a:r>
            <a:endParaRPr lang="en-US" sz="2000" dirty="0">
              <a:solidFill>
                <a:srgbClr val="FF0000"/>
              </a:solidFill>
            </a:endParaRPr>
          </a:p>
        </p:txBody>
      </p:sp>
    </p:spTree>
    <p:extLst>
      <p:ext uri="{BB962C8B-B14F-4D97-AF65-F5344CB8AC3E}">
        <p14:creationId xmlns:p14="http://schemas.microsoft.com/office/powerpoint/2010/main" val="544983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7" y="421349"/>
            <a:ext cx="6457950" cy="689752"/>
          </a:xfrm>
        </p:spPr>
        <p:txBody>
          <a:bodyPr>
            <a:noAutofit/>
          </a:bodyPr>
          <a:lstStyle/>
          <a:p>
            <a:pPr>
              <a:lnSpc>
                <a:spcPct val="120000"/>
              </a:lnSpc>
            </a:pPr>
            <a:r>
              <a:rPr lang="en-US" dirty="0"/>
              <a:t>361-8 – Used Cooking Oil and Yellow Grease Processing Facilities</a:t>
            </a:r>
          </a:p>
        </p:txBody>
      </p:sp>
      <p:sp>
        <p:nvSpPr>
          <p:cNvPr id="3" name="Content Placeholder 2"/>
          <p:cNvSpPr>
            <a:spLocks noGrp="1"/>
          </p:cNvSpPr>
          <p:nvPr>
            <p:ph idx="1"/>
          </p:nvPr>
        </p:nvSpPr>
        <p:spPr>
          <a:xfrm>
            <a:off x="185737" y="1271884"/>
            <a:ext cx="6672263" cy="3783766"/>
          </a:xfrm>
        </p:spPr>
        <p:txBody>
          <a:bodyPr>
            <a:normAutofit/>
          </a:bodyPr>
          <a:lstStyle/>
          <a:p>
            <a:pPr>
              <a:lnSpc>
                <a:spcPct val="120000"/>
              </a:lnSpc>
            </a:pPr>
            <a:r>
              <a:rPr lang="en-US" sz="2000" b="1" dirty="0">
                <a:solidFill>
                  <a:srgbClr val="002D73"/>
                </a:solidFill>
              </a:rPr>
              <a:t>Exempt Facilities:</a:t>
            </a:r>
          </a:p>
          <a:p>
            <a:pPr marL="342900" indent="-342900">
              <a:lnSpc>
                <a:spcPct val="120000"/>
              </a:lnSpc>
              <a:buFont typeface="Arial" panose="020B0604020202020204" pitchFamily="34" charset="0"/>
              <a:buChar char="•"/>
            </a:pPr>
            <a:r>
              <a:rPr lang="en-US" sz="2000" dirty="0">
                <a:solidFill>
                  <a:srgbClr val="C00000"/>
                </a:solidFill>
              </a:rPr>
              <a:t>Facilities receiving &lt;1000 gallons per year and resultant fuel not offered for sale</a:t>
            </a:r>
          </a:p>
          <a:p>
            <a:pPr>
              <a:lnSpc>
                <a:spcPct val="120000"/>
              </a:lnSpc>
            </a:pPr>
            <a:r>
              <a:rPr lang="en-US" sz="2000" b="1" dirty="0">
                <a:solidFill>
                  <a:srgbClr val="002D73"/>
                </a:solidFill>
              </a:rPr>
              <a:t>Registered Facilities:</a:t>
            </a:r>
          </a:p>
          <a:p>
            <a:pPr marL="342900" indent="-342900">
              <a:lnSpc>
                <a:spcPct val="120000"/>
              </a:lnSpc>
              <a:buFont typeface="Arial" panose="020B0604020202020204" pitchFamily="34" charset="0"/>
              <a:buChar char="•"/>
            </a:pPr>
            <a:r>
              <a:rPr lang="en-US" sz="2000" dirty="0">
                <a:solidFill>
                  <a:srgbClr val="C00000"/>
                </a:solidFill>
              </a:rPr>
              <a:t>Facility receiving &lt; 500,000 gallons</a:t>
            </a:r>
          </a:p>
          <a:p>
            <a:pPr>
              <a:lnSpc>
                <a:spcPct val="120000"/>
              </a:lnSpc>
            </a:pPr>
            <a:r>
              <a:rPr lang="en-US" sz="2000" b="1" dirty="0">
                <a:solidFill>
                  <a:srgbClr val="002D73"/>
                </a:solidFill>
              </a:rPr>
              <a:t>Operating Conditions:</a:t>
            </a:r>
          </a:p>
          <a:p>
            <a:pPr marL="342900" lvl="0" indent="-342900">
              <a:lnSpc>
                <a:spcPct val="120000"/>
              </a:lnSpc>
              <a:buFont typeface="Arial" panose="020B0604020202020204" pitchFamily="34" charset="0"/>
              <a:buChar char="•"/>
            </a:pPr>
            <a:r>
              <a:rPr lang="en-US" sz="2000" dirty="0">
                <a:solidFill>
                  <a:srgbClr val="C00000"/>
                </a:solidFill>
              </a:rPr>
              <a:t>Secondary Containment, overfill prevention, fire and building code compliance, storage time limits </a:t>
            </a:r>
          </a:p>
          <a:p>
            <a:pPr>
              <a:lnSpc>
                <a:spcPct val="120000"/>
              </a:lnSpc>
            </a:pPr>
            <a:endParaRPr lang="en-US" sz="2200" dirty="0">
              <a:solidFill>
                <a:srgbClr val="FF0000"/>
              </a:solidFill>
            </a:endParaRPr>
          </a:p>
          <a:p>
            <a:pPr>
              <a:lnSpc>
                <a:spcPct val="120000"/>
              </a:lnSpc>
            </a:pPr>
            <a:endParaRPr lang="en-US" sz="1350" dirty="0"/>
          </a:p>
        </p:txBody>
      </p:sp>
    </p:spTree>
    <p:extLst>
      <p:ext uri="{BB962C8B-B14F-4D97-AF65-F5344CB8AC3E}">
        <p14:creationId xmlns:p14="http://schemas.microsoft.com/office/powerpoint/2010/main" val="2306445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362</a:t>
            </a:r>
          </a:p>
        </p:txBody>
      </p:sp>
      <p:sp>
        <p:nvSpPr>
          <p:cNvPr id="6" name="Text Placeholder 5"/>
          <p:cNvSpPr>
            <a:spLocks noGrp="1"/>
          </p:cNvSpPr>
          <p:nvPr>
            <p:ph type="body" idx="1"/>
          </p:nvPr>
        </p:nvSpPr>
        <p:spPr>
          <a:xfrm>
            <a:off x="423270" y="1761931"/>
            <a:ext cx="6156124" cy="1590200"/>
          </a:xfrm>
        </p:spPr>
        <p:txBody>
          <a:bodyPr>
            <a:normAutofit/>
          </a:bodyPr>
          <a:lstStyle/>
          <a:p>
            <a:r>
              <a:rPr lang="en-US" sz="3000" dirty="0"/>
              <a:t>Combustion, Thermal Treatment, Transfer, and Collection Facilities</a:t>
            </a:r>
          </a:p>
        </p:txBody>
      </p:sp>
    </p:spTree>
    <p:extLst>
      <p:ext uri="{BB962C8B-B14F-4D97-AF65-F5344CB8AC3E}">
        <p14:creationId xmlns:p14="http://schemas.microsoft.com/office/powerpoint/2010/main" val="16257153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15908"/>
            <a:ext cx="6457950" cy="689752"/>
          </a:xfrm>
        </p:spPr>
        <p:txBody>
          <a:bodyPr/>
          <a:lstStyle/>
          <a:p>
            <a:r>
              <a:rPr lang="en-US" dirty="0"/>
              <a:t>Part 362 Combustion, Thermal Treatment, Transfer, and Collection Facilities </a:t>
            </a:r>
          </a:p>
        </p:txBody>
      </p:sp>
      <p:sp>
        <p:nvSpPr>
          <p:cNvPr id="3" name="Content Placeholder 2"/>
          <p:cNvSpPr>
            <a:spLocks noGrp="1"/>
          </p:cNvSpPr>
          <p:nvPr>
            <p:ph idx="1"/>
          </p:nvPr>
        </p:nvSpPr>
        <p:spPr>
          <a:xfrm>
            <a:off x="228600" y="2076018"/>
            <a:ext cx="6457950" cy="2595995"/>
          </a:xfrm>
        </p:spPr>
        <p:txBody>
          <a:bodyPr>
            <a:normAutofit/>
          </a:bodyPr>
          <a:lstStyle/>
          <a:p>
            <a:r>
              <a:rPr lang="en-US" dirty="0"/>
              <a:t>Subpart 362-1 Combustion Facilities and Thermal Treatment 			Facilities</a:t>
            </a:r>
          </a:p>
          <a:p>
            <a:r>
              <a:rPr lang="en-US" dirty="0"/>
              <a:t>Subpart 362-2 Municipal Solid Waste Processing Facilities</a:t>
            </a:r>
          </a:p>
          <a:p>
            <a:r>
              <a:rPr lang="en-US" dirty="0"/>
              <a:t>Subpart 362-3 Transfer Facilities</a:t>
            </a:r>
          </a:p>
          <a:p>
            <a:r>
              <a:rPr lang="en-US" dirty="0"/>
              <a:t>Subpart 362-4 Household Hazardous Waste Collection 					Facilities and Events</a:t>
            </a:r>
          </a:p>
        </p:txBody>
      </p:sp>
    </p:spTree>
    <p:extLst>
      <p:ext uri="{BB962C8B-B14F-4D97-AF65-F5344CB8AC3E}">
        <p14:creationId xmlns:p14="http://schemas.microsoft.com/office/powerpoint/2010/main" val="117039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Subpart 362-1</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Combustion Facilities and Thermal Treatment Facilities</a:t>
            </a:r>
            <a:endParaRPr lang="en-US" sz="2000" dirty="0">
              <a:solidFill>
                <a:srgbClr val="FF0000"/>
              </a:solidFill>
            </a:endParaRPr>
          </a:p>
        </p:txBody>
      </p:sp>
    </p:spTree>
    <p:extLst>
      <p:ext uri="{BB962C8B-B14F-4D97-AF65-F5344CB8AC3E}">
        <p14:creationId xmlns:p14="http://schemas.microsoft.com/office/powerpoint/2010/main" val="1251551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7" y="421349"/>
            <a:ext cx="6457950" cy="689752"/>
          </a:xfrm>
        </p:spPr>
        <p:txBody>
          <a:bodyPr>
            <a:noAutofit/>
          </a:bodyPr>
          <a:lstStyle/>
          <a:p>
            <a:pPr>
              <a:lnSpc>
                <a:spcPct val="120000"/>
              </a:lnSpc>
            </a:pPr>
            <a:r>
              <a:rPr lang="en-US" dirty="0"/>
              <a:t>362-1 – Combustion Facilities and Thermal Treatment Facilities</a:t>
            </a:r>
          </a:p>
        </p:txBody>
      </p:sp>
      <p:sp>
        <p:nvSpPr>
          <p:cNvPr id="3" name="Content Placeholder 2"/>
          <p:cNvSpPr>
            <a:spLocks noGrp="1"/>
          </p:cNvSpPr>
          <p:nvPr>
            <p:ph idx="1"/>
          </p:nvPr>
        </p:nvSpPr>
        <p:spPr>
          <a:xfrm>
            <a:off x="185737" y="1572216"/>
            <a:ext cx="6672263" cy="3028359"/>
          </a:xfrm>
        </p:spPr>
        <p:txBody>
          <a:bodyPr>
            <a:normAutofit/>
          </a:bodyPr>
          <a:lstStyle/>
          <a:p>
            <a:pPr>
              <a:lnSpc>
                <a:spcPct val="120000"/>
              </a:lnSpc>
            </a:pPr>
            <a:r>
              <a:rPr lang="en-US" sz="2000" b="1" dirty="0">
                <a:solidFill>
                  <a:srgbClr val="002D73"/>
                </a:solidFill>
              </a:rPr>
              <a:t>Exemptions:</a:t>
            </a:r>
          </a:p>
          <a:p>
            <a:pPr marL="342900" indent="-342900">
              <a:lnSpc>
                <a:spcPct val="120000"/>
              </a:lnSpc>
              <a:buFont typeface="Arial" panose="020B0604020202020204" pitchFamily="34" charset="0"/>
              <a:buChar char="•"/>
            </a:pPr>
            <a:r>
              <a:rPr lang="en-US" sz="2000" dirty="0"/>
              <a:t>Combustion Facility regulated under 10 NYCRR Part 70 that treats RMW on-site.</a:t>
            </a:r>
          </a:p>
          <a:p>
            <a:pPr marL="342900" indent="-342900">
              <a:lnSpc>
                <a:spcPct val="120000"/>
              </a:lnSpc>
              <a:buFont typeface="Arial" panose="020B0604020202020204" pitchFamily="34" charset="0"/>
              <a:buChar char="•"/>
            </a:pPr>
            <a:r>
              <a:rPr lang="en-US" sz="2000" dirty="0">
                <a:solidFill>
                  <a:srgbClr val="C00000"/>
                </a:solidFill>
              </a:rPr>
              <a:t>Animal Crematory regulated under 6 NYCRR 219</a:t>
            </a:r>
          </a:p>
          <a:p>
            <a:pPr marL="342900" indent="-342900">
              <a:lnSpc>
                <a:spcPct val="120000"/>
              </a:lnSpc>
              <a:buFont typeface="Arial" panose="020B0604020202020204" pitchFamily="34" charset="0"/>
              <a:buChar char="•"/>
            </a:pPr>
            <a:r>
              <a:rPr lang="en-US" sz="2000" dirty="0">
                <a:solidFill>
                  <a:srgbClr val="C00000"/>
                </a:solidFill>
              </a:rPr>
              <a:t>Facility that combusts alternative fuel authorized under 6 NYCRR Part 212 or 227</a:t>
            </a:r>
          </a:p>
          <a:p>
            <a:pPr>
              <a:lnSpc>
                <a:spcPct val="120000"/>
              </a:lnSpc>
            </a:pPr>
            <a:endParaRPr lang="en-US" sz="2200" dirty="0"/>
          </a:p>
          <a:p>
            <a:pPr>
              <a:lnSpc>
                <a:spcPct val="120000"/>
              </a:lnSpc>
            </a:pPr>
            <a:endParaRPr lang="en-US" sz="2200" dirty="0">
              <a:solidFill>
                <a:srgbClr val="FF0000"/>
              </a:solidFill>
            </a:endParaRPr>
          </a:p>
          <a:p>
            <a:pPr>
              <a:lnSpc>
                <a:spcPct val="120000"/>
              </a:lnSpc>
            </a:pPr>
            <a:endParaRPr lang="en-US" sz="1350" dirty="0"/>
          </a:p>
        </p:txBody>
      </p:sp>
    </p:spTree>
    <p:extLst>
      <p:ext uri="{BB962C8B-B14F-4D97-AF65-F5344CB8AC3E}">
        <p14:creationId xmlns:p14="http://schemas.microsoft.com/office/powerpoint/2010/main" val="3824778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7" y="421349"/>
            <a:ext cx="6457950" cy="689752"/>
          </a:xfrm>
        </p:spPr>
        <p:txBody>
          <a:bodyPr>
            <a:noAutofit/>
          </a:bodyPr>
          <a:lstStyle/>
          <a:p>
            <a:pPr>
              <a:lnSpc>
                <a:spcPct val="120000"/>
              </a:lnSpc>
            </a:pPr>
            <a:r>
              <a:rPr lang="en-US" dirty="0"/>
              <a:t>362-1 – Combustion Facilities and Thermal Treatment Facilities</a:t>
            </a:r>
          </a:p>
        </p:txBody>
      </p:sp>
      <p:sp>
        <p:nvSpPr>
          <p:cNvPr id="3" name="Content Placeholder 2"/>
          <p:cNvSpPr>
            <a:spLocks noGrp="1"/>
          </p:cNvSpPr>
          <p:nvPr>
            <p:ph idx="1"/>
          </p:nvPr>
        </p:nvSpPr>
        <p:spPr>
          <a:xfrm>
            <a:off x="185737" y="1362332"/>
            <a:ext cx="6672263" cy="3381118"/>
          </a:xfrm>
        </p:spPr>
        <p:txBody>
          <a:bodyPr>
            <a:normAutofit/>
          </a:bodyPr>
          <a:lstStyle/>
          <a:p>
            <a:pPr>
              <a:lnSpc>
                <a:spcPct val="120000"/>
              </a:lnSpc>
            </a:pPr>
            <a:r>
              <a:rPr lang="en-US" sz="2000" b="1" dirty="0">
                <a:solidFill>
                  <a:srgbClr val="002D73"/>
                </a:solidFill>
              </a:rPr>
              <a:t>Registered Facilities:</a:t>
            </a:r>
          </a:p>
          <a:p>
            <a:pPr marL="342900" indent="-342900">
              <a:lnSpc>
                <a:spcPct val="120000"/>
              </a:lnSpc>
              <a:buFont typeface="Arial" panose="020B0604020202020204" pitchFamily="34" charset="0"/>
              <a:buChar char="•"/>
            </a:pPr>
            <a:r>
              <a:rPr lang="en-US" sz="2000" dirty="0">
                <a:solidFill>
                  <a:srgbClr val="C00000"/>
                </a:solidFill>
              </a:rPr>
              <a:t>Facility that combusts/thermally treats waste tires</a:t>
            </a:r>
          </a:p>
          <a:p>
            <a:pPr marL="342900" indent="-342900">
              <a:lnSpc>
                <a:spcPct val="120000"/>
              </a:lnSpc>
              <a:buFont typeface="Arial" panose="020B0604020202020204" pitchFamily="34" charset="0"/>
              <a:buChar char="•"/>
            </a:pPr>
            <a:r>
              <a:rPr lang="en-US" sz="2000" dirty="0">
                <a:solidFill>
                  <a:srgbClr val="C00000"/>
                </a:solidFill>
              </a:rPr>
              <a:t>Facility that combusts/thermally treats unadulterated, uncontaminated wood</a:t>
            </a:r>
          </a:p>
          <a:p>
            <a:pPr marL="342900" indent="-342900">
              <a:lnSpc>
                <a:spcPct val="120000"/>
              </a:lnSpc>
              <a:buFont typeface="Arial" panose="020B0604020202020204" pitchFamily="34" charset="0"/>
              <a:buChar char="•"/>
            </a:pPr>
            <a:r>
              <a:rPr lang="en-US" sz="2000" dirty="0">
                <a:solidFill>
                  <a:srgbClr val="C00000"/>
                </a:solidFill>
              </a:rPr>
              <a:t>Facility that combusts or thermally treats used cooking oil/yellow grease</a:t>
            </a:r>
          </a:p>
          <a:p>
            <a:pPr marL="342900" indent="-342900">
              <a:lnSpc>
                <a:spcPct val="120000"/>
              </a:lnSpc>
              <a:buFont typeface="Arial" panose="020B0604020202020204" pitchFamily="34" charset="0"/>
              <a:buChar char="•"/>
            </a:pPr>
            <a:r>
              <a:rPr lang="en-US" sz="2000" dirty="0">
                <a:solidFill>
                  <a:srgbClr val="C00000"/>
                </a:solidFill>
              </a:rPr>
              <a:t>Facility that stores, prior to combustion, alternative fuel in an enclosed building/trailer/container</a:t>
            </a:r>
          </a:p>
          <a:p>
            <a:pPr>
              <a:lnSpc>
                <a:spcPct val="120000"/>
              </a:lnSpc>
            </a:pPr>
            <a:endParaRPr lang="en-US" sz="2200" dirty="0"/>
          </a:p>
          <a:p>
            <a:pPr>
              <a:lnSpc>
                <a:spcPct val="120000"/>
              </a:lnSpc>
            </a:pPr>
            <a:endParaRPr lang="en-US" sz="2200" dirty="0">
              <a:solidFill>
                <a:srgbClr val="FF0000"/>
              </a:solidFill>
            </a:endParaRPr>
          </a:p>
          <a:p>
            <a:pPr>
              <a:lnSpc>
                <a:spcPct val="120000"/>
              </a:lnSpc>
            </a:pPr>
            <a:endParaRPr lang="en-US" sz="1350" dirty="0"/>
          </a:p>
        </p:txBody>
      </p:sp>
    </p:spTree>
    <p:extLst>
      <p:ext uri="{BB962C8B-B14F-4D97-AF65-F5344CB8AC3E}">
        <p14:creationId xmlns:p14="http://schemas.microsoft.com/office/powerpoint/2010/main" val="20714579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21848"/>
            <a:ext cx="4000500" cy="2702503"/>
          </a:xfrm>
        </p:spPr>
        <p:txBody>
          <a:bodyPr/>
          <a:lstStyle/>
          <a:p>
            <a:r>
              <a:rPr lang="en-US" dirty="0"/>
              <a:t>Subpart 362-4</a:t>
            </a:r>
          </a:p>
        </p:txBody>
      </p:sp>
      <p:sp>
        <p:nvSpPr>
          <p:cNvPr id="6" name="Text Placeholder 5"/>
          <p:cNvSpPr>
            <a:spLocks noGrp="1"/>
          </p:cNvSpPr>
          <p:nvPr>
            <p:ph type="body" idx="1"/>
          </p:nvPr>
        </p:nvSpPr>
        <p:spPr>
          <a:xfrm>
            <a:off x="394335" y="2593181"/>
            <a:ext cx="3383280" cy="1590200"/>
          </a:xfrm>
        </p:spPr>
        <p:txBody>
          <a:bodyPr>
            <a:normAutofit/>
          </a:bodyPr>
          <a:lstStyle/>
          <a:p>
            <a:r>
              <a:rPr lang="en-US" sz="2000" dirty="0"/>
              <a:t>Household Hazardous Waste Collection Facilities and Events</a:t>
            </a:r>
            <a:endParaRPr lang="en-US" sz="2000" dirty="0">
              <a:solidFill>
                <a:srgbClr val="FF0000"/>
              </a:solidFill>
            </a:endParaRPr>
          </a:p>
        </p:txBody>
      </p:sp>
    </p:spTree>
    <p:extLst>
      <p:ext uri="{BB962C8B-B14F-4D97-AF65-F5344CB8AC3E}">
        <p14:creationId xmlns:p14="http://schemas.microsoft.com/office/powerpoint/2010/main" val="29822152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397386"/>
            <a:ext cx="6457950" cy="653040"/>
          </a:xfrm>
        </p:spPr>
        <p:txBody>
          <a:bodyPr>
            <a:normAutofit fontScale="90000"/>
          </a:bodyPr>
          <a:lstStyle/>
          <a:p>
            <a:r>
              <a:rPr lang="en-US" dirty="0"/>
              <a:t>362-4 – Household Hazardous Waste Collection Facilities and Events</a:t>
            </a:r>
          </a:p>
        </p:txBody>
      </p:sp>
      <p:sp>
        <p:nvSpPr>
          <p:cNvPr id="5" name="Content Placeholder 4"/>
          <p:cNvSpPr>
            <a:spLocks noGrp="1"/>
          </p:cNvSpPr>
          <p:nvPr>
            <p:ph idx="1"/>
          </p:nvPr>
        </p:nvSpPr>
        <p:spPr>
          <a:xfrm>
            <a:off x="185738" y="1193006"/>
            <a:ext cx="6457950" cy="3950494"/>
          </a:xfrm>
        </p:spPr>
        <p:txBody>
          <a:bodyPr>
            <a:normAutofit/>
          </a:bodyPr>
          <a:lstStyle/>
          <a:p>
            <a:pPr marL="285750" indent="-285750">
              <a:buFont typeface="Arial" panose="020B0604020202020204" pitchFamily="34" charset="0"/>
              <a:buChar char="•"/>
            </a:pPr>
            <a:r>
              <a:rPr lang="en-US" dirty="0">
                <a:solidFill>
                  <a:srgbClr val="C00000"/>
                </a:solidFill>
              </a:rPr>
              <a:t>Registered Collection Events</a:t>
            </a:r>
          </a:p>
          <a:p>
            <a:pPr marL="542925" lvl="2" indent="-285750"/>
            <a:r>
              <a:rPr lang="en-US" dirty="0">
                <a:solidFill>
                  <a:srgbClr val="C00000"/>
                </a:solidFill>
              </a:rPr>
              <a:t>No more than 24 days per calendar year</a:t>
            </a:r>
          </a:p>
          <a:p>
            <a:pPr marL="542925" lvl="2" indent="-285750"/>
            <a:r>
              <a:rPr lang="en-US" dirty="0">
                <a:solidFill>
                  <a:srgbClr val="C00000"/>
                </a:solidFill>
              </a:rPr>
              <a:t>Notify regional DEC office at least 30 days before</a:t>
            </a:r>
          </a:p>
          <a:p>
            <a:pPr marL="542925" lvl="2" indent="-285750"/>
            <a:r>
              <a:rPr lang="en-US" dirty="0">
                <a:solidFill>
                  <a:srgbClr val="C00000"/>
                </a:solidFill>
              </a:rPr>
              <a:t>Collection Event Plan</a:t>
            </a:r>
          </a:p>
          <a:p>
            <a:pPr marL="542925" lvl="2" indent="-285750"/>
            <a:r>
              <a:rPr lang="en-US" dirty="0">
                <a:solidFill>
                  <a:srgbClr val="C00000"/>
                </a:solidFill>
              </a:rPr>
              <a:t>Remove materials within 3 days</a:t>
            </a:r>
          </a:p>
          <a:p>
            <a:pPr marL="542925" lvl="2" indent="-285750"/>
            <a:r>
              <a:rPr lang="en-US" dirty="0">
                <a:solidFill>
                  <a:srgbClr val="C00000"/>
                </a:solidFill>
              </a:rPr>
              <a:t>Registration valid for one year</a:t>
            </a:r>
          </a:p>
          <a:p>
            <a:pPr marL="542925" lvl="2" indent="-285750"/>
            <a:endParaRPr lang="en-US" dirty="0">
              <a:solidFill>
                <a:srgbClr val="C00000"/>
              </a:solidFill>
            </a:endParaRPr>
          </a:p>
          <a:p>
            <a:pPr marL="285750" indent="-285750">
              <a:buFont typeface="Arial" panose="020B0604020202020204" pitchFamily="34" charset="0"/>
              <a:buChar char="•"/>
            </a:pPr>
            <a:r>
              <a:rPr lang="en-US" dirty="0"/>
              <a:t>Permitted Collection Facility</a:t>
            </a:r>
          </a:p>
          <a:p>
            <a:pPr marL="542925" lvl="2" indent="-285750"/>
            <a:r>
              <a:rPr lang="en-US" dirty="0"/>
              <a:t>Satellite collection event criteria</a:t>
            </a:r>
          </a:p>
          <a:p>
            <a:pPr marL="735806" lvl="4" indent="-285750"/>
            <a:r>
              <a:rPr lang="en-US" dirty="0"/>
              <a:t>Collection Event Plan</a:t>
            </a:r>
          </a:p>
          <a:p>
            <a:pPr marL="285750" indent="-285750">
              <a:buFont typeface="Arial" panose="020B0604020202020204" pitchFamily="34" charset="0"/>
              <a:buChar char="•"/>
            </a:pPr>
            <a:endParaRPr lang="en-US" dirty="0"/>
          </a:p>
          <a:p>
            <a:pPr marL="542925" lvl="2" indent="-285750"/>
            <a:endParaRPr lang="en-US" dirty="0">
              <a:highlight>
                <a:srgbClr val="FFFF00"/>
              </a:highlight>
            </a:endParaRPr>
          </a:p>
          <a:p>
            <a:pPr marL="542925" lvl="2" indent="-285750"/>
            <a:endParaRPr lang="en-US" dirty="0"/>
          </a:p>
          <a:p>
            <a:pPr marL="542925" lvl="2" indent="-285750"/>
            <a:endParaRPr lang="en-US" dirty="0"/>
          </a:p>
        </p:txBody>
      </p:sp>
    </p:spTree>
    <p:extLst>
      <p:ext uri="{BB962C8B-B14F-4D97-AF65-F5344CB8AC3E}">
        <p14:creationId xmlns:p14="http://schemas.microsoft.com/office/powerpoint/2010/main" val="420690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508793"/>
            <a:ext cx="6457950" cy="577057"/>
          </a:xfrm>
        </p:spPr>
        <p:txBody>
          <a:bodyPr/>
          <a:lstStyle/>
          <a:p>
            <a:r>
              <a:rPr lang="en-US" dirty="0"/>
              <a:t>Part 360 – SWMF Program Structure</a:t>
            </a:r>
          </a:p>
        </p:txBody>
      </p:sp>
      <p:sp>
        <p:nvSpPr>
          <p:cNvPr id="3" name="Content Placeholder 2"/>
          <p:cNvSpPr>
            <a:spLocks noGrp="1"/>
          </p:cNvSpPr>
          <p:nvPr>
            <p:ph idx="1"/>
          </p:nvPr>
        </p:nvSpPr>
        <p:spPr>
          <a:xfrm>
            <a:off x="185738" y="1207009"/>
            <a:ext cx="6457950" cy="3712613"/>
          </a:xfrm>
        </p:spPr>
        <p:txBody>
          <a:bodyPr>
            <a:normAutofit lnSpcReduction="10000"/>
          </a:bodyPr>
          <a:lstStyle/>
          <a:p>
            <a:pPr marL="257175" indent="-257175">
              <a:buFont typeface="Arial" panose="020B0604020202020204" pitchFamily="34" charset="0"/>
              <a:buChar char="•"/>
            </a:pPr>
            <a:r>
              <a:rPr lang="en-US" b="1" dirty="0">
                <a:solidFill>
                  <a:srgbClr val="002D73"/>
                </a:solidFill>
                <a:ea typeface="+mj-ea"/>
              </a:rPr>
              <a:t> </a:t>
            </a:r>
            <a:r>
              <a:rPr lang="en-US" b="1" u="sng" dirty="0"/>
              <a:t>Exempt Facilities</a:t>
            </a:r>
          </a:p>
          <a:p>
            <a:pPr marL="514350" lvl="2" indent="-257175"/>
            <a:r>
              <a:rPr lang="en-US" dirty="0"/>
              <a:t>Established in regulation</a:t>
            </a:r>
          </a:p>
          <a:p>
            <a:pPr marL="514350" lvl="2" indent="-257175"/>
            <a:r>
              <a:rPr lang="en-US" dirty="0"/>
              <a:t>No additional approval from DEC</a:t>
            </a:r>
          </a:p>
          <a:p>
            <a:pPr marL="257175" indent="-257175">
              <a:buFont typeface="Arial" panose="020B0604020202020204" pitchFamily="34" charset="0"/>
              <a:buChar char="•"/>
            </a:pPr>
            <a:r>
              <a:rPr lang="en-US" dirty="0"/>
              <a:t> </a:t>
            </a:r>
            <a:r>
              <a:rPr lang="en-US" b="1" u="sng" dirty="0"/>
              <a:t>Registered Facilities</a:t>
            </a:r>
          </a:p>
          <a:p>
            <a:pPr marL="514350" lvl="2" indent="-257175"/>
            <a:r>
              <a:rPr lang="en-US" dirty="0"/>
              <a:t>Facility types established in regulation</a:t>
            </a:r>
          </a:p>
          <a:p>
            <a:pPr marL="514350" lvl="2" indent="-257175"/>
            <a:r>
              <a:rPr lang="en-US" dirty="0"/>
              <a:t>Operating requirements established in regulation</a:t>
            </a:r>
          </a:p>
          <a:p>
            <a:pPr marL="514350" lvl="2" indent="-257175"/>
            <a:r>
              <a:rPr lang="en-US" dirty="0"/>
              <a:t>Ministerial Action:  no SEQR or UPA </a:t>
            </a:r>
          </a:p>
          <a:p>
            <a:pPr marL="257175" indent="-257175">
              <a:buFont typeface="Arial" panose="020B0604020202020204" pitchFamily="34" charset="0"/>
              <a:buChar char="•"/>
            </a:pPr>
            <a:r>
              <a:rPr lang="en-US" b="1" u="sng" dirty="0"/>
              <a:t>Permitted Facilities</a:t>
            </a:r>
          </a:p>
          <a:p>
            <a:pPr marL="514350" lvl="2" indent="-257175"/>
            <a:r>
              <a:rPr lang="en-US" dirty="0"/>
              <a:t>Permit application reviewed by DEC</a:t>
            </a:r>
          </a:p>
          <a:p>
            <a:pPr marL="514350" lvl="2" indent="-257175"/>
            <a:r>
              <a:rPr lang="en-US" dirty="0"/>
              <a:t>Facility-specific special conditions can be applied</a:t>
            </a:r>
          </a:p>
          <a:p>
            <a:pPr marL="514350" lvl="2" indent="-257175"/>
            <a:r>
              <a:rPr lang="en-US" dirty="0"/>
              <a:t>SEQR and UPA apply</a:t>
            </a:r>
          </a:p>
          <a:p>
            <a:pPr marL="514350" lvl="2" indent="-257175"/>
            <a:endParaRPr lang="en-US" dirty="0">
              <a:solidFill>
                <a:srgbClr val="002D73"/>
              </a:solidFill>
              <a:ea typeface="+mj-ea"/>
            </a:endParaRPr>
          </a:p>
          <a:p>
            <a:pPr lvl="2" indent="0">
              <a:buNone/>
            </a:pPr>
            <a:endParaRPr lang="en-US" b="1" dirty="0">
              <a:solidFill>
                <a:srgbClr val="002D73"/>
              </a:solidFill>
              <a:ea typeface="+mj-ea"/>
            </a:endParaRPr>
          </a:p>
          <a:p>
            <a:pPr marL="514350" lvl="2" indent="-257175"/>
            <a:endParaRPr lang="en-US" dirty="0">
              <a:solidFill>
                <a:srgbClr val="002D73"/>
              </a:solidFill>
              <a:ea typeface="+mj-ea"/>
            </a:endParaRPr>
          </a:p>
        </p:txBody>
      </p:sp>
    </p:spTree>
    <p:extLst>
      <p:ext uri="{BB962C8B-B14F-4D97-AF65-F5344CB8AC3E}">
        <p14:creationId xmlns:p14="http://schemas.microsoft.com/office/powerpoint/2010/main" val="30102432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363</a:t>
            </a:r>
          </a:p>
        </p:txBody>
      </p:sp>
      <p:sp>
        <p:nvSpPr>
          <p:cNvPr id="6" name="Text Placeholder 5"/>
          <p:cNvSpPr>
            <a:spLocks noGrp="1"/>
          </p:cNvSpPr>
          <p:nvPr>
            <p:ph type="body" idx="1"/>
          </p:nvPr>
        </p:nvSpPr>
        <p:spPr>
          <a:xfrm>
            <a:off x="2510391" y="1937809"/>
            <a:ext cx="1837216" cy="781244"/>
          </a:xfrm>
        </p:spPr>
        <p:txBody>
          <a:bodyPr>
            <a:normAutofit/>
          </a:bodyPr>
          <a:lstStyle/>
          <a:p>
            <a:r>
              <a:rPr lang="en-US" sz="3000" dirty="0"/>
              <a:t>Landfills</a:t>
            </a:r>
          </a:p>
        </p:txBody>
      </p:sp>
    </p:spTree>
    <p:extLst>
      <p:ext uri="{BB962C8B-B14F-4D97-AF65-F5344CB8AC3E}">
        <p14:creationId xmlns:p14="http://schemas.microsoft.com/office/powerpoint/2010/main" val="30986212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495627"/>
            <a:ext cx="6457950" cy="512763"/>
          </a:xfrm>
        </p:spPr>
        <p:txBody>
          <a:bodyPr/>
          <a:lstStyle/>
          <a:p>
            <a:r>
              <a:rPr lang="en-US" dirty="0"/>
              <a:t>363 – Landfills – Exempt Facilities</a:t>
            </a:r>
          </a:p>
        </p:txBody>
      </p:sp>
      <p:sp>
        <p:nvSpPr>
          <p:cNvPr id="5" name="Content Placeholder 4"/>
          <p:cNvSpPr>
            <a:spLocks noGrp="1"/>
          </p:cNvSpPr>
          <p:nvPr>
            <p:ph idx="1"/>
          </p:nvPr>
        </p:nvSpPr>
        <p:spPr>
          <a:xfrm>
            <a:off x="185738" y="1193006"/>
            <a:ext cx="6457950" cy="3950494"/>
          </a:xfrm>
        </p:spPr>
        <p:txBody>
          <a:bodyPr>
            <a:normAutofit/>
          </a:bodyPr>
          <a:lstStyle/>
          <a:p>
            <a:pPr marL="285750" indent="-285750">
              <a:buFont typeface="Arial" panose="020B0604020202020204" pitchFamily="34" charset="0"/>
              <a:buChar char="•"/>
            </a:pPr>
            <a:r>
              <a:rPr lang="en-US" dirty="0"/>
              <a:t>A tree debris disposal facility (except in Nassau and Suffolk Counties) used for the disposal of tree debris provided the facility:</a:t>
            </a:r>
          </a:p>
          <a:p>
            <a:pPr marL="542925" lvl="2" indent="-285750"/>
            <a:r>
              <a:rPr lang="en-US" dirty="0"/>
              <a:t>Does not accept a fee or other form of consideration</a:t>
            </a:r>
          </a:p>
          <a:p>
            <a:pPr marL="542925" lvl="2" indent="-285750"/>
            <a:r>
              <a:rPr lang="en-US" dirty="0"/>
              <a:t>The tree debris is only accepted during daylight hours</a:t>
            </a:r>
          </a:p>
          <a:p>
            <a:pPr marL="542925" lvl="2" indent="-285750"/>
            <a:r>
              <a:rPr lang="en-US" dirty="0"/>
              <a:t>Tree debris is placed above the seasonal high groundwater table and not in surface water</a:t>
            </a:r>
          </a:p>
          <a:p>
            <a:pPr marL="542925" lvl="2" indent="-285750"/>
            <a:r>
              <a:rPr lang="en-US" dirty="0">
                <a:solidFill>
                  <a:srgbClr val="C00000"/>
                </a:solidFill>
              </a:rPr>
              <a:t>No more than 1 acre of the facility is used for tree debris disposal over the lifetime of the facility</a:t>
            </a:r>
          </a:p>
          <a:p>
            <a:pPr marL="542925" lvl="2" indent="-285750"/>
            <a:endParaRPr lang="en-US" dirty="0"/>
          </a:p>
          <a:p>
            <a:pPr marL="542925" lvl="2" indent="-285750"/>
            <a:endParaRPr lang="en-US" dirty="0"/>
          </a:p>
          <a:p>
            <a:pPr marL="542925" lvl="2" indent="-285750"/>
            <a:endParaRPr lang="en-US" dirty="0"/>
          </a:p>
        </p:txBody>
      </p:sp>
    </p:spTree>
    <p:extLst>
      <p:ext uri="{BB962C8B-B14F-4D97-AF65-F5344CB8AC3E}">
        <p14:creationId xmlns:p14="http://schemas.microsoft.com/office/powerpoint/2010/main" val="8592735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344487"/>
            <a:ext cx="6457950" cy="512763"/>
          </a:xfrm>
        </p:spPr>
        <p:txBody>
          <a:bodyPr/>
          <a:lstStyle/>
          <a:p>
            <a:r>
              <a:rPr lang="en-US" dirty="0"/>
              <a:t>363 – Landfills – Exempt Facilities</a:t>
            </a:r>
          </a:p>
        </p:txBody>
      </p:sp>
      <p:sp>
        <p:nvSpPr>
          <p:cNvPr id="5" name="Content Placeholder 4"/>
          <p:cNvSpPr>
            <a:spLocks noGrp="1"/>
          </p:cNvSpPr>
          <p:nvPr>
            <p:ph idx="1"/>
          </p:nvPr>
        </p:nvSpPr>
        <p:spPr>
          <a:xfrm>
            <a:off x="185738" y="857250"/>
            <a:ext cx="6457950" cy="3950494"/>
          </a:xfrm>
        </p:spPr>
        <p:txBody>
          <a:bodyPr>
            <a:normAutofit/>
          </a:bodyPr>
          <a:lstStyle/>
          <a:p>
            <a:pPr marL="285750" indent="-285750">
              <a:buFont typeface="Arial" panose="020B0604020202020204" pitchFamily="34" charset="0"/>
              <a:buChar char="•"/>
            </a:pPr>
            <a:r>
              <a:rPr lang="en-US" dirty="0"/>
              <a:t>A facility (except in Nassau or Suffolk Counties) where only recognizable, uncontaminated concrete or concrete products, asphalt pavement, brick, glass, rock and general fill from construction and demolition activities, is accepted for disposal provided:</a:t>
            </a:r>
          </a:p>
          <a:p>
            <a:pPr marL="542925" lvl="2" indent="-285750"/>
            <a:r>
              <a:rPr lang="en-US" dirty="0"/>
              <a:t>Does not accept a fee or other form of consideration</a:t>
            </a:r>
          </a:p>
          <a:p>
            <a:pPr marL="542925" lvl="2" indent="-285750"/>
            <a:r>
              <a:rPr lang="en-US" dirty="0"/>
              <a:t>The waste is only accepted during daylight hours</a:t>
            </a:r>
          </a:p>
          <a:p>
            <a:pPr marL="542925" lvl="2" indent="-285750"/>
            <a:r>
              <a:rPr lang="en-US" dirty="0"/>
              <a:t>The waste is placed above the seasonal high groundwater table and not in surface water</a:t>
            </a:r>
          </a:p>
          <a:p>
            <a:pPr marL="542925" lvl="2" indent="-285750"/>
            <a:r>
              <a:rPr lang="en-US" dirty="0">
                <a:solidFill>
                  <a:srgbClr val="C00000"/>
                </a:solidFill>
              </a:rPr>
              <a:t>The waste does not include residues form C&amp;D debris recovery and handling facilities</a:t>
            </a:r>
          </a:p>
          <a:p>
            <a:pPr marL="542925" lvl="2" indent="-285750"/>
            <a:r>
              <a:rPr lang="en-US" dirty="0">
                <a:solidFill>
                  <a:srgbClr val="C00000"/>
                </a:solidFill>
              </a:rPr>
              <a:t>No more than a total of 5,000 cubic yards of waste is received during the lifetime of the facility</a:t>
            </a:r>
          </a:p>
          <a:p>
            <a:pPr marL="542925" lvl="2" indent="-285750"/>
            <a:endParaRPr lang="en-US" dirty="0"/>
          </a:p>
          <a:p>
            <a:pPr marL="542925" lvl="2" indent="-285750"/>
            <a:endParaRPr lang="en-US" dirty="0"/>
          </a:p>
          <a:p>
            <a:pPr marL="542925" lvl="2" indent="-285750"/>
            <a:endParaRPr lang="en-US" dirty="0"/>
          </a:p>
          <a:p>
            <a:pPr marL="542925" lvl="2" indent="-285750"/>
            <a:endParaRPr lang="en-US" dirty="0"/>
          </a:p>
          <a:p>
            <a:pPr marL="542925" lvl="2" indent="-285750"/>
            <a:endParaRPr lang="en-US" dirty="0"/>
          </a:p>
        </p:txBody>
      </p:sp>
    </p:spTree>
    <p:extLst>
      <p:ext uri="{BB962C8B-B14F-4D97-AF65-F5344CB8AC3E}">
        <p14:creationId xmlns:p14="http://schemas.microsoft.com/office/powerpoint/2010/main" val="10077761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344487"/>
            <a:ext cx="6457950" cy="512763"/>
          </a:xfrm>
        </p:spPr>
        <p:txBody>
          <a:bodyPr/>
          <a:lstStyle/>
          <a:p>
            <a:r>
              <a:rPr lang="en-US" dirty="0"/>
              <a:t>363 – Landfills – Exempt Facilities</a:t>
            </a:r>
          </a:p>
        </p:txBody>
      </p:sp>
      <p:sp>
        <p:nvSpPr>
          <p:cNvPr id="5" name="Content Placeholder 4"/>
          <p:cNvSpPr>
            <a:spLocks noGrp="1"/>
          </p:cNvSpPr>
          <p:nvPr>
            <p:ph idx="1"/>
          </p:nvPr>
        </p:nvSpPr>
        <p:spPr>
          <a:xfrm>
            <a:off x="185738" y="957262"/>
            <a:ext cx="6457950" cy="3393281"/>
          </a:xfrm>
        </p:spPr>
        <p:txBody>
          <a:bodyPr>
            <a:normAutofit/>
          </a:bodyPr>
          <a:lstStyle/>
          <a:p>
            <a:pPr marL="285750" indent="-285750">
              <a:buFont typeface="Arial" panose="020B0604020202020204" pitchFamily="34" charset="0"/>
              <a:buChar char="•"/>
            </a:pPr>
            <a:r>
              <a:rPr lang="en-US" dirty="0">
                <a:solidFill>
                  <a:srgbClr val="C00000"/>
                </a:solidFill>
              </a:rPr>
              <a:t>A facility (except in Nassau or Suffolk Counties) where waste </a:t>
            </a:r>
            <a:r>
              <a:rPr lang="en-US" u="sng" dirty="0">
                <a:solidFill>
                  <a:srgbClr val="C00000"/>
                </a:solidFill>
              </a:rPr>
              <a:t>generated by state or municipal highway projects and managed on highway rights-of-way or municipally owned properties</a:t>
            </a:r>
            <a:r>
              <a:rPr lang="en-US" dirty="0">
                <a:solidFill>
                  <a:srgbClr val="C00000"/>
                </a:solidFill>
              </a:rPr>
              <a:t> is accepted, consisting only of recognizable, uncontaminated concrete or concrete products, asphalt pavement, brick, glass, rock and general fill, and restricted-use fill from construction and demolition activities provided:</a:t>
            </a:r>
          </a:p>
          <a:p>
            <a:pPr marL="542925" lvl="2" indent="-285750"/>
            <a:r>
              <a:rPr lang="en-US" dirty="0">
                <a:solidFill>
                  <a:srgbClr val="C00000"/>
                </a:solidFill>
              </a:rPr>
              <a:t>The waste is placed above the seasonal high groundwater table and not in surface water</a:t>
            </a:r>
          </a:p>
          <a:p>
            <a:pPr marL="542925" lvl="2" indent="-285750"/>
            <a:r>
              <a:rPr lang="en-US" dirty="0">
                <a:solidFill>
                  <a:srgbClr val="C00000"/>
                </a:solidFill>
              </a:rPr>
              <a:t>The waste does not include residues form C&amp;D debris recovery and handling facilities</a:t>
            </a:r>
          </a:p>
          <a:p>
            <a:pPr marL="542925" lvl="2" indent="-285750"/>
            <a:endParaRPr lang="en-US" dirty="0"/>
          </a:p>
          <a:p>
            <a:pPr marL="542925" lvl="2" indent="-285750"/>
            <a:endParaRPr lang="en-US" dirty="0"/>
          </a:p>
          <a:p>
            <a:pPr marL="542925" lvl="2" indent="-285750"/>
            <a:endParaRPr lang="en-US" dirty="0"/>
          </a:p>
          <a:p>
            <a:pPr marL="542925" lvl="2" indent="-285750"/>
            <a:endParaRPr lang="en-US" dirty="0"/>
          </a:p>
          <a:p>
            <a:pPr marL="542925" lvl="2" indent="-285750"/>
            <a:endParaRPr lang="en-US" dirty="0"/>
          </a:p>
        </p:txBody>
      </p:sp>
    </p:spTree>
    <p:extLst>
      <p:ext uri="{BB962C8B-B14F-4D97-AF65-F5344CB8AC3E}">
        <p14:creationId xmlns:p14="http://schemas.microsoft.com/office/powerpoint/2010/main" val="2125786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85" y="494506"/>
            <a:ext cx="6622256" cy="491332"/>
          </a:xfrm>
        </p:spPr>
        <p:txBody>
          <a:bodyPr>
            <a:noAutofit/>
          </a:bodyPr>
          <a:lstStyle/>
          <a:p>
            <a:r>
              <a:rPr lang="en-US" dirty="0"/>
              <a:t>363-3 – Landfills – Inactive Disposal Facilities</a:t>
            </a:r>
          </a:p>
        </p:txBody>
      </p:sp>
      <p:sp>
        <p:nvSpPr>
          <p:cNvPr id="3" name="Content Placeholder 2"/>
          <p:cNvSpPr>
            <a:spLocks noGrp="1"/>
          </p:cNvSpPr>
          <p:nvPr>
            <p:ph idx="1"/>
          </p:nvPr>
        </p:nvSpPr>
        <p:spPr>
          <a:xfrm>
            <a:off x="185738" y="1207009"/>
            <a:ext cx="6457950" cy="3014947"/>
          </a:xfrm>
        </p:spPr>
        <p:txBody>
          <a:bodyPr/>
          <a:lstStyle/>
          <a:p>
            <a:r>
              <a:rPr lang="en-US" b="1" dirty="0">
                <a:solidFill>
                  <a:srgbClr val="C00000"/>
                </a:solidFill>
              </a:rPr>
              <a:t>Notifications for inactive disposal facilities:</a:t>
            </a:r>
          </a:p>
          <a:p>
            <a:r>
              <a:rPr lang="en-US" b="1" dirty="0">
                <a:solidFill>
                  <a:srgbClr val="C00000"/>
                </a:solidFill>
              </a:rPr>
              <a:t> </a:t>
            </a:r>
            <a:endParaRPr lang="en-US" dirty="0">
              <a:solidFill>
                <a:srgbClr val="C00000"/>
              </a:solidFill>
            </a:endParaRPr>
          </a:p>
          <a:p>
            <a:r>
              <a:rPr lang="en-US" dirty="0">
                <a:solidFill>
                  <a:srgbClr val="C00000"/>
                </a:solidFill>
              </a:rPr>
              <a:t>The owner or operator of a disposal facility at which waste acceptance ceased prior to October 9, 1993 must notify the department in writing, of: </a:t>
            </a:r>
          </a:p>
          <a:p>
            <a:endParaRPr lang="en-US" dirty="0">
              <a:solidFill>
                <a:srgbClr val="C00000"/>
              </a:solidFill>
            </a:endParaRPr>
          </a:p>
          <a:p>
            <a:pPr marL="342900" indent="-342900">
              <a:buAutoNum type="alphaLcParenBoth"/>
            </a:pPr>
            <a:r>
              <a:rPr lang="en-US" dirty="0">
                <a:solidFill>
                  <a:srgbClr val="C00000"/>
                </a:solidFill>
              </a:rPr>
              <a:t>Any plan to disturb…</a:t>
            </a:r>
          </a:p>
          <a:p>
            <a:pPr marL="342900" indent="-342900">
              <a:buAutoNum type="alphaLcParenBoth"/>
            </a:pPr>
            <a:r>
              <a:rPr lang="en-US" dirty="0">
                <a:solidFill>
                  <a:srgbClr val="C00000"/>
                </a:solidFill>
              </a:rPr>
              <a:t>The discovery of exposed waste, surface discharge of leachate…</a:t>
            </a:r>
          </a:p>
        </p:txBody>
      </p:sp>
    </p:spTree>
    <p:extLst>
      <p:ext uri="{BB962C8B-B14F-4D97-AF65-F5344CB8AC3E}">
        <p14:creationId xmlns:p14="http://schemas.microsoft.com/office/powerpoint/2010/main" val="3185265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370908"/>
            <a:ext cx="6457950" cy="507773"/>
          </a:xfrm>
        </p:spPr>
        <p:txBody>
          <a:bodyPr>
            <a:normAutofit/>
          </a:bodyPr>
          <a:lstStyle/>
          <a:p>
            <a:r>
              <a:rPr lang="en-US" dirty="0"/>
              <a:t>363-7 – Landfills – Operating Requirements  </a:t>
            </a:r>
          </a:p>
        </p:txBody>
      </p:sp>
      <p:sp>
        <p:nvSpPr>
          <p:cNvPr id="3" name="Content Placeholder 2"/>
          <p:cNvSpPr>
            <a:spLocks noGrp="1"/>
          </p:cNvSpPr>
          <p:nvPr>
            <p:ph idx="1"/>
          </p:nvPr>
        </p:nvSpPr>
        <p:spPr>
          <a:xfrm>
            <a:off x="185738" y="1227791"/>
            <a:ext cx="6457950" cy="3657091"/>
          </a:xfrm>
        </p:spPr>
        <p:txBody>
          <a:bodyPr>
            <a:normAutofit/>
          </a:bodyPr>
          <a:lstStyle/>
          <a:p>
            <a:pPr marL="285750" indent="-285750">
              <a:buFont typeface="Arial" panose="020B0604020202020204" pitchFamily="34" charset="0"/>
              <a:buChar char="•"/>
            </a:pPr>
            <a:r>
              <a:rPr lang="en-US" dirty="0">
                <a:solidFill>
                  <a:srgbClr val="C00000"/>
                </a:solidFill>
              </a:rPr>
              <a:t>Radiation detectors required at landfills which receive MSW or authorized drilling and production wastes</a:t>
            </a:r>
          </a:p>
          <a:p>
            <a:pPr marL="285750" indent="-285750">
              <a:buFont typeface="Arial" panose="020B0604020202020204" pitchFamily="34" charset="0"/>
              <a:buChar char="•"/>
            </a:pPr>
            <a:r>
              <a:rPr lang="en-US" dirty="0">
                <a:solidFill>
                  <a:srgbClr val="C00000"/>
                </a:solidFill>
              </a:rPr>
              <a:t>Prohibition on </a:t>
            </a:r>
            <a:r>
              <a:rPr lang="en-US" dirty="0" err="1">
                <a:solidFill>
                  <a:srgbClr val="C00000"/>
                </a:solidFill>
              </a:rPr>
              <a:t>flowback</a:t>
            </a:r>
            <a:r>
              <a:rPr lang="en-US" dirty="0">
                <a:solidFill>
                  <a:srgbClr val="C00000"/>
                </a:solidFill>
              </a:rPr>
              <a:t> water, brine, and residues from oil/gas production</a:t>
            </a:r>
          </a:p>
          <a:p>
            <a:pPr marL="285750" indent="-285750">
              <a:buFont typeface="Arial" panose="020B0604020202020204" pitchFamily="34" charset="0"/>
              <a:buChar char="•"/>
            </a:pPr>
            <a:r>
              <a:rPr lang="en-US" dirty="0">
                <a:solidFill>
                  <a:srgbClr val="C00000"/>
                </a:solidFill>
              </a:rPr>
              <a:t>Alternative operating cover must be identified in the facility’s permit as a separate annual tonnage and be reported to the department</a:t>
            </a:r>
          </a:p>
        </p:txBody>
      </p:sp>
    </p:spTree>
    <p:extLst>
      <p:ext uri="{BB962C8B-B14F-4D97-AF65-F5344CB8AC3E}">
        <p14:creationId xmlns:p14="http://schemas.microsoft.com/office/powerpoint/2010/main" val="34808725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50044"/>
            <a:ext cx="6536531" cy="3974307"/>
          </a:xfrm>
        </p:spPr>
        <p:txBody>
          <a:bodyPr/>
          <a:lstStyle/>
          <a:p>
            <a:r>
              <a:rPr lang="en-US" dirty="0"/>
              <a:t>Part 364</a:t>
            </a:r>
          </a:p>
        </p:txBody>
      </p:sp>
      <p:sp>
        <p:nvSpPr>
          <p:cNvPr id="6" name="Text Placeholder 5"/>
          <p:cNvSpPr>
            <a:spLocks noGrp="1"/>
          </p:cNvSpPr>
          <p:nvPr>
            <p:ph type="body" idx="1"/>
          </p:nvPr>
        </p:nvSpPr>
        <p:spPr>
          <a:xfrm>
            <a:off x="1488786" y="1934224"/>
            <a:ext cx="4368799" cy="1590200"/>
          </a:xfrm>
        </p:spPr>
        <p:txBody>
          <a:bodyPr>
            <a:normAutofit/>
          </a:bodyPr>
          <a:lstStyle/>
          <a:p>
            <a:r>
              <a:rPr lang="en-US" sz="3200" dirty="0"/>
              <a:t>Waste </a:t>
            </a:r>
            <a:r>
              <a:rPr lang="en-US" sz="3000" dirty="0"/>
              <a:t>Transporters</a:t>
            </a:r>
          </a:p>
        </p:txBody>
      </p:sp>
    </p:spTree>
    <p:extLst>
      <p:ext uri="{BB962C8B-B14F-4D97-AF65-F5344CB8AC3E}">
        <p14:creationId xmlns:p14="http://schemas.microsoft.com/office/powerpoint/2010/main" val="18629385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15908"/>
            <a:ext cx="6457950" cy="689752"/>
          </a:xfrm>
        </p:spPr>
        <p:txBody>
          <a:bodyPr/>
          <a:lstStyle/>
          <a:p>
            <a:r>
              <a:rPr lang="en-US" dirty="0"/>
              <a:t>Part 364 Waste Transporters</a:t>
            </a:r>
          </a:p>
        </p:txBody>
      </p:sp>
      <p:sp>
        <p:nvSpPr>
          <p:cNvPr id="3" name="Content Placeholder 2"/>
          <p:cNvSpPr>
            <a:spLocks noGrp="1"/>
          </p:cNvSpPr>
          <p:nvPr>
            <p:ph idx="1"/>
          </p:nvPr>
        </p:nvSpPr>
        <p:spPr>
          <a:xfrm>
            <a:off x="228600" y="1911710"/>
            <a:ext cx="6457950" cy="2110221"/>
          </a:xfrm>
        </p:spPr>
        <p:txBody>
          <a:bodyPr>
            <a:normAutofit/>
          </a:bodyPr>
          <a:lstStyle/>
          <a:p>
            <a:r>
              <a:rPr lang="en-US" dirty="0"/>
              <a:t>Subpart 364-1 General</a:t>
            </a:r>
          </a:p>
          <a:p>
            <a:r>
              <a:rPr lang="en-US" dirty="0"/>
              <a:t>Subpart 364-2 Exemptions</a:t>
            </a:r>
          </a:p>
          <a:p>
            <a:r>
              <a:rPr lang="en-US" dirty="0"/>
              <a:t>Subpart 364-3 </a:t>
            </a:r>
            <a:r>
              <a:rPr lang="en-US" dirty="0">
                <a:solidFill>
                  <a:srgbClr val="FF0000"/>
                </a:solidFill>
              </a:rPr>
              <a:t>Registrations</a:t>
            </a:r>
          </a:p>
          <a:p>
            <a:r>
              <a:rPr lang="en-US" dirty="0"/>
              <a:t>Subpart 364-4 Permits</a:t>
            </a:r>
          </a:p>
          <a:p>
            <a:r>
              <a:rPr lang="en-US" dirty="0"/>
              <a:t>Subpart 364-5 Recordkeeping and Reporting</a:t>
            </a:r>
          </a:p>
        </p:txBody>
      </p:sp>
    </p:spTree>
    <p:extLst>
      <p:ext uri="{BB962C8B-B14F-4D97-AF65-F5344CB8AC3E}">
        <p14:creationId xmlns:p14="http://schemas.microsoft.com/office/powerpoint/2010/main" val="6281674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522989"/>
            <a:ext cx="6457950" cy="689752"/>
          </a:xfrm>
        </p:spPr>
        <p:txBody>
          <a:bodyPr/>
          <a:lstStyle/>
          <a:p>
            <a:r>
              <a:rPr lang="en-US" dirty="0"/>
              <a:t>364 – Waste Transporters – General</a:t>
            </a:r>
          </a:p>
        </p:txBody>
      </p:sp>
      <p:sp>
        <p:nvSpPr>
          <p:cNvPr id="3" name="Content Placeholder 2"/>
          <p:cNvSpPr>
            <a:spLocks noGrp="1"/>
          </p:cNvSpPr>
          <p:nvPr>
            <p:ph idx="1"/>
          </p:nvPr>
        </p:nvSpPr>
        <p:spPr>
          <a:xfrm>
            <a:off x="142875" y="1105585"/>
            <a:ext cx="6457950" cy="3330684"/>
          </a:xfrm>
        </p:spPr>
        <p:txBody>
          <a:bodyPr>
            <a:normAutofit fontScale="92500" lnSpcReduction="20000"/>
          </a:bodyPr>
          <a:lstStyle/>
          <a:p>
            <a:pPr algn="ctr"/>
            <a:endParaRPr lang="en-US" sz="2475" b="1" u="sng" dirty="0">
              <a:solidFill>
                <a:srgbClr val="002D73"/>
              </a:solidFill>
            </a:endParaRPr>
          </a:p>
          <a:p>
            <a:r>
              <a:rPr lang="en-US" sz="2200" b="1" dirty="0">
                <a:solidFill>
                  <a:srgbClr val="002D73"/>
                </a:solidFill>
              </a:rPr>
              <a:t>Applicability:</a:t>
            </a:r>
          </a:p>
          <a:p>
            <a:endParaRPr lang="en-US" sz="2200" dirty="0">
              <a:solidFill>
                <a:srgbClr val="1F3261"/>
              </a:solidFill>
            </a:endParaRPr>
          </a:p>
          <a:p>
            <a:pPr marL="385763" lvl="1" indent="-257175"/>
            <a:r>
              <a:rPr lang="en-US" sz="1900" dirty="0"/>
              <a:t>Raw sewage, </a:t>
            </a:r>
            <a:r>
              <a:rPr lang="en-US" sz="1900" dirty="0" err="1"/>
              <a:t>Septage</a:t>
            </a:r>
            <a:r>
              <a:rPr lang="en-US" sz="1900" dirty="0"/>
              <a:t>, and Sludges</a:t>
            </a:r>
          </a:p>
          <a:p>
            <a:pPr marL="385763" lvl="1" indent="-257175"/>
            <a:r>
              <a:rPr lang="en-US" sz="1900" dirty="0"/>
              <a:t>Industrial-commercial waste</a:t>
            </a:r>
          </a:p>
          <a:p>
            <a:pPr marL="385763" lvl="1" indent="-257175"/>
            <a:r>
              <a:rPr lang="en-US" altLang="en-US" sz="1900" dirty="0"/>
              <a:t>Waste tires</a:t>
            </a:r>
          </a:p>
          <a:p>
            <a:pPr marL="385763" lvl="1" indent="-257175"/>
            <a:r>
              <a:rPr lang="en-US" altLang="en-US" sz="1900" dirty="0"/>
              <a:t>Waste oil</a:t>
            </a:r>
          </a:p>
          <a:p>
            <a:pPr marL="385763" lvl="1" indent="-257175"/>
            <a:r>
              <a:rPr lang="en-US" altLang="en-US" sz="1900" dirty="0"/>
              <a:t>Regulated medical waste (RMW)</a:t>
            </a:r>
          </a:p>
          <a:p>
            <a:pPr marL="385763" lvl="1" indent="-257175"/>
            <a:r>
              <a:rPr lang="en-US" altLang="en-US" sz="1900" dirty="0"/>
              <a:t>Household hazardous waste (HHW)</a:t>
            </a:r>
          </a:p>
          <a:p>
            <a:pPr marL="385763" lvl="1" indent="-257175"/>
            <a:r>
              <a:rPr lang="en-US" altLang="en-US" sz="1900" dirty="0"/>
              <a:t>Infectious waste</a:t>
            </a:r>
          </a:p>
          <a:p>
            <a:pPr marL="385763" lvl="1" indent="-257175"/>
            <a:r>
              <a:rPr lang="en-US" altLang="en-US" sz="1900" dirty="0"/>
              <a:t>Hazardous waste</a:t>
            </a:r>
            <a:endParaRPr lang="en-US" sz="1900" dirty="0"/>
          </a:p>
        </p:txBody>
      </p:sp>
    </p:spTree>
    <p:extLst>
      <p:ext uri="{BB962C8B-B14F-4D97-AF65-F5344CB8AC3E}">
        <p14:creationId xmlns:p14="http://schemas.microsoft.com/office/powerpoint/2010/main" val="12060494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439979"/>
            <a:ext cx="6457950" cy="402984"/>
          </a:xfrm>
        </p:spPr>
        <p:txBody>
          <a:bodyPr/>
          <a:lstStyle/>
          <a:p>
            <a:r>
              <a:rPr lang="en-US" dirty="0"/>
              <a:t>364 – Waste Transporters</a:t>
            </a:r>
          </a:p>
        </p:txBody>
      </p:sp>
      <p:graphicFrame>
        <p:nvGraphicFramePr>
          <p:cNvPr id="4" name="Table 3"/>
          <p:cNvGraphicFramePr>
            <a:graphicFrameLocks noGrp="1"/>
          </p:cNvGraphicFramePr>
          <p:nvPr>
            <p:extLst>
              <p:ext uri="{D42A27DB-BD31-4B8C-83A1-F6EECF244321}">
                <p14:modId xmlns:p14="http://schemas.microsoft.com/office/powerpoint/2010/main" val="4098857185"/>
              </p:ext>
            </p:extLst>
          </p:nvPr>
        </p:nvGraphicFramePr>
        <p:xfrm>
          <a:off x="228601" y="937144"/>
          <a:ext cx="6343650" cy="3802380"/>
        </p:xfrm>
        <a:graphic>
          <a:graphicData uri="http://schemas.openxmlformats.org/drawingml/2006/table">
            <a:tbl>
              <a:tblPr firstRow="1" bandRow="1">
                <a:tableStyleId>{5C22544A-7EE6-4342-B048-85BDC9FD1C3A}</a:tableStyleId>
              </a:tblPr>
              <a:tblGrid>
                <a:gridCol w="3753326">
                  <a:extLst>
                    <a:ext uri="{9D8B030D-6E8A-4147-A177-3AD203B41FA5}">
                      <a16:colId xmlns:a16="http://schemas.microsoft.com/office/drawing/2014/main" val="2954773189"/>
                    </a:ext>
                  </a:extLst>
                </a:gridCol>
                <a:gridCol w="2590324">
                  <a:extLst>
                    <a:ext uri="{9D8B030D-6E8A-4147-A177-3AD203B41FA5}">
                      <a16:colId xmlns:a16="http://schemas.microsoft.com/office/drawing/2014/main" val="2091329216"/>
                    </a:ext>
                  </a:extLst>
                </a:gridCol>
              </a:tblGrid>
              <a:tr h="379723">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a:solidFill>
                            <a:srgbClr val="1F3261"/>
                          </a:solidFill>
                        </a:rPr>
                        <a:t>Exemptions include:</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800" kern="1200" dirty="0">
                        <a:solidFill>
                          <a:srgbClr val="1F3261"/>
                        </a:solidFill>
                        <a:latin typeface="Arial" panose="020B0604020202020204" pitchFamily="34" charset="0"/>
                        <a:ea typeface="+mn-ea"/>
                        <a:cs typeface="Arial" panose="020B0604020202020204" pitchFamily="34" charset="0"/>
                      </a:endParaRPr>
                    </a:p>
                  </a:txBody>
                  <a:tcPr marL="68580" marR="68580" marT="34290" marB="34290">
                    <a:no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100" kern="1200" dirty="0">
                        <a:solidFill>
                          <a:schemeClr val="dk1"/>
                        </a:solidFill>
                        <a:latin typeface="+mn-lt"/>
                        <a:ea typeface="+mn-ea"/>
                        <a:cs typeface="+mn-cs"/>
                      </a:endParaRPr>
                    </a:p>
                  </a:txBody>
                  <a:tcPr marL="68580" marR="68580" marT="34290" marB="34290">
                    <a:noFill/>
                  </a:tcPr>
                </a:tc>
                <a:extLst>
                  <a:ext uri="{0D108BD9-81ED-4DB2-BD59-A6C34878D82A}">
                    <a16:rowId xmlns:a16="http://schemas.microsoft.com/office/drawing/2014/main" val="3361503466"/>
                  </a:ext>
                </a:extLst>
              </a:tr>
              <a:tr h="198099">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Transportation by rail, water or air</a:t>
                      </a: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Waste transported by farm vehicles</a:t>
                      </a:r>
                    </a:p>
                  </a:txBody>
                  <a:tcPr marL="68580" marR="68580" marT="34290" marB="34290">
                    <a:noFill/>
                  </a:tcPr>
                </a:tc>
                <a:extLst>
                  <a:ext uri="{0D108BD9-81ED-4DB2-BD59-A6C34878D82A}">
                    <a16:rowId xmlns:a16="http://schemas.microsoft.com/office/drawing/2014/main" val="1573806344"/>
                  </a:ext>
                </a:extLst>
              </a:tr>
              <a:tr h="198099">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Residential &amp; industrial waste (exclusions apply)</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rgbClr val="646569"/>
                        </a:solidFill>
                        <a:latin typeface="Arial" panose="020B0604020202020204" pitchFamily="34" charset="0"/>
                        <a:ea typeface="+mn-ea"/>
                        <a:cs typeface="Arial" panose="020B0604020202020204" pitchFamily="34" charset="0"/>
                      </a:endParaRP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C00000"/>
                          </a:solidFill>
                          <a:latin typeface="Arial" panose="020B0604020202020204" pitchFamily="34" charset="0"/>
                          <a:ea typeface="+mn-ea"/>
                          <a:cs typeface="Arial" panose="020B0604020202020204" pitchFamily="34" charset="0"/>
                        </a:rPr>
                        <a:t>C&amp;D debris &lt;10 cubic yards/shipment</a:t>
                      </a:r>
                    </a:p>
                  </a:txBody>
                  <a:tcPr marL="68580" marR="68580" marT="34290" marB="34290">
                    <a:noFill/>
                  </a:tcPr>
                </a:tc>
                <a:extLst>
                  <a:ext uri="{0D108BD9-81ED-4DB2-BD59-A6C34878D82A}">
                    <a16:rowId xmlns:a16="http://schemas.microsoft.com/office/drawing/2014/main" val="2771480229"/>
                  </a:ext>
                </a:extLst>
              </a:tr>
              <a:tr h="198099">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C00000"/>
                          </a:solidFill>
                          <a:latin typeface="Arial" panose="020B0604020202020204" pitchFamily="34" charset="0"/>
                          <a:ea typeface="+mn-ea"/>
                          <a:cs typeface="Arial" panose="020B0604020202020204" pitchFamily="34" charset="0"/>
                        </a:rPr>
                        <a:t>HHW (source-separated &amp; self transported to authorized event/facility)</a:t>
                      </a: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Regulated waste </a:t>
                      </a:r>
                      <a:r>
                        <a:rPr lang="en-US" sz="1400" kern="1200" dirty="0">
                          <a:solidFill>
                            <a:srgbClr val="C00000"/>
                          </a:solidFill>
                          <a:latin typeface="Arial" panose="020B0604020202020204" pitchFamily="34" charset="0"/>
                          <a:ea typeface="+mn-ea"/>
                          <a:cs typeface="Arial" panose="020B0604020202020204" pitchFamily="34" charset="0"/>
                        </a:rPr>
                        <a:t>≤2,000 </a:t>
                      </a:r>
                      <a:r>
                        <a:rPr lang="en-US" sz="1400" kern="1200" dirty="0" err="1">
                          <a:solidFill>
                            <a:srgbClr val="C00000"/>
                          </a:solidFill>
                          <a:latin typeface="Arial" panose="020B0604020202020204" pitchFamily="34" charset="0"/>
                          <a:ea typeface="+mn-ea"/>
                          <a:cs typeface="Arial" panose="020B0604020202020204" pitchFamily="34" charset="0"/>
                        </a:rPr>
                        <a:t>lbs</a:t>
                      </a:r>
                      <a:r>
                        <a:rPr lang="en-US" sz="1400" kern="1200" dirty="0">
                          <a:solidFill>
                            <a:srgbClr val="C00000"/>
                          </a:solidFill>
                          <a:latin typeface="Arial" panose="020B0604020202020204" pitchFamily="34" charset="0"/>
                          <a:ea typeface="+mn-ea"/>
                          <a:cs typeface="Arial" panose="020B0604020202020204" pitchFamily="34" charset="0"/>
                        </a:rPr>
                        <a:t>/shipment </a:t>
                      </a:r>
                      <a:r>
                        <a:rPr lang="en-US" sz="1400" kern="1200" dirty="0">
                          <a:solidFill>
                            <a:srgbClr val="646569"/>
                          </a:solidFill>
                          <a:latin typeface="Arial" panose="020B0604020202020204" pitchFamily="34" charset="0"/>
                          <a:ea typeface="+mn-ea"/>
                          <a:cs typeface="Arial" panose="020B0604020202020204" pitchFamily="34" charset="0"/>
                        </a:rPr>
                        <a:t>(exclusions apply)</a:t>
                      </a:r>
                    </a:p>
                  </a:txBody>
                  <a:tcPr marL="68580" marR="68580" marT="34290" marB="34290">
                    <a:noFill/>
                  </a:tcPr>
                </a:tc>
                <a:extLst>
                  <a:ext uri="{0D108BD9-81ED-4DB2-BD59-A6C34878D82A}">
                    <a16:rowId xmlns:a16="http://schemas.microsoft.com/office/drawing/2014/main" val="4146853190"/>
                  </a:ext>
                </a:extLst>
              </a:tr>
              <a:tr h="117601">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Non-hazardous bottom &amp; fly ash</a:t>
                      </a: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Uncontaminated drill cuttings</a:t>
                      </a:r>
                    </a:p>
                  </a:txBody>
                  <a:tcPr marL="68580" marR="68580" marT="34290" marB="34290">
                    <a:noFill/>
                  </a:tcPr>
                </a:tc>
                <a:extLst>
                  <a:ext uri="{0D108BD9-81ED-4DB2-BD59-A6C34878D82A}">
                    <a16:rowId xmlns:a16="http://schemas.microsoft.com/office/drawing/2014/main" val="3687907900"/>
                  </a:ext>
                </a:extLst>
              </a:tr>
              <a:tr h="198099">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Public utility, railroad and </a:t>
                      </a:r>
                      <a:r>
                        <a:rPr lang="en-US" sz="1400" kern="1200" dirty="0">
                          <a:solidFill>
                            <a:srgbClr val="C00000"/>
                          </a:solidFill>
                          <a:latin typeface="Arial" panose="020B0604020202020204" pitchFamily="34" charset="0"/>
                          <a:ea typeface="+mn-ea"/>
                          <a:cs typeface="Arial" panose="020B0604020202020204" pitchFamily="34" charset="0"/>
                        </a:rPr>
                        <a:t>transportation agency wastes (conditions apply)</a:t>
                      </a: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Approved BUD materials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rgbClr val="646569"/>
                        </a:solidFill>
                        <a:latin typeface="Arial" panose="020B0604020202020204" pitchFamily="34" charset="0"/>
                        <a:ea typeface="+mn-ea"/>
                        <a:cs typeface="Arial" panose="020B0604020202020204" pitchFamily="34" charset="0"/>
                      </a:endParaRPr>
                    </a:p>
                  </a:txBody>
                  <a:tcPr marL="68580" marR="68580" marT="34290" marB="34290">
                    <a:noFill/>
                  </a:tcPr>
                </a:tc>
                <a:extLst>
                  <a:ext uri="{0D108BD9-81ED-4DB2-BD59-A6C34878D82A}">
                    <a16:rowId xmlns:a16="http://schemas.microsoft.com/office/drawing/2014/main" val="2359098179"/>
                  </a:ext>
                </a:extLst>
              </a:tr>
              <a:tr h="117601">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RMW &lt;50 </a:t>
                      </a:r>
                      <a:r>
                        <a:rPr lang="en-US" sz="1400" kern="1200" dirty="0" err="1">
                          <a:solidFill>
                            <a:srgbClr val="646569"/>
                          </a:solidFill>
                          <a:latin typeface="Arial" panose="020B0604020202020204" pitchFamily="34" charset="0"/>
                          <a:ea typeface="+mn-ea"/>
                          <a:cs typeface="Arial" panose="020B0604020202020204" pitchFamily="34" charset="0"/>
                        </a:rPr>
                        <a:t>lbs</a:t>
                      </a:r>
                      <a:r>
                        <a:rPr lang="en-US" sz="1400" kern="1200" dirty="0">
                          <a:solidFill>
                            <a:srgbClr val="646569"/>
                          </a:solidFill>
                          <a:latin typeface="Arial" panose="020B0604020202020204" pitchFamily="34" charset="0"/>
                          <a:ea typeface="+mn-ea"/>
                          <a:cs typeface="Arial" panose="020B0604020202020204" pitchFamily="34" charset="0"/>
                        </a:rPr>
                        <a:t>/shipment (criteria apply)</a:t>
                      </a:r>
                    </a:p>
                  </a:txBody>
                  <a:tcPr marL="68580" marR="68580" marT="34290" marB="34290">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646569"/>
                          </a:solidFill>
                          <a:latin typeface="Arial" panose="020B0604020202020204" pitchFamily="34" charset="0"/>
                          <a:ea typeface="+mn-ea"/>
                          <a:cs typeface="Arial" panose="020B0604020202020204" pitchFamily="34" charset="0"/>
                        </a:rPr>
                        <a:t>Ag waste</a:t>
                      </a:r>
                    </a:p>
                  </a:txBody>
                  <a:tcPr marL="68580" marR="68580" marT="34290" marB="34290">
                    <a:noFill/>
                  </a:tcPr>
                </a:tc>
                <a:extLst>
                  <a:ext uri="{0D108BD9-81ED-4DB2-BD59-A6C34878D82A}">
                    <a16:rowId xmlns:a16="http://schemas.microsoft.com/office/drawing/2014/main" val="598744076"/>
                  </a:ext>
                </a:extLst>
              </a:tr>
            </a:tbl>
          </a:graphicData>
        </a:graphic>
      </p:graphicFrame>
    </p:spTree>
    <p:extLst>
      <p:ext uri="{BB962C8B-B14F-4D97-AF65-F5344CB8AC3E}">
        <p14:creationId xmlns:p14="http://schemas.microsoft.com/office/powerpoint/2010/main" val="106955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360.4</a:t>
            </a:r>
          </a:p>
        </p:txBody>
      </p:sp>
      <p:sp>
        <p:nvSpPr>
          <p:cNvPr id="6" name="Text Placeholder 5"/>
          <p:cNvSpPr>
            <a:spLocks noGrp="1"/>
          </p:cNvSpPr>
          <p:nvPr>
            <p:ph type="body" idx="1"/>
          </p:nvPr>
        </p:nvSpPr>
        <p:spPr>
          <a:xfrm>
            <a:off x="394335" y="2621756"/>
            <a:ext cx="3383280" cy="1561624"/>
          </a:xfrm>
        </p:spPr>
        <p:txBody>
          <a:bodyPr>
            <a:normAutofit/>
          </a:bodyPr>
          <a:lstStyle/>
          <a:p>
            <a:r>
              <a:rPr lang="en-US" sz="2400" dirty="0"/>
              <a:t>Transition</a:t>
            </a:r>
          </a:p>
        </p:txBody>
      </p:sp>
    </p:spTree>
    <p:extLst>
      <p:ext uri="{BB962C8B-B14F-4D97-AF65-F5344CB8AC3E}">
        <p14:creationId xmlns:p14="http://schemas.microsoft.com/office/powerpoint/2010/main" val="31035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08702"/>
            <a:ext cx="6457950" cy="689752"/>
          </a:xfrm>
        </p:spPr>
        <p:txBody>
          <a:bodyPr/>
          <a:lstStyle/>
          <a:p>
            <a:r>
              <a:rPr lang="en-US" dirty="0"/>
              <a:t>364  – Waste Transporters</a:t>
            </a:r>
          </a:p>
        </p:txBody>
      </p:sp>
      <p:sp>
        <p:nvSpPr>
          <p:cNvPr id="3" name="Content Placeholder 2"/>
          <p:cNvSpPr>
            <a:spLocks noGrp="1"/>
          </p:cNvSpPr>
          <p:nvPr>
            <p:ph idx="1"/>
          </p:nvPr>
        </p:nvSpPr>
        <p:spPr>
          <a:xfrm>
            <a:off x="164306" y="1198453"/>
            <a:ext cx="6457950" cy="3337827"/>
          </a:xfrm>
        </p:spPr>
        <p:txBody>
          <a:bodyPr>
            <a:normAutofit fontScale="92500" lnSpcReduction="20000"/>
          </a:bodyPr>
          <a:lstStyle/>
          <a:p>
            <a:pPr algn="ctr"/>
            <a:r>
              <a:rPr lang="en-US" b="1" dirty="0">
                <a:solidFill>
                  <a:srgbClr val="002D73"/>
                </a:solidFill>
              </a:rPr>
              <a:t>Registration</a:t>
            </a:r>
          </a:p>
          <a:p>
            <a:pPr marL="214313" indent="-214313">
              <a:buFont typeface="Arial" panose="020B0604020202020204" pitchFamily="34" charset="0"/>
              <a:buChar char="•"/>
            </a:pPr>
            <a:r>
              <a:rPr lang="en-US" dirty="0">
                <a:solidFill>
                  <a:srgbClr val="C00000"/>
                </a:solidFill>
              </a:rPr>
              <a:t>Required for transportation of:</a:t>
            </a:r>
          </a:p>
          <a:p>
            <a:pPr marL="514350" lvl="2" indent="-257175"/>
            <a:r>
              <a:rPr lang="en-US" dirty="0">
                <a:solidFill>
                  <a:srgbClr val="C00000"/>
                </a:solidFill>
              </a:rPr>
              <a:t>RMW &lt;50 </a:t>
            </a:r>
            <a:r>
              <a:rPr lang="en-US" dirty="0" err="1">
                <a:solidFill>
                  <a:srgbClr val="C00000"/>
                </a:solidFill>
              </a:rPr>
              <a:t>lbs</a:t>
            </a:r>
            <a:r>
              <a:rPr lang="en-US" dirty="0">
                <a:solidFill>
                  <a:srgbClr val="C00000"/>
                </a:solidFill>
              </a:rPr>
              <a:t>/month (must meet specific criteria)</a:t>
            </a:r>
          </a:p>
          <a:p>
            <a:pPr marL="514350" lvl="2" indent="-257175"/>
            <a:r>
              <a:rPr lang="en-US" dirty="0">
                <a:solidFill>
                  <a:srgbClr val="C00000"/>
                </a:solidFill>
              </a:rPr>
              <a:t>HHW ≤50 </a:t>
            </a:r>
            <a:r>
              <a:rPr lang="en-US" dirty="0" err="1">
                <a:solidFill>
                  <a:srgbClr val="C00000"/>
                </a:solidFill>
              </a:rPr>
              <a:t>lbs</a:t>
            </a:r>
            <a:r>
              <a:rPr lang="en-US" dirty="0">
                <a:solidFill>
                  <a:srgbClr val="C00000"/>
                </a:solidFill>
              </a:rPr>
              <a:t>/shipment (source-separated)</a:t>
            </a:r>
          </a:p>
          <a:p>
            <a:pPr marL="514350" lvl="2" indent="-257175"/>
            <a:r>
              <a:rPr lang="en-US" dirty="0">
                <a:solidFill>
                  <a:srgbClr val="C00000"/>
                </a:solidFill>
              </a:rPr>
              <a:t>Sharps from a household medical waste sharps collection facility</a:t>
            </a:r>
          </a:p>
          <a:p>
            <a:pPr marL="514350" lvl="2" indent="-257175"/>
            <a:r>
              <a:rPr lang="en-US" dirty="0">
                <a:solidFill>
                  <a:srgbClr val="C00000"/>
                </a:solidFill>
              </a:rPr>
              <a:t>Commercial solid waste, other than C&amp;D debris, &gt;2,000 </a:t>
            </a:r>
            <a:r>
              <a:rPr lang="en-US" dirty="0" err="1">
                <a:solidFill>
                  <a:srgbClr val="C00000"/>
                </a:solidFill>
              </a:rPr>
              <a:t>lbs</a:t>
            </a:r>
            <a:r>
              <a:rPr lang="en-US" dirty="0">
                <a:solidFill>
                  <a:srgbClr val="C00000"/>
                </a:solidFill>
              </a:rPr>
              <a:t>/shipment</a:t>
            </a:r>
          </a:p>
          <a:p>
            <a:pPr marL="514350" lvl="2" indent="-257175"/>
            <a:r>
              <a:rPr lang="en-US" dirty="0">
                <a:solidFill>
                  <a:srgbClr val="C00000"/>
                </a:solidFill>
              </a:rPr>
              <a:t>C&amp;D debris (includes all fill categories) &gt;10 cubic yards/shipment</a:t>
            </a:r>
          </a:p>
          <a:p>
            <a:pPr lvl="2" indent="0">
              <a:buNone/>
            </a:pPr>
            <a:endParaRPr lang="en-US" sz="1350" dirty="0"/>
          </a:p>
          <a:p>
            <a:pPr algn="ctr"/>
            <a:r>
              <a:rPr lang="en-US" b="1" dirty="0">
                <a:solidFill>
                  <a:srgbClr val="002D73"/>
                </a:solidFill>
              </a:rPr>
              <a:t>Permits</a:t>
            </a:r>
          </a:p>
          <a:p>
            <a:pPr marL="257175" indent="-257175">
              <a:buFont typeface="Arial" panose="020B0604020202020204" pitchFamily="34" charset="0"/>
              <a:buChar char="•"/>
            </a:pPr>
            <a:r>
              <a:rPr lang="en-US" sz="1900" dirty="0"/>
              <a:t>Required for everything else</a:t>
            </a:r>
          </a:p>
        </p:txBody>
      </p:sp>
    </p:spTree>
    <p:extLst>
      <p:ext uri="{BB962C8B-B14F-4D97-AF65-F5344CB8AC3E}">
        <p14:creationId xmlns:p14="http://schemas.microsoft.com/office/powerpoint/2010/main" val="25262850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31" y="487271"/>
            <a:ext cx="6457950" cy="689752"/>
          </a:xfrm>
        </p:spPr>
        <p:txBody>
          <a:bodyPr/>
          <a:lstStyle/>
          <a:p>
            <a:r>
              <a:rPr lang="en-US" dirty="0"/>
              <a:t>364 – Waste Transporters</a:t>
            </a:r>
          </a:p>
        </p:txBody>
      </p:sp>
      <p:sp>
        <p:nvSpPr>
          <p:cNvPr id="3" name="Content Placeholder 2"/>
          <p:cNvSpPr>
            <a:spLocks noGrp="1"/>
          </p:cNvSpPr>
          <p:nvPr>
            <p:ph idx="1"/>
          </p:nvPr>
        </p:nvSpPr>
        <p:spPr>
          <a:xfrm>
            <a:off x="176831" y="1177022"/>
            <a:ext cx="6457950" cy="3425205"/>
          </a:xfrm>
        </p:spPr>
        <p:txBody>
          <a:bodyPr>
            <a:normAutofit/>
          </a:bodyPr>
          <a:lstStyle/>
          <a:p>
            <a:pPr algn="ctr"/>
            <a:r>
              <a:rPr lang="en-US" b="1" dirty="0">
                <a:solidFill>
                  <a:srgbClr val="002D73"/>
                </a:solidFill>
              </a:rPr>
              <a:t>Reporting &amp; Recordkeeping</a:t>
            </a:r>
          </a:p>
          <a:p>
            <a:pPr algn="ctr"/>
            <a:r>
              <a:rPr lang="en-US" b="1" dirty="0">
                <a:solidFill>
                  <a:srgbClr val="002D73"/>
                </a:solidFill>
              </a:rPr>
              <a:t> </a:t>
            </a:r>
          </a:p>
          <a:p>
            <a:pPr marL="257175" indent="-257175">
              <a:buFont typeface="Arial" panose="020B0604020202020204" pitchFamily="34" charset="0"/>
              <a:buChar char="•"/>
            </a:pPr>
            <a:r>
              <a:rPr lang="en-US" dirty="0">
                <a:solidFill>
                  <a:srgbClr val="C00000"/>
                </a:solidFill>
              </a:rPr>
              <a:t> </a:t>
            </a:r>
            <a:r>
              <a:rPr lang="en-US" u="sng" dirty="0">
                <a:solidFill>
                  <a:srgbClr val="C00000"/>
                </a:solidFill>
              </a:rPr>
              <a:t>Waste tracking documents </a:t>
            </a:r>
            <a:r>
              <a:rPr lang="en-US" dirty="0">
                <a:solidFill>
                  <a:srgbClr val="C00000"/>
                </a:solidFill>
              </a:rPr>
              <a:t>required for:</a:t>
            </a:r>
          </a:p>
          <a:p>
            <a:pPr marL="612577" lvl="3" indent="-257175">
              <a:buFont typeface="Wingdings" panose="05000000000000000000" pitchFamily="2" charset="2"/>
              <a:buChar char="§"/>
            </a:pPr>
            <a:r>
              <a:rPr lang="en-US" dirty="0">
                <a:solidFill>
                  <a:srgbClr val="C00000"/>
                </a:solidFill>
              </a:rPr>
              <a:t>Statewide:  RMW; restricted-use, limited-use &amp; contaminated fill; and non-exempt drilling &amp; production waste </a:t>
            </a:r>
          </a:p>
          <a:p>
            <a:pPr marL="612577" lvl="3" indent="-257175">
              <a:buFont typeface="Wingdings" panose="05000000000000000000" pitchFamily="2" charset="2"/>
              <a:buChar char="§"/>
            </a:pPr>
            <a:r>
              <a:rPr lang="en-US" dirty="0">
                <a:solidFill>
                  <a:srgbClr val="C00000"/>
                </a:solidFill>
              </a:rPr>
              <a:t>New York City:  Statewide plus C&amp;D debris including general fill </a:t>
            </a:r>
          </a:p>
          <a:p>
            <a:pPr marL="612577" lvl="3" indent="-257175">
              <a:buFont typeface="Wingdings" panose="05000000000000000000" pitchFamily="2" charset="2"/>
              <a:buChar char="§"/>
            </a:pPr>
            <a:endParaRPr lang="en-US" dirty="0">
              <a:solidFill>
                <a:srgbClr val="C00000"/>
              </a:solidFill>
            </a:endParaRPr>
          </a:p>
          <a:p>
            <a:pPr marL="257175" indent="-257175">
              <a:buFont typeface="Arial" panose="020B0604020202020204" pitchFamily="34" charset="0"/>
              <a:buChar char="•"/>
            </a:pPr>
            <a:r>
              <a:rPr lang="en-US" dirty="0">
                <a:solidFill>
                  <a:srgbClr val="C00000"/>
                </a:solidFill>
              </a:rPr>
              <a:t> Annual reports due annually by March 1</a:t>
            </a:r>
          </a:p>
          <a:p>
            <a:pPr marL="257175" indent="-257175">
              <a:buFont typeface="Arial" panose="020B0604020202020204" pitchFamily="34" charset="0"/>
              <a:buChar char="•"/>
            </a:pPr>
            <a:endParaRPr lang="en-US" dirty="0">
              <a:solidFill>
                <a:srgbClr val="C00000"/>
              </a:solidFill>
            </a:endParaRPr>
          </a:p>
          <a:p>
            <a:pPr marL="257175" indent="-257175">
              <a:buFont typeface="Arial" panose="020B0604020202020204" pitchFamily="34" charset="0"/>
              <a:buChar char="•"/>
            </a:pPr>
            <a:endParaRPr lang="en-US" dirty="0">
              <a:solidFill>
                <a:srgbClr val="C00000"/>
              </a:solidFill>
            </a:endParaRPr>
          </a:p>
          <a:p>
            <a:endParaRPr lang="en-US" sz="1350" dirty="0"/>
          </a:p>
        </p:txBody>
      </p:sp>
    </p:spTree>
    <p:extLst>
      <p:ext uri="{BB962C8B-B14F-4D97-AF65-F5344CB8AC3E}">
        <p14:creationId xmlns:p14="http://schemas.microsoft.com/office/powerpoint/2010/main" val="29323371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365</a:t>
            </a:r>
          </a:p>
        </p:txBody>
      </p:sp>
      <p:sp>
        <p:nvSpPr>
          <p:cNvPr id="6" name="Text Placeholder 5"/>
          <p:cNvSpPr>
            <a:spLocks noGrp="1"/>
          </p:cNvSpPr>
          <p:nvPr>
            <p:ph type="body" idx="1"/>
          </p:nvPr>
        </p:nvSpPr>
        <p:spPr>
          <a:xfrm>
            <a:off x="264317" y="1690493"/>
            <a:ext cx="6329363" cy="1590200"/>
          </a:xfrm>
        </p:spPr>
        <p:txBody>
          <a:bodyPr>
            <a:normAutofit/>
          </a:bodyPr>
          <a:lstStyle/>
          <a:p>
            <a:pPr algn="ctr"/>
            <a:r>
              <a:rPr lang="en-US" sz="3000" dirty="0"/>
              <a:t>Regulated Medical Waste Facilities and Other Infectious Waste</a:t>
            </a:r>
          </a:p>
        </p:txBody>
      </p:sp>
    </p:spTree>
    <p:extLst>
      <p:ext uri="{BB962C8B-B14F-4D97-AF65-F5344CB8AC3E}">
        <p14:creationId xmlns:p14="http://schemas.microsoft.com/office/powerpoint/2010/main" val="2625973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51412"/>
            <a:ext cx="6457950" cy="689752"/>
          </a:xfrm>
        </p:spPr>
        <p:txBody>
          <a:bodyPr/>
          <a:lstStyle/>
          <a:p>
            <a:r>
              <a:rPr lang="en-US" dirty="0"/>
              <a:t>Part 365 – Regulated Medical Waste and Other Infectious Wastes</a:t>
            </a:r>
          </a:p>
        </p:txBody>
      </p:sp>
      <p:sp>
        <p:nvSpPr>
          <p:cNvPr id="3" name="Content Placeholder 2"/>
          <p:cNvSpPr>
            <a:spLocks noGrp="1"/>
          </p:cNvSpPr>
          <p:nvPr>
            <p:ph idx="1"/>
          </p:nvPr>
        </p:nvSpPr>
        <p:spPr>
          <a:xfrm>
            <a:off x="228600" y="1796525"/>
            <a:ext cx="6457950" cy="2110221"/>
          </a:xfrm>
        </p:spPr>
        <p:txBody>
          <a:bodyPr>
            <a:normAutofit/>
          </a:bodyPr>
          <a:lstStyle/>
          <a:p>
            <a:r>
              <a:rPr lang="en-US" dirty="0"/>
              <a:t>Subpart 365-1 RMW Generators</a:t>
            </a:r>
          </a:p>
          <a:p>
            <a:r>
              <a:rPr lang="en-US" dirty="0"/>
              <a:t>Subpart 365-2 RMW Treatment, Storage, and Transfer Facilities</a:t>
            </a:r>
          </a:p>
          <a:p>
            <a:r>
              <a:rPr lang="en-US" dirty="0">
                <a:solidFill>
                  <a:srgbClr val="C00000"/>
                </a:solidFill>
              </a:rPr>
              <a:t>Subpart 365-3 Other Infectious Wastes</a:t>
            </a:r>
          </a:p>
          <a:p>
            <a:r>
              <a:rPr lang="en-US" dirty="0">
                <a:solidFill>
                  <a:srgbClr val="C00000"/>
                </a:solidFill>
              </a:rPr>
              <a:t>	- Addresses incidental infectious waste that is not RMW</a:t>
            </a:r>
          </a:p>
          <a:p>
            <a:r>
              <a:rPr lang="en-US" dirty="0">
                <a:solidFill>
                  <a:srgbClr val="C00000"/>
                </a:solidFill>
              </a:rPr>
              <a:t>		(e.g., Ebola, anthrax incidents)  </a:t>
            </a:r>
          </a:p>
          <a:p>
            <a:endParaRPr lang="en-US" dirty="0">
              <a:solidFill>
                <a:srgbClr val="C00000"/>
              </a:solidFill>
            </a:endParaRPr>
          </a:p>
          <a:p>
            <a:endParaRPr lang="en-US" sz="1350" dirty="0"/>
          </a:p>
        </p:txBody>
      </p:sp>
    </p:spTree>
    <p:extLst>
      <p:ext uri="{BB962C8B-B14F-4D97-AF65-F5344CB8AC3E}">
        <p14:creationId xmlns:p14="http://schemas.microsoft.com/office/powerpoint/2010/main" val="3366427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366</a:t>
            </a:r>
          </a:p>
        </p:txBody>
      </p:sp>
      <p:sp>
        <p:nvSpPr>
          <p:cNvPr id="6" name="Text Placeholder 5"/>
          <p:cNvSpPr>
            <a:spLocks noGrp="1"/>
          </p:cNvSpPr>
          <p:nvPr>
            <p:ph type="body" idx="1"/>
          </p:nvPr>
        </p:nvSpPr>
        <p:spPr>
          <a:xfrm>
            <a:off x="1293019" y="1854800"/>
            <a:ext cx="4429125" cy="781244"/>
          </a:xfrm>
        </p:spPr>
        <p:txBody>
          <a:bodyPr>
            <a:normAutofit fontScale="92500" lnSpcReduction="10000"/>
          </a:bodyPr>
          <a:lstStyle/>
          <a:p>
            <a:pPr algn="ctr"/>
            <a:r>
              <a:rPr lang="en-US" sz="3000" dirty="0"/>
              <a:t>Local Solid Waste Management Planning</a:t>
            </a:r>
          </a:p>
        </p:txBody>
      </p:sp>
    </p:spTree>
    <p:extLst>
      <p:ext uri="{BB962C8B-B14F-4D97-AF65-F5344CB8AC3E}">
        <p14:creationId xmlns:p14="http://schemas.microsoft.com/office/powerpoint/2010/main" val="16561568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8" y="637971"/>
            <a:ext cx="6600825" cy="469902"/>
          </a:xfrm>
        </p:spPr>
        <p:txBody>
          <a:bodyPr/>
          <a:lstStyle/>
          <a:p>
            <a:r>
              <a:rPr lang="en-US" dirty="0"/>
              <a:t>Part 360 Transition Requirements – LSWMPs</a:t>
            </a:r>
          </a:p>
        </p:txBody>
      </p:sp>
      <p:sp>
        <p:nvSpPr>
          <p:cNvPr id="3" name="Content Placeholder 2"/>
          <p:cNvSpPr>
            <a:spLocks noGrp="1"/>
          </p:cNvSpPr>
          <p:nvPr>
            <p:ph idx="1"/>
          </p:nvPr>
        </p:nvSpPr>
        <p:spPr>
          <a:xfrm>
            <a:off x="185738" y="1531066"/>
            <a:ext cx="6457950" cy="2617740"/>
          </a:xfrm>
        </p:spPr>
        <p:txBody>
          <a:bodyPr>
            <a:normAutofit/>
          </a:bodyPr>
          <a:lstStyle/>
          <a:p>
            <a:pPr marL="257175" indent="-257175">
              <a:buFont typeface="Arial" panose="020B0604020202020204" pitchFamily="34" charset="0"/>
              <a:buChar char="•"/>
            </a:pPr>
            <a:r>
              <a:rPr lang="en-US" dirty="0">
                <a:solidFill>
                  <a:srgbClr val="C00000"/>
                </a:solidFill>
              </a:rPr>
              <a:t>LSWMPs approved prior to November 4, 2017 remain in effect for term of planning period in the approved LSWMP</a:t>
            </a:r>
          </a:p>
          <a:p>
            <a:endParaRPr lang="en-US" dirty="0">
              <a:solidFill>
                <a:srgbClr val="C00000"/>
              </a:solidFill>
            </a:endParaRPr>
          </a:p>
          <a:p>
            <a:pPr marL="257175" indent="-257175">
              <a:buFont typeface="Arial" panose="020B0604020202020204" pitchFamily="34" charset="0"/>
              <a:buChar char="•"/>
            </a:pPr>
            <a:r>
              <a:rPr lang="en-US" dirty="0">
                <a:solidFill>
                  <a:srgbClr val="C00000"/>
                </a:solidFill>
              </a:rPr>
              <a:t>Draft LSWMPs submitted to the Department for review but not approved by November 4, 2017: the Department will perform a completeness review within 365 days</a:t>
            </a:r>
          </a:p>
        </p:txBody>
      </p:sp>
    </p:spTree>
    <p:extLst>
      <p:ext uri="{BB962C8B-B14F-4D97-AF65-F5344CB8AC3E}">
        <p14:creationId xmlns:p14="http://schemas.microsoft.com/office/powerpoint/2010/main" val="20148378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366 – Local Solid Waste Management Planning</a:t>
            </a:r>
          </a:p>
        </p:txBody>
      </p:sp>
      <p:sp>
        <p:nvSpPr>
          <p:cNvPr id="5" name="Content Placeholder 4"/>
          <p:cNvSpPr>
            <a:spLocks noGrp="1"/>
          </p:cNvSpPr>
          <p:nvPr>
            <p:ph idx="1"/>
          </p:nvPr>
        </p:nvSpPr>
        <p:spPr>
          <a:xfrm>
            <a:off x="185738" y="1307306"/>
            <a:ext cx="6457950" cy="3556794"/>
          </a:xfrm>
        </p:spPr>
        <p:txBody>
          <a:bodyPr>
            <a:normAutofit/>
          </a:bodyPr>
          <a:lstStyle/>
          <a:p>
            <a:pPr marL="285750" indent="-285750">
              <a:buFont typeface="Arial" panose="020B0604020202020204" pitchFamily="34" charset="0"/>
              <a:buChar char="•"/>
            </a:pPr>
            <a:r>
              <a:rPr lang="en-US" dirty="0"/>
              <a:t>Description of the planning unit</a:t>
            </a:r>
          </a:p>
          <a:p>
            <a:pPr marL="285750" indent="-285750">
              <a:buFont typeface="Arial" panose="020B0604020202020204" pitchFamily="34" charset="0"/>
              <a:buChar char="•"/>
            </a:pPr>
            <a:r>
              <a:rPr lang="en-US" dirty="0"/>
              <a:t>Waste generation and materials recovery data</a:t>
            </a:r>
          </a:p>
          <a:p>
            <a:pPr marL="285750" indent="-285750">
              <a:buFont typeface="Arial" panose="020B0604020202020204" pitchFamily="34" charset="0"/>
              <a:buChar char="•"/>
            </a:pPr>
            <a:r>
              <a:rPr lang="en-US" dirty="0"/>
              <a:t>Description of the existing solid waste management system</a:t>
            </a:r>
          </a:p>
          <a:p>
            <a:pPr marL="285750" indent="-285750">
              <a:buFont typeface="Arial" panose="020B0604020202020204" pitchFamily="34" charset="0"/>
              <a:buChar char="•"/>
            </a:pPr>
            <a:r>
              <a:rPr lang="en-US" dirty="0"/>
              <a:t>Description of existing administrative and financial structure</a:t>
            </a:r>
          </a:p>
          <a:p>
            <a:pPr marL="285750" indent="-285750">
              <a:buFont typeface="Arial" panose="020B0604020202020204" pitchFamily="34" charset="0"/>
              <a:buChar char="•"/>
            </a:pPr>
            <a:r>
              <a:rPr lang="en-US" dirty="0"/>
              <a:t>Identification of alternatives for program enhancements considered</a:t>
            </a:r>
          </a:p>
          <a:p>
            <a:pPr marL="285750" indent="-285750">
              <a:buFont typeface="Arial" panose="020B0604020202020204" pitchFamily="34" charset="0"/>
              <a:buChar char="•"/>
            </a:pPr>
            <a:r>
              <a:rPr lang="en-US" dirty="0"/>
              <a:t>Evaluation of the alternatives determined to be applicable</a:t>
            </a:r>
          </a:p>
          <a:p>
            <a:pPr marL="285750" indent="-285750">
              <a:buFont typeface="Arial" panose="020B0604020202020204" pitchFamily="34" charset="0"/>
              <a:buChar char="•"/>
            </a:pPr>
            <a:r>
              <a:rPr lang="en-US" dirty="0"/>
              <a:t>Identification of the selected alternatives and programs</a:t>
            </a:r>
          </a:p>
          <a:p>
            <a:pPr marL="285750" indent="-285750">
              <a:buFont typeface="Arial" panose="020B0604020202020204" pitchFamily="34" charset="0"/>
              <a:buChar char="•"/>
            </a:pPr>
            <a:r>
              <a:rPr lang="en-US" dirty="0"/>
              <a:t>Implementation plan and schedule – </a:t>
            </a:r>
            <a:r>
              <a:rPr lang="en-US" dirty="0">
                <a:solidFill>
                  <a:srgbClr val="C00000"/>
                </a:solidFill>
              </a:rPr>
              <a:t>10 years</a:t>
            </a:r>
          </a:p>
          <a:p>
            <a:pPr marL="285750" indent="-285750">
              <a:buFont typeface="Arial" panose="020B0604020202020204" pitchFamily="34" charset="0"/>
              <a:buChar char="•"/>
            </a:pPr>
            <a:r>
              <a:rPr lang="en-US" dirty="0"/>
              <a:t>Waste stream projections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963845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323055"/>
            <a:ext cx="6457950" cy="698216"/>
          </a:xfrm>
        </p:spPr>
        <p:txBody>
          <a:bodyPr/>
          <a:lstStyle/>
          <a:p>
            <a:r>
              <a:rPr lang="en-US" dirty="0"/>
              <a:t>366 – Local Solid Waste Management Planning</a:t>
            </a:r>
          </a:p>
        </p:txBody>
      </p:sp>
      <p:sp>
        <p:nvSpPr>
          <p:cNvPr id="5" name="Content Placeholder 4"/>
          <p:cNvSpPr>
            <a:spLocks noGrp="1"/>
          </p:cNvSpPr>
          <p:nvPr>
            <p:ph idx="1"/>
          </p:nvPr>
        </p:nvSpPr>
        <p:spPr>
          <a:xfrm>
            <a:off x="185738" y="1171575"/>
            <a:ext cx="6457950" cy="3556794"/>
          </a:xfrm>
        </p:spPr>
        <p:txBody>
          <a:bodyPr>
            <a:normAutofit fontScale="92500" lnSpcReduction="20000"/>
          </a:bodyPr>
          <a:lstStyle/>
          <a:p>
            <a:r>
              <a:rPr lang="en-US" b="1" dirty="0">
                <a:solidFill>
                  <a:srgbClr val="1F3261"/>
                </a:solidFill>
              </a:rPr>
              <a:t>Public Participation Process</a:t>
            </a:r>
          </a:p>
          <a:p>
            <a:pPr marL="285750" indent="-285750">
              <a:buFont typeface="Arial" panose="020B0604020202020204" pitchFamily="34" charset="0"/>
              <a:buChar char="•"/>
            </a:pPr>
            <a:r>
              <a:rPr lang="en-US" dirty="0">
                <a:solidFill>
                  <a:srgbClr val="C00000"/>
                </a:solidFill>
              </a:rPr>
              <a:t>Prior to submission - 45-day public comments period</a:t>
            </a:r>
          </a:p>
          <a:p>
            <a:pPr marL="285750" indent="-285750">
              <a:buFont typeface="Arial" panose="020B0604020202020204" pitchFamily="34" charset="0"/>
              <a:buChar char="•"/>
            </a:pPr>
            <a:r>
              <a:rPr lang="en-US" dirty="0">
                <a:solidFill>
                  <a:srgbClr val="C00000"/>
                </a:solidFill>
              </a:rPr>
              <a:t>At least 1 public meeting during the public comment period</a:t>
            </a:r>
          </a:p>
          <a:p>
            <a:pPr marL="285750" indent="-285750">
              <a:buFont typeface="Arial" panose="020B0604020202020204" pitchFamily="34" charset="0"/>
              <a:buChar char="•"/>
            </a:pPr>
            <a:r>
              <a:rPr lang="en-US" dirty="0">
                <a:solidFill>
                  <a:srgbClr val="C00000"/>
                </a:solidFill>
              </a:rPr>
              <a:t>Responsiveness summary must be prepared</a:t>
            </a:r>
          </a:p>
          <a:p>
            <a:endParaRPr lang="en-US" b="1" dirty="0">
              <a:highlight>
                <a:srgbClr val="FFFF00"/>
              </a:highlight>
            </a:endParaRPr>
          </a:p>
          <a:p>
            <a:r>
              <a:rPr lang="en-US" b="1" dirty="0">
                <a:solidFill>
                  <a:srgbClr val="002D73"/>
                </a:solidFill>
              </a:rPr>
              <a:t>LSWMP Approval Process</a:t>
            </a:r>
            <a:endParaRPr lang="en-US" b="1" dirty="0"/>
          </a:p>
          <a:p>
            <a:pPr marL="285750" indent="-285750">
              <a:buFont typeface="Arial" panose="020B0604020202020204" pitchFamily="34" charset="0"/>
              <a:buChar char="•"/>
            </a:pPr>
            <a:r>
              <a:rPr lang="en-US" dirty="0">
                <a:solidFill>
                  <a:srgbClr val="C00000"/>
                </a:solidFill>
              </a:rPr>
              <a:t>Department review time frames added</a:t>
            </a:r>
          </a:p>
          <a:p>
            <a:r>
              <a:rPr lang="en-US" dirty="0">
                <a:solidFill>
                  <a:srgbClr val="C00000"/>
                </a:solidFill>
              </a:rPr>
              <a:t>	-  30 day completeness review</a:t>
            </a:r>
          </a:p>
          <a:p>
            <a:r>
              <a:rPr lang="en-US" dirty="0">
                <a:solidFill>
                  <a:srgbClr val="C00000"/>
                </a:solidFill>
              </a:rPr>
              <a:t>	-   Upon completeness determination – 1 year to complete the 	    process </a:t>
            </a:r>
          </a:p>
          <a:p>
            <a:r>
              <a:rPr lang="en-US" dirty="0">
                <a:solidFill>
                  <a:srgbClr val="C00000"/>
                </a:solidFill>
              </a:rPr>
              <a:t>	-  120 days – complete draft LSWMP review</a:t>
            </a:r>
          </a:p>
          <a:p>
            <a:r>
              <a:rPr lang="en-US" dirty="0">
                <a:solidFill>
                  <a:srgbClr val="C00000"/>
                </a:solidFill>
              </a:rPr>
              <a:t>	-  60 days – 2nd and subsequent submittals</a:t>
            </a:r>
          </a:p>
          <a:p>
            <a:r>
              <a:rPr lang="en-US" dirty="0">
                <a:solidFill>
                  <a:srgbClr val="C00000"/>
                </a:solidFill>
              </a:rPr>
              <a:t>	-  Final LSWMP approved when all documents submitted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745865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315912"/>
            <a:ext cx="6457950" cy="698216"/>
          </a:xfrm>
        </p:spPr>
        <p:txBody>
          <a:bodyPr/>
          <a:lstStyle/>
          <a:p>
            <a:r>
              <a:rPr lang="en-US" dirty="0"/>
              <a:t>366 – Local Solid Waste Management Planning</a:t>
            </a:r>
          </a:p>
        </p:txBody>
      </p:sp>
      <p:sp>
        <p:nvSpPr>
          <p:cNvPr id="5" name="Content Placeholder 4"/>
          <p:cNvSpPr>
            <a:spLocks noGrp="1"/>
          </p:cNvSpPr>
          <p:nvPr>
            <p:ph idx="1"/>
          </p:nvPr>
        </p:nvSpPr>
        <p:spPr>
          <a:xfrm>
            <a:off x="185738" y="1192723"/>
            <a:ext cx="6457950" cy="3572160"/>
          </a:xfrm>
        </p:spPr>
        <p:txBody>
          <a:bodyPr>
            <a:normAutofit fontScale="92500" lnSpcReduction="20000"/>
          </a:bodyPr>
          <a:lstStyle/>
          <a:p>
            <a:pPr lvl="0"/>
            <a:r>
              <a:rPr lang="en-US" b="1" dirty="0">
                <a:solidFill>
                  <a:srgbClr val="1F3261"/>
                </a:solidFill>
              </a:rPr>
              <a:t>Subsequent LSWMP</a:t>
            </a:r>
          </a:p>
          <a:p>
            <a:pPr marL="285750" lvl="0" indent="-285750">
              <a:buFont typeface="Arial" panose="020B0604020202020204" pitchFamily="34" charset="0"/>
              <a:buChar char="•"/>
            </a:pPr>
            <a:r>
              <a:rPr lang="en-US" dirty="0">
                <a:solidFill>
                  <a:srgbClr val="C00000"/>
                </a:solidFill>
              </a:rPr>
              <a:t>180 days prior to expiration, a new draft LSWMP must be submitted</a:t>
            </a:r>
            <a:endParaRPr lang="en-US" dirty="0">
              <a:highlight>
                <a:srgbClr val="FFFF00"/>
              </a:highlight>
            </a:endParaRPr>
          </a:p>
          <a:p>
            <a:pPr lvl="0"/>
            <a:r>
              <a:rPr lang="en-US" b="1" dirty="0">
                <a:solidFill>
                  <a:srgbClr val="002D73"/>
                </a:solidFill>
              </a:rPr>
              <a:t>Optional LSWMP Planning Period Extension</a:t>
            </a:r>
            <a:endParaRPr lang="en-US" b="1" dirty="0"/>
          </a:p>
          <a:p>
            <a:pPr marL="285750" lvl="0" indent="-285750">
              <a:buFont typeface="Arial" panose="020B0604020202020204" pitchFamily="34" charset="0"/>
              <a:buChar char="•"/>
            </a:pPr>
            <a:r>
              <a:rPr lang="en-US" dirty="0">
                <a:solidFill>
                  <a:srgbClr val="C00000"/>
                </a:solidFill>
              </a:rPr>
              <a:t>Planning period can be extended two years as part of the biennial LSWMP update – maximum of 5 two-year extensions</a:t>
            </a:r>
            <a:endParaRPr lang="en-US" dirty="0">
              <a:highlight>
                <a:srgbClr val="FFFF00"/>
              </a:highlight>
            </a:endParaRPr>
          </a:p>
          <a:p>
            <a:pPr lvl="0"/>
            <a:r>
              <a:rPr lang="en-US" b="1" dirty="0">
                <a:solidFill>
                  <a:srgbClr val="1F3261"/>
                </a:solidFill>
              </a:rPr>
              <a:t>Biennial LSWMP Update</a:t>
            </a:r>
          </a:p>
          <a:p>
            <a:pPr marL="285750" lvl="0" indent="-285750">
              <a:buFont typeface="Arial" panose="020B0604020202020204" pitchFamily="34" charset="0"/>
              <a:buChar char="•"/>
            </a:pPr>
            <a:r>
              <a:rPr lang="en-US" dirty="0"/>
              <a:t>Department can Biennial update submitted no later than </a:t>
            </a:r>
            <a:r>
              <a:rPr lang="en-US" dirty="0">
                <a:solidFill>
                  <a:srgbClr val="C00000"/>
                </a:solidFill>
              </a:rPr>
              <a:t>May 1 </a:t>
            </a:r>
            <a:r>
              <a:rPr lang="en-US" dirty="0"/>
              <a:t>every other year</a:t>
            </a:r>
          </a:p>
          <a:p>
            <a:pPr lvl="0"/>
            <a:r>
              <a:rPr lang="en-US" b="1" dirty="0">
                <a:solidFill>
                  <a:srgbClr val="002D73"/>
                </a:solidFill>
              </a:rPr>
              <a:t>LSWMP Withdrawal</a:t>
            </a:r>
          </a:p>
          <a:p>
            <a:pPr marL="285750" lvl="0" indent="-285750">
              <a:buFont typeface="Arial" panose="020B0604020202020204" pitchFamily="34" charset="0"/>
              <a:buChar char="•"/>
            </a:pPr>
            <a:r>
              <a:rPr lang="en-US" dirty="0"/>
              <a:t>determine LSWMP is no longer in effect</a:t>
            </a:r>
          </a:p>
          <a:p>
            <a:pPr marL="285750" lvl="0" indent="-285750">
              <a:buFont typeface="Arial" panose="020B0604020202020204" pitchFamily="34" charset="0"/>
              <a:buChar char="•"/>
            </a:pPr>
            <a:r>
              <a:rPr lang="en-US" dirty="0">
                <a:solidFill>
                  <a:srgbClr val="C00000"/>
                </a:solidFill>
              </a:rPr>
              <a:t>30 days to appeal</a:t>
            </a:r>
          </a:p>
          <a:p>
            <a:pPr marL="285750" lvl="0" indent="-285750">
              <a:buFont typeface="Arial" panose="020B0604020202020204" pitchFamily="34" charset="0"/>
              <a:buChar char="•"/>
            </a:pPr>
            <a:r>
              <a:rPr lang="en-US" dirty="0">
                <a:solidFill>
                  <a:srgbClr val="C00000"/>
                </a:solidFill>
              </a:rPr>
              <a:t>Right to a hearing</a:t>
            </a:r>
          </a:p>
          <a:p>
            <a:pPr lvl="0"/>
            <a:endParaRPr lang="en-US" dirty="0">
              <a:highlight>
                <a:srgbClr val="FFFF00"/>
              </a:highlight>
            </a:endParaRPr>
          </a:p>
          <a:p>
            <a:pPr lvl="0"/>
            <a:endParaRPr lang="en-US" dirty="0">
              <a:highlight>
                <a:srgbClr val="FFFF00"/>
              </a:highligh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766825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32510"/>
            <a:ext cx="6857999" cy="3991842"/>
          </a:xfrm>
        </p:spPr>
        <p:txBody>
          <a:bodyPr/>
          <a:lstStyle/>
          <a:p>
            <a:r>
              <a:rPr lang="en-US" dirty="0"/>
              <a:t>Part 369</a:t>
            </a:r>
          </a:p>
        </p:txBody>
      </p:sp>
      <p:sp>
        <p:nvSpPr>
          <p:cNvPr id="6" name="Text Placeholder 5"/>
          <p:cNvSpPr>
            <a:spLocks noGrp="1"/>
          </p:cNvSpPr>
          <p:nvPr>
            <p:ph type="body" idx="1"/>
          </p:nvPr>
        </p:nvSpPr>
        <p:spPr>
          <a:xfrm>
            <a:off x="1293019" y="1854800"/>
            <a:ext cx="4429125" cy="781244"/>
          </a:xfrm>
        </p:spPr>
        <p:txBody>
          <a:bodyPr>
            <a:normAutofit fontScale="92500"/>
          </a:bodyPr>
          <a:lstStyle/>
          <a:p>
            <a:pPr algn="ctr"/>
            <a:r>
              <a:rPr lang="en-US" sz="3000" dirty="0"/>
              <a:t>State Assistance Projects</a:t>
            </a:r>
          </a:p>
        </p:txBody>
      </p:sp>
    </p:spTree>
    <p:extLst>
      <p:ext uri="{BB962C8B-B14F-4D97-AF65-F5344CB8AC3E}">
        <p14:creationId xmlns:p14="http://schemas.microsoft.com/office/powerpoint/2010/main" val="154765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31" y="472220"/>
            <a:ext cx="6457950" cy="505429"/>
          </a:xfrm>
        </p:spPr>
        <p:txBody>
          <a:bodyPr/>
          <a:lstStyle/>
          <a:p>
            <a:r>
              <a:rPr lang="en-US" dirty="0"/>
              <a:t>360.4 – Transition Requirements </a:t>
            </a:r>
          </a:p>
        </p:txBody>
      </p:sp>
      <p:sp>
        <p:nvSpPr>
          <p:cNvPr id="3" name="Content Placeholder 2"/>
          <p:cNvSpPr>
            <a:spLocks noGrp="1"/>
          </p:cNvSpPr>
          <p:nvPr>
            <p:ph idx="1"/>
          </p:nvPr>
        </p:nvSpPr>
        <p:spPr>
          <a:xfrm>
            <a:off x="28574" y="1030548"/>
            <a:ext cx="6672263" cy="3949531"/>
          </a:xfrm>
        </p:spPr>
        <p:txBody>
          <a:bodyPr>
            <a:normAutofit lnSpcReduction="10000"/>
          </a:bodyPr>
          <a:lstStyle/>
          <a:p>
            <a:pPr marL="285750" indent="-285750">
              <a:buFont typeface="Arial" panose="020B0604020202020204" pitchFamily="34" charset="0"/>
              <a:buChar char="•"/>
            </a:pPr>
            <a:r>
              <a:rPr lang="en-US" dirty="0"/>
              <a:t>	</a:t>
            </a:r>
            <a:r>
              <a:rPr lang="en-US" u="sng" dirty="0"/>
              <a:t>Default:  New regulations apply May 3, 2018</a:t>
            </a:r>
          </a:p>
          <a:p>
            <a:r>
              <a:rPr lang="en-US" sz="1500" dirty="0"/>
              <a:t>    </a:t>
            </a:r>
            <a:endParaRPr lang="en-US" sz="800" dirty="0"/>
          </a:p>
          <a:p>
            <a:pPr marL="285750" indent="-285750">
              <a:buFont typeface="Arial" panose="020B0604020202020204" pitchFamily="34" charset="0"/>
              <a:buChar char="•"/>
            </a:pPr>
            <a:r>
              <a:rPr lang="en-US" dirty="0"/>
              <a:t>	Existing registered facilities:</a:t>
            </a:r>
          </a:p>
          <a:p>
            <a:r>
              <a:rPr lang="en-US" dirty="0"/>
              <a:t>	</a:t>
            </a:r>
            <a:r>
              <a:rPr lang="en-US" dirty="0">
                <a:solidFill>
                  <a:srgbClr val="C00000"/>
                </a:solidFill>
              </a:rPr>
              <a:t>180 days to apply for a new registration, </a:t>
            </a:r>
            <a:r>
              <a:rPr lang="en-US" u="sng" dirty="0">
                <a:solidFill>
                  <a:srgbClr val="C00000"/>
                </a:solidFill>
              </a:rPr>
              <a:t>except for </a:t>
            </a:r>
            <a:r>
              <a:rPr lang="en-US" dirty="0">
                <a:solidFill>
                  <a:srgbClr val="C00000"/>
                </a:solidFill>
              </a:rPr>
              <a:t>	</a:t>
            </a:r>
            <a:r>
              <a:rPr lang="en-US" u="sng" dirty="0">
                <a:solidFill>
                  <a:srgbClr val="C00000"/>
                </a:solidFill>
              </a:rPr>
              <a:t>CDDHRFs which have 545 days</a:t>
            </a:r>
            <a:endParaRPr lang="en-US" dirty="0"/>
          </a:p>
          <a:p>
            <a:r>
              <a:rPr lang="en-US" dirty="0">
                <a:solidFill>
                  <a:srgbClr val="C00000"/>
                </a:solidFill>
              </a:rPr>
              <a:t>	</a:t>
            </a:r>
            <a:r>
              <a:rPr lang="en-US" dirty="0"/>
              <a:t>	</a:t>
            </a:r>
          </a:p>
          <a:p>
            <a:pPr marL="285750" indent="-285750">
              <a:buFont typeface="Arial" panose="020B0604020202020204" pitchFamily="34" charset="0"/>
              <a:buChar char="•"/>
            </a:pPr>
            <a:r>
              <a:rPr lang="en-US" dirty="0"/>
              <a:t>	Existing permitted facilities:</a:t>
            </a:r>
          </a:p>
          <a:p>
            <a:pPr lvl="4" indent="0">
              <a:buNone/>
            </a:pPr>
            <a:r>
              <a:rPr lang="en-US" dirty="0">
                <a:solidFill>
                  <a:srgbClr val="C00000"/>
                </a:solidFill>
              </a:rPr>
              <a:t> Permit in effect continues until renewal or modification</a:t>
            </a:r>
          </a:p>
          <a:p>
            <a:r>
              <a:rPr lang="en-US" dirty="0"/>
              <a:t>	</a:t>
            </a:r>
          </a:p>
          <a:p>
            <a:pPr marL="285750" indent="-285750">
              <a:buFont typeface="Arial" panose="020B0604020202020204" pitchFamily="34" charset="0"/>
              <a:buChar char="•"/>
            </a:pPr>
            <a:r>
              <a:rPr lang="en-US" dirty="0"/>
              <a:t>	Existing exempt/registered facility now requiring permit:</a:t>
            </a:r>
          </a:p>
          <a:p>
            <a:r>
              <a:rPr lang="en-US" dirty="0"/>
              <a:t>	</a:t>
            </a:r>
            <a:r>
              <a:rPr lang="en-US" dirty="0">
                <a:solidFill>
                  <a:srgbClr val="C00000"/>
                </a:solidFill>
              </a:rPr>
              <a:t>Must have a complete application on file with the 	Department within 365 days, </a:t>
            </a:r>
            <a:r>
              <a:rPr lang="en-US" u="sng" dirty="0">
                <a:solidFill>
                  <a:srgbClr val="C00000"/>
                </a:solidFill>
              </a:rPr>
              <a:t>except for CDDHRFs which </a:t>
            </a:r>
            <a:r>
              <a:rPr lang="en-US" dirty="0">
                <a:solidFill>
                  <a:srgbClr val="C00000"/>
                </a:solidFill>
              </a:rPr>
              <a:t>	</a:t>
            </a:r>
            <a:r>
              <a:rPr lang="en-US" u="sng" dirty="0">
                <a:solidFill>
                  <a:srgbClr val="C00000"/>
                </a:solidFill>
              </a:rPr>
              <a:t>have 545 days</a:t>
            </a:r>
            <a:endParaRPr lang="en-US" dirty="0"/>
          </a:p>
        </p:txBody>
      </p:sp>
    </p:spTree>
    <p:extLst>
      <p:ext uri="{BB962C8B-B14F-4D97-AF65-F5344CB8AC3E}">
        <p14:creationId xmlns:p14="http://schemas.microsoft.com/office/powerpoint/2010/main" val="2000859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2972"/>
            <a:ext cx="6457950" cy="689752"/>
          </a:xfrm>
        </p:spPr>
        <p:txBody>
          <a:bodyPr/>
          <a:lstStyle/>
          <a:p>
            <a:r>
              <a:rPr lang="en-US" dirty="0"/>
              <a:t>Part 369 – State Assistance Projects</a:t>
            </a:r>
          </a:p>
        </p:txBody>
      </p:sp>
      <p:sp>
        <p:nvSpPr>
          <p:cNvPr id="3" name="Content Placeholder 2"/>
          <p:cNvSpPr>
            <a:spLocks noGrp="1"/>
          </p:cNvSpPr>
          <p:nvPr>
            <p:ph idx="1"/>
          </p:nvPr>
        </p:nvSpPr>
        <p:spPr>
          <a:xfrm>
            <a:off x="157162" y="1062724"/>
            <a:ext cx="6457950" cy="3745020"/>
          </a:xfrm>
        </p:spPr>
        <p:txBody>
          <a:bodyPr>
            <a:normAutofit/>
          </a:bodyPr>
          <a:lstStyle/>
          <a:p>
            <a:r>
              <a:rPr lang="en-US" sz="1600" dirty="0"/>
              <a:t>Subpart 369-1 General Provisions</a:t>
            </a:r>
          </a:p>
          <a:p>
            <a:r>
              <a:rPr lang="en-US" sz="1600" dirty="0"/>
              <a:t>Subpart 369-2 Municipal Waste Reduction, Recycling, Household 			     Hazardous Waste Collection and Beverage Container 		     Assistance </a:t>
            </a:r>
            <a:r>
              <a:rPr lang="en-US" sz="1600" dirty="0">
                <a:highlight>
                  <a:srgbClr val="FFFF00"/>
                </a:highlight>
              </a:rPr>
              <a:t>Capital Projects</a:t>
            </a:r>
          </a:p>
          <a:p>
            <a:r>
              <a:rPr lang="en-US" sz="1600" dirty="0"/>
              <a:t>Subpart 369-3 Municipal Waste Reduction and </a:t>
            </a:r>
            <a:r>
              <a:rPr lang="en-US" sz="1600" dirty="0">
                <a:highlight>
                  <a:srgbClr val="FFFF00"/>
                </a:highlight>
              </a:rPr>
              <a:t>Recycling Education</a:t>
            </a:r>
            <a:r>
              <a:rPr lang="en-US" sz="1600" dirty="0"/>
              <a:t>,  		     Promotion, Planning and Coordination Projects</a:t>
            </a:r>
          </a:p>
          <a:p>
            <a:r>
              <a:rPr lang="en-US" sz="1600" dirty="0"/>
              <a:t>Subpart 369-4 Municipal </a:t>
            </a:r>
            <a:r>
              <a:rPr lang="en-US" sz="1600" dirty="0">
                <a:highlight>
                  <a:srgbClr val="FFFF00"/>
                </a:highlight>
              </a:rPr>
              <a:t>Household Hazardous Waste </a:t>
            </a:r>
            <a:r>
              <a:rPr lang="en-US" sz="1600" dirty="0"/>
              <a:t>Collection and 		     Disposal Projects</a:t>
            </a:r>
          </a:p>
          <a:p>
            <a:r>
              <a:rPr lang="en-US" sz="1600" dirty="0">
                <a:solidFill>
                  <a:srgbClr val="C00000"/>
                </a:solidFill>
              </a:rPr>
              <a:t>Subpart 369-5 Targeted Priority Area Municipal Waste Reduction and 		     Recycling Projects</a:t>
            </a:r>
          </a:p>
          <a:p>
            <a:r>
              <a:rPr lang="en-US" sz="1600" dirty="0"/>
              <a:t>Subpart 369-6 Nonhazardous Municipal Landfill Closure Projects</a:t>
            </a:r>
          </a:p>
          <a:p>
            <a:r>
              <a:rPr lang="en-US" sz="1600" dirty="0"/>
              <a:t>Subpart 369-7 Nonhazardous Municipal Landfill Gas Management 			     Projects</a:t>
            </a:r>
          </a:p>
          <a:p>
            <a:endParaRPr lang="en-US" sz="1350" dirty="0"/>
          </a:p>
          <a:p>
            <a:endParaRPr lang="en-US" sz="1350" dirty="0"/>
          </a:p>
        </p:txBody>
      </p:sp>
    </p:spTree>
    <p:extLst>
      <p:ext uri="{BB962C8B-B14F-4D97-AF65-F5344CB8AC3E}">
        <p14:creationId xmlns:p14="http://schemas.microsoft.com/office/powerpoint/2010/main" val="9881896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157" y="437355"/>
            <a:ext cx="6600824" cy="698216"/>
          </a:xfrm>
        </p:spPr>
        <p:txBody>
          <a:bodyPr>
            <a:normAutofit fontScale="90000"/>
          </a:bodyPr>
          <a:lstStyle/>
          <a:p>
            <a:r>
              <a:rPr lang="en-US" dirty="0"/>
              <a:t>369-2 – State Assistance Projects – Municipal Waste Reduction &amp; Recycling and HHW </a:t>
            </a:r>
            <a:r>
              <a:rPr lang="en-US" dirty="0">
                <a:solidFill>
                  <a:srgbClr val="C00000"/>
                </a:solidFill>
              </a:rPr>
              <a:t>Capital</a:t>
            </a:r>
            <a:r>
              <a:rPr lang="en-US" dirty="0"/>
              <a:t> </a:t>
            </a:r>
            <a:r>
              <a:rPr lang="en-US" dirty="0">
                <a:solidFill>
                  <a:srgbClr val="C00000"/>
                </a:solidFill>
              </a:rPr>
              <a:t>Projects</a:t>
            </a:r>
          </a:p>
        </p:txBody>
      </p:sp>
      <p:sp>
        <p:nvSpPr>
          <p:cNvPr id="5" name="Content Placeholder 4"/>
          <p:cNvSpPr>
            <a:spLocks noGrp="1"/>
          </p:cNvSpPr>
          <p:nvPr>
            <p:ph idx="1"/>
          </p:nvPr>
        </p:nvSpPr>
        <p:spPr>
          <a:xfrm>
            <a:off x="185738" y="1335597"/>
            <a:ext cx="6522243" cy="4114801"/>
          </a:xfrm>
        </p:spPr>
        <p:txBody>
          <a:bodyPr>
            <a:normAutofit/>
          </a:bodyPr>
          <a:lstStyle/>
          <a:p>
            <a:pPr marL="285750" lvl="0" indent="-285750">
              <a:buFont typeface="Arial" panose="020B0604020202020204" pitchFamily="34" charset="0"/>
              <a:buChar char="•"/>
            </a:pPr>
            <a:r>
              <a:rPr lang="en-US" dirty="0"/>
              <a:t>Applications reviewed in the order received and placed on a waiting list if funding is not available</a:t>
            </a:r>
          </a:p>
          <a:p>
            <a:pPr marL="285750" lvl="0" indent="-285750">
              <a:buFont typeface="Arial" panose="020B0604020202020204" pitchFamily="34" charset="0"/>
              <a:buChar char="•"/>
            </a:pPr>
            <a:r>
              <a:rPr lang="en-US" dirty="0">
                <a:solidFill>
                  <a:srgbClr val="C00000"/>
                </a:solidFill>
              </a:rPr>
              <a:t>Costs must be incurred no more than 1 year before the application date</a:t>
            </a:r>
          </a:p>
          <a:p>
            <a:pPr marL="285750" lvl="0" indent="-285750">
              <a:buFont typeface="Arial" panose="020B0604020202020204" pitchFamily="34" charset="0"/>
              <a:buChar char="•"/>
            </a:pPr>
            <a:r>
              <a:rPr lang="en-US" dirty="0">
                <a:solidFill>
                  <a:srgbClr val="C00000"/>
                </a:solidFill>
              </a:rPr>
              <a:t>Projects must be expected to last 10 years for vehicles and equipment and 30 years for structures</a:t>
            </a:r>
          </a:p>
          <a:p>
            <a:pPr marL="285750" lvl="0" indent="-285750">
              <a:buFont typeface="Arial" panose="020B0604020202020204" pitchFamily="34" charset="0"/>
              <a:buChar char="•"/>
            </a:pPr>
            <a:r>
              <a:rPr lang="en-US" dirty="0"/>
              <a:t>Projects do not include waste tires, waste oil or C&amp;D debris</a:t>
            </a:r>
          </a:p>
          <a:p>
            <a:pPr marL="285750" lvl="0" indent="-285750">
              <a:buFont typeface="Arial" panose="020B0604020202020204" pitchFamily="34" charset="0"/>
              <a:buChar char="•"/>
            </a:pPr>
            <a:r>
              <a:rPr lang="en-US" dirty="0">
                <a:solidFill>
                  <a:srgbClr val="C00000"/>
                </a:solidFill>
              </a:rPr>
              <a:t>Project must be intended to serve a substantial portion of the population or handle a significant portion of the waste stream</a:t>
            </a:r>
          </a:p>
          <a:p>
            <a:pPr marL="285750" lvl="0" indent="-285750">
              <a:buFont typeface="Arial" panose="020B0604020202020204" pitchFamily="34" charset="0"/>
              <a:buChar char="•"/>
            </a:pPr>
            <a:r>
              <a:rPr lang="en-US" dirty="0">
                <a:solidFill>
                  <a:srgbClr val="C00000"/>
                </a:solidFill>
              </a:rPr>
              <a:t>Project must be consistent with department-approved CRA or LSWMP</a:t>
            </a:r>
          </a:p>
          <a:p>
            <a:pPr lvl="0"/>
            <a:endParaRPr lang="en-US" b="1" dirty="0">
              <a:highlight>
                <a:srgbClr val="FFFF00"/>
              </a:highlight>
            </a:endParaRPr>
          </a:p>
          <a:p>
            <a:pPr lvl="0"/>
            <a:endParaRPr lang="en-US" dirty="0">
              <a:highlight>
                <a:srgbClr val="FFFF00"/>
              </a:highligh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166266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501650"/>
            <a:ext cx="6457950" cy="698216"/>
          </a:xfrm>
        </p:spPr>
        <p:txBody>
          <a:bodyPr>
            <a:normAutofit fontScale="90000"/>
          </a:bodyPr>
          <a:lstStyle/>
          <a:p>
            <a:r>
              <a:rPr lang="en-US" dirty="0"/>
              <a:t>369-3 – State Assistance Projects – Municipal Waste Reduction &amp; </a:t>
            </a:r>
            <a:r>
              <a:rPr lang="en-US" dirty="0">
                <a:highlight>
                  <a:srgbClr val="FFFF00"/>
                </a:highlight>
              </a:rPr>
              <a:t>Recycling Education</a:t>
            </a:r>
            <a:r>
              <a:rPr lang="en-US" dirty="0"/>
              <a:t>, Promotion, Planning and Coordination Projects</a:t>
            </a:r>
          </a:p>
        </p:txBody>
      </p:sp>
      <p:sp>
        <p:nvSpPr>
          <p:cNvPr id="5" name="Content Placeholder 4"/>
          <p:cNvSpPr>
            <a:spLocks noGrp="1"/>
          </p:cNvSpPr>
          <p:nvPr>
            <p:ph idx="1"/>
          </p:nvPr>
        </p:nvSpPr>
        <p:spPr>
          <a:xfrm>
            <a:off x="121445" y="1564197"/>
            <a:ext cx="6522243" cy="3114960"/>
          </a:xfrm>
        </p:spPr>
        <p:txBody>
          <a:bodyPr>
            <a:normAutofit/>
          </a:bodyPr>
          <a:lstStyle/>
          <a:p>
            <a:pPr marL="285750" lvl="0" indent="-285750">
              <a:buFont typeface="Arial" panose="020B0604020202020204" pitchFamily="34" charset="0"/>
              <a:buChar char="•"/>
            </a:pPr>
            <a:r>
              <a:rPr lang="en-US" dirty="0">
                <a:solidFill>
                  <a:srgbClr val="C00000"/>
                </a:solidFill>
              </a:rPr>
              <a:t>Only one application per calendar year for all eligible costs expected to be incurred </a:t>
            </a:r>
          </a:p>
          <a:p>
            <a:pPr marL="285750" lvl="0" indent="-285750">
              <a:buFont typeface="Arial" panose="020B0604020202020204" pitchFamily="34" charset="0"/>
              <a:buChar char="•"/>
            </a:pPr>
            <a:r>
              <a:rPr lang="en-US" dirty="0">
                <a:solidFill>
                  <a:srgbClr val="C00000"/>
                </a:solidFill>
              </a:rPr>
              <a:t>Application must be postmarked during August, September and October for costs anticipated during the next calendar year</a:t>
            </a:r>
          </a:p>
          <a:p>
            <a:pPr marL="285750" lvl="0" indent="-285750">
              <a:buFont typeface="Arial" panose="020B0604020202020204" pitchFamily="34" charset="0"/>
              <a:buChar char="•"/>
            </a:pPr>
            <a:r>
              <a:rPr lang="en-US" dirty="0">
                <a:solidFill>
                  <a:srgbClr val="C00000"/>
                </a:solidFill>
              </a:rPr>
              <a:t>Project must be consistent with department-approved CRA or LSWMP</a:t>
            </a:r>
          </a:p>
          <a:p>
            <a:pPr marL="285750" lvl="0" indent="-285750">
              <a:buFont typeface="Arial" panose="020B0604020202020204" pitchFamily="34" charset="0"/>
              <a:buChar char="•"/>
            </a:pPr>
            <a:r>
              <a:rPr lang="en-US" dirty="0"/>
              <a:t>Project coordinators must be assigned to the project for no less than 50 percent of their full-time schedule for salary costs to be eligible </a:t>
            </a:r>
          </a:p>
          <a:p>
            <a:pPr marL="285750" lvl="0" indent="-285750">
              <a:buFont typeface="Arial" panose="020B0604020202020204" pitchFamily="34" charset="0"/>
              <a:buChar char="•"/>
            </a:pPr>
            <a:endParaRPr lang="en-US" dirty="0">
              <a:highlight>
                <a:srgbClr val="FFFF00"/>
              </a:highlight>
            </a:endParaRPr>
          </a:p>
          <a:p>
            <a:pPr lvl="0"/>
            <a:endParaRPr lang="en-US" b="1" dirty="0">
              <a:highlight>
                <a:srgbClr val="FFFF00"/>
              </a:highlight>
            </a:endParaRPr>
          </a:p>
          <a:p>
            <a:pPr lvl="0"/>
            <a:endParaRPr lang="en-US" dirty="0">
              <a:highlight>
                <a:srgbClr val="FFFF00"/>
              </a:highligh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001362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738" y="580231"/>
            <a:ext cx="6457950" cy="812799"/>
          </a:xfrm>
        </p:spPr>
        <p:txBody>
          <a:bodyPr>
            <a:noAutofit/>
          </a:bodyPr>
          <a:lstStyle/>
          <a:p>
            <a:r>
              <a:rPr lang="en-US" dirty="0"/>
              <a:t>369-4 – State Assistance Projects – Municipal </a:t>
            </a:r>
            <a:r>
              <a:rPr lang="en-US" dirty="0">
                <a:highlight>
                  <a:srgbClr val="FFFF00"/>
                </a:highlight>
              </a:rPr>
              <a:t>HHW</a:t>
            </a:r>
            <a:r>
              <a:rPr lang="en-US" dirty="0"/>
              <a:t> Collection and Disposal Projects</a:t>
            </a:r>
          </a:p>
        </p:txBody>
      </p:sp>
      <p:sp>
        <p:nvSpPr>
          <p:cNvPr id="5" name="Content Placeholder 4"/>
          <p:cNvSpPr>
            <a:spLocks noGrp="1"/>
          </p:cNvSpPr>
          <p:nvPr>
            <p:ph idx="1"/>
          </p:nvPr>
        </p:nvSpPr>
        <p:spPr>
          <a:xfrm>
            <a:off x="185738" y="1621346"/>
            <a:ext cx="6522243" cy="4114801"/>
          </a:xfrm>
        </p:spPr>
        <p:txBody>
          <a:bodyPr>
            <a:normAutofit/>
          </a:bodyPr>
          <a:lstStyle/>
          <a:p>
            <a:pPr marL="285750" lvl="0" indent="-285750">
              <a:buFont typeface="Arial" panose="020B0604020202020204" pitchFamily="34" charset="0"/>
              <a:buChar char="•"/>
            </a:pPr>
            <a:r>
              <a:rPr lang="en-US" dirty="0"/>
              <a:t>Only one application per calendar year for all eligible costs </a:t>
            </a:r>
            <a:r>
              <a:rPr lang="en-US" dirty="0">
                <a:solidFill>
                  <a:srgbClr val="C00000"/>
                </a:solidFill>
              </a:rPr>
              <a:t>incurred during the previous calendar </a:t>
            </a:r>
            <a:r>
              <a:rPr lang="en-US" dirty="0"/>
              <a:t>year can be submitted</a:t>
            </a:r>
          </a:p>
          <a:p>
            <a:pPr marL="285750" lvl="0" indent="-285750">
              <a:buFont typeface="Arial" panose="020B0604020202020204" pitchFamily="34" charset="0"/>
              <a:buChar char="•"/>
            </a:pPr>
            <a:r>
              <a:rPr lang="en-US" dirty="0">
                <a:solidFill>
                  <a:srgbClr val="C00000"/>
                </a:solidFill>
              </a:rPr>
              <a:t>Applications must be postmarked during January and February of each calendar year for costs incurred during the previous calendar year</a:t>
            </a:r>
          </a:p>
          <a:p>
            <a:pPr marL="285750" lvl="0" indent="-285750">
              <a:buFont typeface="Arial" panose="020B0604020202020204" pitchFamily="34" charset="0"/>
              <a:buChar char="•"/>
            </a:pPr>
            <a:r>
              <a:rPr lang="en-US" dirty="0"/>
              <a:t>Costs incurred for the collection and management of materials that have an established statewide take-back, product stewardship or return program are not eligible</a:t>
            </a:r>
          </a:p>
          <a:p>
            <a:pPr lvl="0"/>
            <a:endParaRPr lang="en-US" dirty="0">
              <a:highlight>
                <a:srgbClr val="FFFF00"/>
              </a:highligh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191289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957" y="688107"/>
            <a:ext cx="6542321" cy="2405714"/>
          </a:xfrm>
        </p:spPr>
        <p:txBody>
          <a:bodyPr>
            <a:normAutofit/>
          </a:bodyPr>
          <a:lstStyle/>
          <a:p>
            <a:pPr marL="257175" indent="-257175">
              <a:buFont typeface="Arial" panose="020B0604020202020204" pitchFamily="34" charset="0"/>
              <a:buChar char="•"/>
            </a:pPr>
            <a:endParaRPr lang="en-US" dirty="0"/>
          </a:p>
          <a:p>
            <a:pPr marL="514350" lvl="2" indent="-257175"/>
            <a:endParaRPr lang="en-US" dirty="0"/>
          </a:p>
          <a:p>
            <a:pPr lvl="2" indent="0">
              <a:buNone/>
            </a:pPr>
            <a:r>
              <a:rPr lang="en-US" dirty="0"/>
              <a:t>	</a:t>
            </a:r>
          </a:p>
          <a:p>
            <a:pPr marL="385763" lvl="1" indent="-257175"/>
            <a:endParaRPr lang="en-US" dirty="0"/>
          </a:p>
        </p:txBody>
      </p:sp>
      <p:sp>
        <p:nvSpPr>
          <p:cNvPr id="4" name="Title 3"/>
          <p:cNvSpPr>
            <a:spLocks noGrp="1"/>
          </p:cNvSpPr>
          <p:nvPr>
            <p:ph type="title"/>
          </p:nvPr>
        </p:nvSpPr>
        <p:spPr>
          <a:xfrm>
            <a:off x="192957" y="2360265"/>
            <a:ext cx="6457950" cy="1138638"/>
          </a:xfrm>
        </p:spPr>
        <p:txBody>
          <a:bodyPr>
            <a:normAutofit fontScale="90000"/>
          </a:bodyPr>
          <a:lstStyle/>
          <a:p>
            <a:r>
              <a:rPr lang="en-US" dirty="0"/>
              <a:t>Thank You</a:t>
            </a:r>
            <a:br>
              <a:rPr lang="en-US" dirty="0"/>
            </a:br>
            <a:br>
              <a:rPr lang="en-US" dirty="0"/>
            </a:br>
            <a:r>
              <a:rPr lang="en-US" dirty="0"/>
              <a:t>Richard Clarkson</a:t>
            </a:r>
            <a:br>
              <a:rPr lang="en-US" dirty="0"/>
            </a:br>
            <a:br>
              <a:rPr lang="en-US" dirty="0"/>
            </a:br>
            <a:r>
              <a:rPr lang="en-US" dirty="0">
                <a:hlinkClick r:id="rId2"/>
              </a:rPr>
              <a:t>richard.clarkson@dec.ny.gov</a:t>
            </a:r>
            <a:r>
              <a:rPr lang="en-US" dirty="0"/>
              <a:t>	</a:t>
            </a:r>
            <a:br>
              <a:rPr lang="en-US" dirty="0"/>
            </a:br>
            <a:br>
              <a:rPr lang="en-US" dirty="0"/>
            </a:br>
            <a:r>
              <a:rPr lang="en-US" dirty="0"/>
              <a:t>518-928-6709</a:t>
            </a:r>
            <a:br>
              <a:rPr lang="en-US" dirty="0"/>
            </a:br>
            <a:br>
              <a:rPr lang="en-US" dirty="0"/>
            </a:br>
            <a:endParaRPr lang="en-US" dirty="0"/>
          </a:p>
        </p:txBody>
      </p:sp>
    </p:spTree>
    <p:extLst>
      <p:ext uri="{BB962C8B-B14F-4D97-AF65-F5344CB8AC3E}">
        <p14:creationId xmlns:p14="http://schemas.microsoft.com/office/powerpoint/2010/main" val="413996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3" y="512156"/>
            <a:ext cx="6515100" cy="539950"/>
          </a:xfrm>
        </p:spPr>
        <p:txBody>
          <a:bodyPr>
            <a:noAutofit/>
          </a:bodyPr>
          <a:lstStyle/>
          <a:p>
            <a:r>
              <a:rPr lang="en-US" dirty="0"/>
              <a:t>360.4 – Transition Requirements - Exempt Facility, Transporter or Collection Event</a:t>
            </a:r>
          </a:p>
        </p:txBody>
      </p:sp>
      <p:sp>
        <p:nvSpPr>
          <p:cNvPr id="3" name="Content Placeholder 2"/>
          <p:cNvSpPr>
            <a:spLocks noGrp="1"/>
          </p:cNvSpPr>
          <p:nvPr>
            <p:ph idx="1"/>
          </p:nvPr>
        </p:nvSpPr>
        <p:spPr>
          <a:xfrm>
            <a:off x="185738" y="1416995"/>
            <a:ext cx="6457950" cy="3128963"/>
          </a:xfrm>
        </p:spPr>
        <p:txBody>
          <a:bodyPr/>
          <a:lstStyle/>
          <a:p>
            <a:r>
              <a:rPr lang="en-US" dirty="0"/>
              <a:t>Exempt          Registration</a:t>
            </a:r>
          </a:p>
          <a:p>
            <a:pPr marL="257175" indent="-257175">
              <a:buFont typeface="Arial" panose="020B0604020202020204" pitchFamily="34" charset="0"/>
              <a:buChar char="•"/>
            </a:pPr>
            <a:r>
              <a:rPr lang="en-US" dirty="0">
                <a:solidFill>
                  <a:srgbClr val="C00000"/>
                </a:solidFill>
              </a:rPr>
              <a:t>Must comply with registration notification within 180 days</a:t>
            </a:r>
          </a:p>
          <a:p>
            <a:pPr marL="257175" indent="-257175">
              <a:buFont typeface="Arial" panose="020B0604020202020204" pitchFamily="34" charset="0"/>
              <a:buChar char="•"/>
            </a:pPr>
            <a:r>
              <a:rPr lang="en-US" dirty="0">
                <a:solidFill>
                  <a:srgbClr val="C00000"/>
                </a:solidFill>
              </a:rPr>
              <a:t>Must remain in compliance with the requirements of the exemption until the new registration is validated by the Department</a:t>
            </a:r>
          </a:p>
          <a:p>
            <a:endParaRPr lang="en-US" dirty="0">
              <a:solidFill>
                <a:srgbClr val="C00000"/>
              </a:solidFill>
            </a:endParaRPr>
          </a:p>
          <a:p>
            <a:r>
              <a:rPr lang="en-US" dirty="0">
                <a:solidFill>
                  <a:srgbClr val="FF0000"/>
                </a:solidFill>
              </a:rPr>
              <a:t> </a:t>
            </a:r>
            <a:r>
              <a:rPr lang="en-US" dirty="0"/>
              <a:t>Exempt           Permit                  </a:t>
            </a:r>
          </a:p>
          <a:p>
            <a:pPr marL="257175" indent="-257175">
              <a:buFont typeface="Arial" panose="020B0604020202020204" pitchFamily="34" charset="0"/>
              <a:buChar char="•"/>
            </a:pPr>
            <a:r>
              <a:rPr lang="en-US" dirty="0">
                <a:solidFill>
                  <a:srgbClr val="C00000"/>
                </a:solidFill>
              </a:rPr>
              <a:t>Must have a complete application on file with the Department within 365 days </a:t>
            </a:r>
          </a:p>
          <a:p>
            <a:endParaRPr lang="en-US" dirty="0"/>
          </a:p>
          <a:p>
            <a:endParaRPr lang="en-US" dirty="0"/>
          </a:p>
        </p:txBody>
      </p:sp>
      <p:sp>
        <p:nvSpPr>
          <p:cNvPr id="4" name="Arrow: Right 3"/>
          <p:cNvSpPr/>
          <p:nvPr/>
        </p:nvSpPr>
        <p:spPr>
          <a:xfrm>
            <a:off x="1021557" y="1488023"/>
            <a:ext cx="500063" cy="157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 name="Arrow: Right 4"/>
          <p:cNvSpPr/>
          <p:nvPr/>
        </p:nvSpPr>
        <p:spPr>
          <a:xfrm>
            <a:off x="1114423" y="3391496"/>
            <a:ext cx="500063" cy="157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13" dirty="0"/>
              <a:t> </a:t>
            </a:r>
          </a:p>
        </p:txBody>
      </p:sp>
    </p:spTree>
    <p:extLst>
      <p:ext uri="{BB962C8B-B14F-4D97-AF65-F5344CB8AC3E}">
        <p14:creationId xmlns:p14="http://schemas.microsoft.com/office/powerpoint/2010/main" val="176121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 y="508793"/>
            <a:ext cx="6672263" cy="698216"/>
          </a:xfrm>
        </p:spPr>
        <p:txBody>
          <a:bodyPr/>
          <a:lstStyle/>
          <a:p>
            <a:r>
              <a:rPr lang="en-US" dirty="0"/>
              <a:t>360.4 – Transition Requirements - Retrofitting</a:t>
            </a:r>
          </a:p>
        </p:txBody>
      </p:sp>
      <p:sp>
        <p:nvSpPr>
          <p:cNvPr id="3" name="Content Placeholder 2"/>
          <p:cNvSpPr>
            <a:spLocks noGrp="1"/>
          </p:cNvSpPr>
          <p:nvPr>
            <p:ph idx="1"/>
          </p:nvPr>
        </p:nvSpPr>
        <p:spPr>
          <a:xfrm>
            <a:off x="185738" y="1623797"/>
            <a:ext cx="6457950" cy="2576729"/>
          </a:xfrm>
        </p:spPr>
        <p:txBody>
          <a:bodyPr>
            <a:normAutofit/>
          </a:bodyPr>
          <a:lstStyle/>
          <a:p>
            <a:pPr marL="257175" indent="-257175">
              <a:buFont typeface="Arial" panose="020B0604020202020204" pitchFamily="34" charset="0"/>
              <a:buChar char="•"/>
            </a:pPr>
            <a:r>
              <a:rPr lang="en-US" dirty="0"/>
              <a:t>Retrofitting of existing facilities that were exempt, registered, or permitted is </a:t>
            </a:r>
            <a:r>
              <a:rPr lang="en-US" b="1" dirty="0">
                <a:solidFill>
                  <a:srgbClr val="C00000"/>
                </a:solidFill>
              </a:rPr>
              <a:t>not required</a:t>
            </a:r>
            <a:endParaRPr lang="en-US" dirty="0"/>
          </a:p>
          <a:p>
            <a:endParaRPr lang="en-US" dirty="0"/>
          </a:p>
          <a:p>
            <a:pPr marL="257175" indent="-257175">
              <a:buFont typeface="Arial" panose="020B0604020202020204" pitchFamily="34" charset="0"/>
              <a:buChar char="•"/>
            </a:pPr>
            <a:r>
              <a:rPr lang="en-US" b="1" dirty="0">
                <a:solidFill>
                  <a:srgbClr val="C00000"/>
                </a:solidFill>
              </a:rPr>
              <a:t>New</a:t>
            </a:r>
            <a:r>
              <a:rPr lang="en-US" dirty="0"/>
              <a:t> structural components built after November 4, 2017 must comply with new requirements</a:t>
            </a:r>
          </a:p>
        </p:txBody>
      </p:sp>
    </p:spTree>
    <p:extLst>
      <p:ext uri="{BB962C8B-B14F-4D97-AF65-F5344CB8AC3E}">
        <p14:creationId xmlns:p14="http://schemas.microsoft.com/office/powerpoint/2010/main" val="1968470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cpptwhite4x3.potx" id="{F2062AFA-13B5-4F5C-92C7-A630E5B1A8A5}" vid="{C96BAD4E-D178-4518-A340-92D135E97D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decpptwhite4x3</Template>
  <TotalTime>8378</TotalTime>
  <Words>3357</Words>
  <Application>Microsoft Office PowerPoint</Application>
  <PresentationFormat>Custom</PresentationFormat>
  <Paragraphs>495</Paragraphs>
  <Slides>74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Wingdings</vt:lpstr>
      <vt:lpstr>Office Theme</vt:lpstr>
      <vt:lpstr>Revised Part 360 Series Solid Waste Management Facility Regulations </vt:lpstr>
      <vt:lpstr> Background</vt:lpstr>
      <vt:lpstr>Part 360 Revised Series Structure</vt:lpstr>
      <vt:lpstr>Part 360</vt:lpstr>
      <vt:lpstr>Part 360 – SWMF Program Structure</vt:lpstr>
      <vt:lpstr>Section 360.4</vt:lpstr>
      <vt:lpstr>360.4 – Transition Requirements </vt:lpstr>
      <vt:lpstr>360.4 – Transition Requirements - Exempt Facility, Transporter or Collection Event</vt:lpstr>
      <vt:lpstr>360.4 – Transition Requirements - Retrofitting</vt:lpstr>
      <vt:lpstr>Section 360.12</vt:lpstr>
      <vt:lpstr>Part 360 Transition Requirements - BUDs</vt:lpstr>
      <vt:lpstr>360.12 – Beneficial Use</vt:lpstr>
      <vt:lpstr>360.12(d) – Case-Specific Beneficial Use Determinations - General</vt:lpstr>
      <vt:lpstr>Section 360.13</vt:lpstr>
      <vt:lpstr>360.13(a) – Applicability</vt:lpstr>
      <vt:lpstr>360.13(c) – Exemption of On-Site Reuse of Fill Material</vt:lpstr>
      <vt:lpstr>360.13(f) – Acceptable Fill Material Uses</vt:lpstr>
      <vt:lpstr>360.13(f) – Acceptable Fill Material Uses</vt:lpstr>
      <vt:lpstr>360.13(f) – Acceptable Fill Material Uses</vt:lpstr>
      <vt:lpstr>Section 360.14</vt:lpstr>
      <vt:lpstr>360.14 – Exempt Facilities </vt:lpstr>
      <vt:lpstr>Section 360.15</vt:lpstr>
      <vt:lpstr>360.15 - Registered Facilities, Transporters and Collection Events </vt:lpstr>
      <vt:lpstr>Section 360.22 </vt:lpstr>
      <vt:lpstr>360.22 – Financial Assurance</vt:lpstr>
      <vt:lpstr>360.22  – Financial Assurance</vt:lpstr>
      <vt:lpstr>Part 361</vt:lpstr>
      <vt:lpstr>Part 361 Material Recovery Facilities</vt:lpstr>
      <vt:lpstr>Subpart 361-1</vt:lpstr>
      <vt:lpstr>361-1 – Recyclables Handling and Recovery Facilities – Exempt &amp; Registered Facilities</vt:lpstr>
      <vt:lpstr>361-1 – Recyclables Handling and Recovery Facilities</vt:lpstr>
      <vt:lpstr>Subpart 361-3</vt:lpstr>
      <vt:lpstr>361-3 – Composting and Other Organics Recycling Facilities – Exempt Facilities</vt:lpstr>
      <vt:lpstr>361-3 – Composting and Other Organics Recycling Facilities – Registered Facilities </vt:lpstr>
      <vt:lpstr>Subpart 361-4</vt:lpstr>
      <vt:lpstr>361-4 – Mulch Processing Facilities –  Exempt Facilities</vt:lpstr>
      <vt:lpstr>361-4 – Mulch Processing Facilities – Registered Facilities</vt:lpstr>
      <vt:lpstr>Subpart 361-5</vt:lpstr>
      <vt:lpstr>361-5 – C&amp;D Debris Handling and Recovery Facilities – Registered Facilities</vt:lpstr>
      <vt:lpstr>361-1 – C&amp;D Debris Handling and Recovery Facilities</vt:lpstr>
      <vt:lpstr>Subpart 361-8</vt:lpstr>
      <vt:lpstr>361-8 – Used Cooking Oil and Yellow Grease Processing Facilities</vt:lpstr>
      <vt:lpstr>Part 362</vt:lpstr>
      <vt:lpstr>Part 362 Combustion, Thermal Treatment, Transfer, and Collection Facilities </vt:lpstr>
      <vt:lpstr>Subpart 362-1</vt:lpstr>
      <vt:lpstr>362-1 – Combustion Facilities and Thermal Treatment Facilities</vt:lpstr>
      <vt:lpstr>362-1 – Combustion Facilities and Thermal Treatment Facilities</vt:lpstr>
      <vt:lpstr>Subpart 362-4</vt:lpstr>
      <vt:lpstr>362-4 – Household Hazardous Waste Collection Facilities and Events</vt:lpstr>
      <vt:lpstr>Part 363</vt:lpstr>
      <vt:lpstr>363 – Landfills – Exempt Facilities</vt:lpstr>
      <vt:lpstr>363 – Landfills – Exempt Facilities</vt:lpstr>
      <vt:lpstr>363 – Landfills – Exempt Facilities</vt:lpstr>
      <vt:lpstr>363-3 – Landfills – Inactive Disposal Facilities</vt:lpstr>
      <vt:lpstr>363-7 – Landfills – Operating Requirements  </vt:lpstr>
      <vt:lpstr>Part 364</vt:lpstr>
      <vt:lpstr>Part 364 Waste Transporters</vt:lpstr>
      <vt:lpstr>364 – Waste Transporters – General</vt:lpstr>
      <vt:lpstr>364 – Waste Transporters</vt:lpstr>
      <vt:lpstr>364  – Waste Transporters</vt:lpstr>
      <vt:lpstr>364 – Waste Transporters</vt:lpstr>
      <vt:lpstr>Part 365</vt:lpstr>
      <vt:lpstr>Part 365 – Regulated Medical Waste and Other Infectious Wastes</vt:lpstr>
      <vt:lpstr>Part 366</vt:lpstr>
      <vt:lpstr>Part 360 Transition Requirements – LSWMPs</vt:lpstr>
      <vt:lpstr>366 – Local Solid Waste Management Planning</vt:lpstr>
      <vt:lpstr>366 – Local Solid Waste Management Planning</vt:lpstr>
      <vt:lpstr>366 – Local Solid Waste Management Planning</vt:lpstr>
      <vt:lpstr>Part 369</vt:lpstr>
      <vt:lpstr>Part 369 – State Assistance Projects</vt:lpstr>
      <vt:lpstr>369-2 – State Assistance Projects – Municipal Waste Reduction &amp; Recycling and HHW Capital Projects</vt:lpstr>
      <vt:lpstr>369-3 – State Assistance Projects – Municipal Waste Reduction &amp; Recycling Education, Promotion, Planning and Coordination Projects</vt:lpstr>
      <vt:lpstr>369-4 – State Assistance Projects – Municipal HHW Collection and Disposal Projects</vt:lpstr>
      <vt:lpstr>Thank You  Richard Clarkson  richard.clarkson@dec.ny.gov   518-928-6709  </vt:lpstr>
    </vt:vector>
  </TitlesOfParts>
  <Company>NYSDEC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KPrather</dc:creator>
  <cp:lastModifiedBy>reclarks</cp:lastModifiedBy>
  <cp:revision>380</cp:revision>
  <cp:lastPrinted>2017-09-23T00:49:35Z</cp:lastPrinted>
  <dcterms:created xsi:type="dcterms:W3CDTF">2017-08-28T21:17:11Z</dcterms:created>
  <dcterms:modified xsi:type="dcterms:W3CDTF">2017-12-28T15:22:17Z</dcterms:modified>
</cp:coreProperties>
</file>