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1"/>
  </p:notesMasterIdLst>
  <p:sldIdLst>
    <p:sldId id="256" r:id="rId2"/>
    <p:sldId id="257" r:id="rId3"/>
    <p:sldId id="258" r:id="rId4"/>
    <p:sldId id="259" r:id="rId5"/>
    <p:sldId id="260" r:id="rId6"/>
    <p:sldId id="277" r:id="rId7"/>
    <p:sldId id="271" r:id="rId8"/>
    <p:sldId id="261" r:id="rId9"/>
    <p:sldId id="272" r:id="rId10"/>
    <p:sldId id="273" r:id="rId11"/>
    <p:sldId id="274" r:id="rId12"/>
    <p:sldId id="275" r:id="rId13"/>
    <p:sldId id="262" r:id="rId14"/>
    <p:sldId id="282" r:id="rId15"/>
    <p:sldId id="263" r:id="rId16"/>
    <p:sldId id="270" r:id="rId17"/>
    <p:sldId id="279" r:id="rId18"/>
    <p:sldId id="280" r:id="rId19"/>
    <p:sldId id="28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3" autoAdjust="0"/>
    <p:restoredTop sz="62651" autoAdjust="0"/>
  </p:normalViewPr>
  <p:slideViewPr>
    <p:cSldViewPr>
      <p:cViewPr varScale="1">
        <p:scale>
          <a:sx n="116" d="100"/>
          <a:sy n="116" d="100"/>
        </p:scale>
        <p:origin x="138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7F7C5F-DFDE-42B2-AD91-8053E8071B17}" type="datetimeFigureOut">
              <a:rPr lang="en-US" smtClean="0"/>
              <a:t>1/24/2017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C386E4-33DB-4138-8380-14E126246A47}" type="slidenum">
              <a:rPr lang="en-US" smtClean="0"/>
              <a:t>‹#›</a:t>
            </a:fld>
            <a:endParaRPr lang="en-US"/>
          </a:p>
        </p:txBody>
      </p:sp>
    </p:spTree>
    <p:extLst>
      <p:ext uri="{BB962C8B-B14F-4D97-AF65-F5344CB8AC3E}">
        <p14:creationId xmlns:p14="http://schemas.microsoft.com/office/powerpoint/2010/main" val="1411739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1.next.westlaw.com/Link/Document/FullText?findType=L&amp;pubNum=1000546&amp;cite=42USCAS11002&amp;originatingDoc=NE7030F70AFF711D8803AE0632FEDDFBF&amp;refType=RB&amp;originationContext=document&amp;transitionType=DocumentItem&amp;contextData=(sc.DocLink)#co_pp_8b3b0000958a4"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C386E4-33DB-4138-8380-14E126246A47}" type="slidenum">
              <a:rPr lang="en-US" smtClean="0"/>
              <a:t>1</a:t>
            </a:fld>
            <a:endParaRPr lang="en-US"/>
          </a:p>
        </p:txBody>
      </p:sp>
    </p:spTree>
    <p:extLst>
      <p:ext uri="{BB962C8B-B14F-4D97-AF65-F5344CB8AC3E}">
        <p14:creationId xmlns:p14="http://schemas.microsoft.com/office/powerpoint/2010/main" val="9354906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FOR PETROLEUM TANK RELEASES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Follow up report is due within 20 days after the release summarizing the initial abatement steps taken by the facility, along with any resulting information or data.  6 NYCRR 613-6.3.  A subsequent report documenting the investigation into the nature and extent of the release is due within 45 days of release confirmation, or as otherwise set by the Department.  6 NYCRR 613-6.4.  The Department may require the facility to develop a corrective action plan.  6 NYCRR 613-6.7.  </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All persons causing a prohibited discharge of petroleum must notify NYSDEC no later than two hours after the discharge.  17 NYCRR 32.3.  Owner/operator of facility where discharge occurred is responsible for ensuring that this notice was given. </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AC386E4-33DB-4138-8380-14E126246A47}" type="slidenum">
              <a:rPr lang="en-US" smtClean="0"/>
              <a:t>11</a:t>
            </a:fld>
            <a:endParaRPr lang="en-US"/>
          </a:p>
        </p:txBody>
      </p:sp>
    </p:spTree>
    <p:extLst>
      <p:ext uri="{BB962C8B-B14F-4D97-AF65-F5344CB8AC3E}">
        <p14:creationId xmlns:p14="http://schemas.microsoft.com/office/powerpoint/2010/main" val="34094502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rule also requires owners and operators of </a:t>
            </a:r>
            <a:r>
              <a:rPr lang="en-US" sz="1200" kern="1200" dirty="0" err="1" smtClean="0">
                <a:solidFill>
                  <a:schemeClr val="tx1"/>
                </a:solidFill>
                <a:effectLst/>
                <a:latin typeface="+mn-lt"/>
                <a:ea typeface="+mn-ea"/>
                <a:cs typeface="+mn-cs"/>
              </a:rPr>
              <a:t>POTWs</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POSSs</a:t>
            </a:r>
            <a:r>
              <a:rPr lang="en-US" sz="1200" kern="1200" dirty="0" smtClean="0">
                <a:solidFill>
                  <a:schemeClr val="tx1"/>
                </a:solidFill>
                <a:effectLst/>
                <a:latin typeface="+mn-lt"/>
                <a:ea typeface="+mn-ea"/>
                <a:cs typeface="+mn-cs"/>
              </a:rPr>
              <a:t> to continue reporting for each day after the initial report is made until the discharge terminates.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“POSS” = a municipally-owned system that discharges to a </a:t>
            </a:r>
            <a:r>
              <a:rPr lang="en-US" sz="1200" kern="1200" dirty="0" err="1" smtClean="0">
                <a:solidFill>
                  <a:schemeClr val="tx1"/>
                </a:solidFill>
                <a:effectLst/>
                <a:latin typeface="+mn-lt"/>
                <a:ea typeface="+mn-ea"/>
                <a:cs typeface="+mn-cs"/>
              </a:rPr>
              <a:t>POTW</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owend</a:t>
            </a:r>
            <a:r>
              <a:rPr lang="en-US" sz="1200" kern="1200" dirty="0" smtClean="0">
                <a:solidFill>
                  <a:schemeClr val="tx1"/>
                </a:solidFill>
                <a:effectLst/>
                <a:latin typeface="+mn-lt"/>
                <a:ea typeface="+mn-ea"/>
                <a:cs typeface="+mn-cs"/>
              </a:rPr>
              <a:t> by another municipality.  A POSS is not required to obtain a SPDES permit.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EXCEPTION: Partially treated sewage discharged directly from a </a:t>
            </a:r>
            <a:r>
              <a:rPr lang="en-US" sz="1200" kern="1200" dirty="0" err="1" smtClean="0">
                <a:solidFill>
                  <a:schemeClr val="tx1"/>
                </a:solidFill>
                <a:effectLst/>
                <a:latin typeface="+mn-lt"/>
                <a:ea typeface="+mn-ea"/>
                <a:cs typeface="+mn-cs"/>
              </a:rPr>
              <a:t>POTW</a:t>
            </a:r>
            <a:r>
              <a:rPr lang="en-US" sz="1200" kern="1200" dirty="0" smtClean="0">
                <a:solidFill>
                  <a:schemeClr val="tx1"/>
                </a:solidFill>
                <a:effectLst/>
                <a:latin typeface="+mn-lt"/>
                <a:ea typeface="+mn-ea"/>
                <a:cs typeface="+mn-cs"/>
              </a:rPr>
              <a:t> that is in compliance with a DEC approved plan or permit does not need to be reported.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NY Alert System – the public can sign up to receive sewage spill</a:t>
            </a:r>
            <a:r>
              <a:rPr lang="en-US" sz="1200" kern="1200" baseline="0" dirty="0" smtClean="0">
                <a:solidFill>
                  <a:schemeClr val="tx1"/>
                </a:solidFill>
                <a:effectLst/>
                <a:latin typeface="+mn-lt"/>
                <a:ea typeface="+mn-ea"/>
                <a:cs typeface="+mn-cs"/>
              </a:rPr>
              <a:t> notifications directly to their phone, email, or via text message by signing up for NY-Alert</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AC386E4-33DB-4138-8380-14E126246A47}" type="slidenum">
              <a:rPr lang="en-US" smtClean="0"/>
              <a:t>12</a:t>
            </a:fld>
            <a:endParaRPr lang="en-US"/>
          </a:p>
        </p:txBody>
      </p:sp>
    </p:spTree>
    <p:extLst>
      <p:ext uri="{BB962C8B-B14F-4D97-AF65-F5344CB8AC3E}">
        <p14:creationId xmlns:p14="http://schemas.microsoft.com/office/powerpoint/2010/main" val="2708247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CERCLA CRIMINAL- Penalties: up</a:t>
            </a:r>
            <a:r>
              <a:rPr lang="en-US" baseline="0" dirty="0" smtClean="0"/>
              <a:t> to three years imprisonment and/or fines pursuant to 18 U.S.C. 3571 (up to five years imprisonment if second or subsequent conviction).  CERCLA 103(b)</a:t>
            </a:r>
          </a:p>
          <a:p>
            <a:endParaRPr lang="en-US" baseline="0" dirty="0" smtClean="0"/>
          </a:p>
          <a:p>
            <a:r>
              <a:rPr lang="en-US" baseline="0" dirty="0" smtClean="0"/>
              <a:t>CERCLA CIVIL- A civil penalty of not more than $27,500 per violation for notice-related violations.  Fine can be assessed on a daily basis (i.e. $27,500 per day for each day which the violation continues).  </a:t>
            </a:r>
          </a:p>
          <a:p>
            <a:endParaRPr lang="en-US" baseline="0" dirty="0" smtClean="0"/>
          </a:p>
          <a:p>
            <a:r>
              <a:rPr lang="en-US" baseline="0" dirty="0" err="1" smtClean="0"/>
              <a:t>EPCRA</a:t>
            </a:r>
            <a:r>
              <a:rPr lang="en-US" baseline="0" dirty="0" smtClean="0"/>
              <a:t>  - $27,500 per violation of notification requirements, plus $27,500 per day that the violation continues.  </a:t>
            </a:r>
            <a:endParaRPr lang="en-US" dirty="0" smtClean="0"/>
          </a:p>
          <a:p>
            <a:endParaRPr lang="en-US" dirty="0" smtClean="0"/>
          </a:p>
          <a:p>
            <a:r>
              <a:rPr lang="en-US" dirty="0" err="1" smtClean="0"/>
              <a:t>RCRA</a:t>
            </a:r>
            <a:r>
              <a:rPr lang="en-US" dirty="0" smtClean="0"/>
              <a:t> -</a:t>
            </a:r>
            <a:r>
              <a:rPr lang="en-US" baseline="0" dirty="0" smtClean="0"/>
              <a:t> </a:t>
            </a:r>
            <a:r>
              <a:rPr lang="en-US" sz="1200" b="0" i="0" u="none" strike="noStrike" kern="1200" baseline="0" dirty="0" smtClean="0">
                <a:solidFill>
                  <a:schemeClr val="tx1"/>
                </a:solidFill>
                <a:latin typeface="+mn-lt"/>
                <a:ea typeface="+mn-ea"/>
                <a:cs typeface="+mn-cs"/>
              </a:rPr>
              <a:t>Criminal penalties under </a:t>
            </a:r>
            <a:r>
              <a:rPr lang="en-US" sz="1200" b="0" i="0" u="none" strike="noStrike" kern="1200" baseline="0" dirty="0" err="1" smtClean="0">
                <a:solidFill>
                  <a:schemeClr val="tx1"/>
                </a:solidFill>
                <a:latin typeface="+mn-lt"/>
                <a:ea typeface="+mn-ea"/>
                <a:cs typeface="+mn-cs"/>
              </a:rPr>
              <a:t>RCRA</a:t>
            </a:r>
            <a:r>
              <a:rPr lang="en-US" sz="1200" b="0" i="0" u="none" strike="noStrike" kern="1200" baseline="0" dirty="0" smtClean="0">
                <a:solidFill>
                  <a:schemeClr val="tx1"/>
                </a:solidFill>
                <a:latin typeface="+mn-lt"/>
                <a:ea typeface="+mn-ea"/>
                <a:cs typeface="+mn-cs"/>
              </a:rPr>
              <a:t> include fines of up to $50,000 per day of violation and jail terms of up to five years. </a:t>
            </a:r>
            <a:r>
              <a:rPr lang="en-US" sz="1200" b="0" i="0" u="none" strike="noStrike" kern="1200" baseline="0" dirty="0" err="1" smtClean="0">
                <a:solidFill>
                  <a:schemeClr val="tx1"/>
                </a:solidFill>
                <a:latin typeface="+mn-lt"/>
                <a:ea typeface="+mn-ea"/>
                <a:cs typeface="+mn-cs"/>
              </a:rPr>
              <a:t>RCRA</a:t>
            </a:r>
            <a:r>
              <a:rPr lang="en-US" sz="1200" b="0" i="0" u="none" strike="noStrike" kern="1200" baseline="0" dirty="0" smtClean="0">
                <a:solidFill>
                  <a:schemeClr val="tx1"/>
                </a:solidFill>
                <a:latin typeface="+mn-lt"/>
                <a:ea typeface="+mn-ea"/>
                <a:cs typeface="+mn-cs"/>
              </a:rPr>
              <a:t> §3008(d), 42 </a:t>
            </a:r>
            <a:r>
              <a:rPr lang="en-US" sz="1200" b="0" i="0" u="none" strike="noStrike" kern="1200" baseline="0" dirty="0" err="1" smtClean="0">
                <a:solidFill>
                  <a:schemeClr val="tx1"/>
                </a:solidFill>
                <a:latin typeface="+mn-lt"/>
                <a:ea typeface="+mn-ea"/>
                <a:cs typeface="+mn-cs"/>
              </a:rPr>
              <a:t>U.S.C</a:t>
            </a:r>
            <a:r>
              <a:rPr lang="en-US" sz="1200" b="0" i="0" u="none" strike="noStrike" kern="1200" baseline="0" dirty="0" smtClean="0">
                <a:solidFill>
                  <a:schemeClr val="tx1"/>
                </a:solidFill>
                <a:latin typeface="+mn-lt"/>
                <a:ea typeface="+mn-ea"/>
                <a:cs typeface="+mn-cs"/>
              </a:rPr>
              <a:t>. §6928(d). Similar criminal penalties apply under New York State law. </a:t>
            </a:r>
            <a:r>
              <a:rPr lang="en-US" sz="1200" b="0" i="1" u="none" strike="noStrike" kern="1200" baseline="0" dirty="0" smtClean="0">
                <a:solidFill>
                  <a:schemeClr val="tx1"/>
                </a:solidFill>
                <a:latin typeface="+mn-lt"/>
                <a:ea typeface="+mn-ea"/>
                <a:cs typeface="+mn-cs"/>
              </a:rPr>
              <a:t>See </a:t>
            </a:r>
            <a:r>
              <a:rPr lang="en-US" sz="1200" b="0" i="0" u="none" strike="noStrike" kern="1200" baseline="0" dirty="0" smtClean="0">
                <a:solidFill>
                  <a:schemeClr val="tx1"/>
                </a:solidFill>
                <a:latin typeface="+mn-lt"/>
                <a:ea typeface="+mn-ea"/>
                <a:cs typeface="+mn-cs"/>
              </a:rPr>
              <a:t>ECL §§71-2705; 71-2721.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NY Navigation Law – civil penalty of not more than $25,000 for each offense, and, if of a continuing nature, each day during which it continues shall constitute an additional, separate and distinct offense</a:t>
            </a:r>
          </a:p>
          <a:p>
            <a:endParaRPr lang="en-US" sz="1200" b="0" i="0" u="none" strike="noStrike" kern="1200" baseline="0" dirty="0" smtClean="0">
              <a:solidFill>
                <a:schemeClr val="tx1"/>
              </a:solidFill>
              <a:latin typeface="+mn-lt"/>
              <a:ea typeface="+mn-ea"/>
              <a:cs typeface="+mn-cs"/>
            </a:endParaRPr>
          </a:p>
          <a:p>
            <a:endParaRPr lang="en-US" sz="1200" b="0" i="0" u="sng"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AC386E4-33DB-4138-8380-14E126246A47}" type="slidenum">
              <a:rPr lang="en-US" smtClean="0"/>
              <a:t>13</a:t>
            </a:fld>
            <a:endParaRPr lang="en-US"/>
          </a:p>
        </p:txBody>
      </p:sp>
    </p:spTree>
    <p:extLst>
      <p:ext uri="{BB962C8B-B14F-4D97-AF65-F5344CB8AC3E}">
        <p14:creationId xmlns:p14="http://schemas.microsoft.com/office/powerpoint/2010/main" val="28081740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sng" strike="noStrike" kern="1200" baseline="0" dirty="0" smtClean="0">
                <a:solidFill>
                  <a:schemeClr val="tx1"/>
                </a:solidFill>
                <a:latin typeface="+mn-lt"/>
                <a:ea typeface="+mn-ea"/>
                <a:cs typeface="+mn-cs"/>
              </a:rPr>
              <a:t>SAMPLE NAVIGATION LAW CASE</a:t>
            </a:r>
          </a:p>
          <a:p>
            <a:endParaRPr lang="en-US" sz="1200" b="0" i="0" u="none" strike="noStrike" kern="1200" baseline="0" dirty="0" smtClean="0">
              <a:solidFill>
                <a:schemeClr val="tx1"/>
              </a:solidFill>
              <a:latin typeface="+mn-lt"/>
              <a:ea typeface="+mn-ea"/>
              <a:cs typeface="+mn-cs"/>
            </a:endParaRPr>
          </a:p>
          <a:p>
            <a:r>
              <a:rPr lang="en-US" i="1" dirty="0" smtClean="0"/>
              <a:t>In the Matter the Reliable Heating Oil, Inc.</a:t>
            </a:r>
            <a:r>
              <a:rPr lang="en-US" dirty="0" smtClean="0"/>
              <a:t>, DEC Case No. </a:t>
            </a:r>
            <a:r>
              <a:rPr lang="en-US" dirty="0" err="1" smtClean="0"/>
              <a:t>R2</a:t>
            </a:r>
            <a:r>
              <a:rPr lang="en-US" dirty="0" smtClean="0"/>
              <a:t>-20121116-725 (Oct. 30, 2013)</a:t>
            </a:r>
          </a:p>
          <a:p>
            <a:r>
              <a:rPr lang="en-US" sz="1200" b="0" i="0" u="none" strike="noStrike" kern="1200" baseline="0" dirty="0" smtClean="0">
                <a:solidFill>
                  <a:schemeClr val="tx1"/>
                </a:solidFill>
                <a:latin typeface="+mn-lt"/>
                <a:ea typeface="+mn-ea"/>
                <a:cs typeface="+mn-cs"/>
              </a:rPr>
              <a:t>-case involved the </a:t>
            </a:r>
            <a:r>
              <a:rPr lang="en-US" sz="1200" b="0" i="0" u="none" strike="noStrike" kern="1200" baseline="0" dirty="0" err="1" smtClean="0">
                <a:solidFill>
                  <a:schemeClr val="tx1"/>
                </a:solidFill>
                <a:latin typeface="+mn-lt"/>
                <a:ea typeface="+mn-ea"/>
                <a:cs typeface="+mn-cs"/>
              </a:rPr>
              <a:t>misdelivery</a:t>
            </a:r>
            <a:r>
              <a:rPr lang="en-US" sz="1200" b="0" i="0" u="none" strike="noStrike" kern="1200" baseline="0" dirty="0" smtClean="0">
                <a:solidFill>
                  <a:schemeClr val="tx1"/>
                </a:solidFill>
                <a:latin typeface="+mn-lt"/>
                <a:ea typeface="+mn-ea"/>
                <a:cs typeface="+mn-cs"/>
              </a:rPr>
              <a:t> and discharge of approximately 150 gallons of fuel oil into the basement of a residence in Brooklyn, NY</a:t>
            </a:r>
          </a:p>
          <a:p>
            <a:r>
              <a:rPr lang="en-US" sz="1200" b="0" i="0" u="none" strike="noStrike" kern="1200" baseline="0" dirty="0" smtClean="0">
                <a:solidFill>
                  <a:schemeClr val="tx1"/>
                </a:solidFill>
                <a:latin typeface="+mn-lt"/>
                <a:ea typeface="+mn-ea"/>
                <a:cs typeface="+mn-cs"/>
              </a:rPr>
              <a:t>-numerous charges, including unlawful discharge of petroleum, and failure to report petroleum discharge</a:t>
            </a:r>
          </a:p>
          <a:p>
            <a:r>
              <a:rPr lang="en-US" sz="1200" b="0" i="0" u="none" strike="noStrike" kern="1200" baseline="0" dirty="0" smtClean="0">
                <a:solidFill>
                  <a:schemeClr val="tx1"/>
                </a:solidFill>
                <a:latin typeface="+mn-lt"/>
                <a:ea typeface="+mn-ea"/>
                <a:cs typeface="+mn-cs"/>
              </a:rPr>
              <a:t>-civil penalty imposed was $90,000, with 30,000 immediately payable and 60,000 suspended upon remediation of the site [typical penalty pattern – DEC may, but is not required, to commute certain penalty amounts if remediation is satisfactorily performed]</a:t>
            </a:r>
          </a:p>
          <a:p>
            <a:endParaRPr lang="en-US" sz="1200" b="0" i="0" u="none" strike="noStrike" kern="1200" baseline="0" dirty="0" smtClean="0">
              <a:solidFill>
                <a:schemeClr val="tx1"/>
              </a:solidFill>
              <a:latin typeface="+mn-lt"/>
              <a:ea typeface="+mn-ea"/>
              <a:cs typeface="+mn-cs"/>
            </a:endParaRPr>
          </a:p>
          <a:p>
            <a:r>
              <a:rPr lang="en-US" sz="1200" b="0" i="0" u="sng" strike="noStrike" kern="1200" baseline="0" dirty="0" smtClean="0">
                <a:solidFill>
                  <a:schemeClr val="tx1"/>
                </a:solidFill>
                <a:latin typeface="+mn-lt"/>
                <a:ea typeface="+mn-ea"/>
                <a:cs typeface="+mn-cs"/>
              </a:rPr>
              <a:t>EPCRA/CERCLA (VIOLATION STACKING)</a:t>
            </a:r>
          </a:p>
          <a:p>
            <a:endParaRPr lang="en-US" sz="1200" b="0" i="0" u="sng" strike="noStrike" kern="1200" baseline="0" dirty="0" smtClean="0">
              <a:solidFill>
                <a:schemeClr val="tx1"/>
              </a:solidFill>
              <a:latin typeface="+mn-lt"/>
              <a:ea typeface="+mn-ea"/>
              <a:cs typeface="+mn-cs"/>
            </a:endParaRPr>
          </a:p>
          <a:p>
            <a:r>
              <a:rPr lang="en-US" sz="1200" b="0" i="1" u="none" strike="noStrike" kern="1200" baseline="0" dirty="0" smtClean="0">
                <a:solidFill>
                  <a:schemeClr val="tx1"/>
                </a:solidFill>
                <a:latin typeface="+mn-lt"/>
                <a:ea typeface="+mn-ea"/>
                <a:cs typeface="+mn-cs"/>
              </a:rPr>
              <a:t>In the Matter of Lilly Del Caribe, Inc.</a:t>
            </a:r>
            <a:r>
              <a:rPr lang="en-US" sz="1200" b="0" i="0" u="none" strike="noStrike" kern="1200" baseline="0" dirty="0" smtClean="0">
                <a:solidFill>
                  <a:schemeClr val="tx1"/>
                </a:solidFill>
                <a:latin typeface="+mn-lt"/>
                <a:ea typeface="+mn-ea"/>
                <a:cs typeface="+mn-cs"/>
              </a:rPr>
              <a:t>, Docket No. </a:t>
            </a:r>
            <a:r>
              <a:rPr lang="en-US" sz="1200" b="0" i="0" u="none" strike="noStrike" kern="1200" baseline="0" dirty="0" err="1" smtClean="0">
                <a:solidFill>
                  <a:schemeClr val="tx1"/>
                </a:solidFill>
                <a:latin typeface="+mn-lt"/>
                <a:ea typeface="+mn-ea"/>
                <a:cs typeface="+mn-cs"/>
              </a:rPr>
              <a:t>EPCRA</a:t>
            </a:r>
            <a:r>
              <a:rPr lang="en-US" sz="1200" b="0" i="0" u="none" strike="noStrike" kern="1200" baseline="0" dirty="0" smtClean="0">
                <a:solidFill>
                  <a:schemeClr val="tx1"/>
                </a:solidFill>
                <a:latin typeface="+mn-lt"/>
                <a:ea typeface="+mn-ea"/>
                <a:cs typeface="+mn-cs"/>
              </a:rPr>
              <a:t>-02-99-4001, 1999 WL 1206973</a:t>
            </a:r>
          </a:p>
          <a:p>
            <a:r>
              <a:rPr lang="en-US" sz="1200" b="0" i="0" u="none" strike="noStrike" kern="1200" baseline="0" dirty="0" smtClean="0">
                <a:solidFill>
                  <a:schemeClr val="tx1"/>
                </a:solidFill>
                <a:latin typeface="+mn-lt"/>
                <a:ea typeface="+mn-ea"/>
                <a:cs typeface="+mn-cs"/>
              </a:rPr>
              <a:t>-example of how if you fail to notify the government of a release, they will try to throw the book at you</a:t>
            </a:r>
          </a:p>
          <a:p>
            <a:r>
              <a:rPr lang="en-US" sz="1200" b="0" i="0" u="none" strike="noStrike" kern="1200" baseline="0" dirty="0" smtClean="0">
                <a:solidFill>
                  <a:schemeClr val="tx1"/>
                </a:solidFill>
                <a:latin typeface="+mn-lt"/>
                <a:ea typeface="+mn-ea"/>
                <a:cs typeface="+mn-cs"/>
              </a:rPr>
              <a:t>-release of (18) 55 gallon drums, that were blow away from the operator’s facility during Hurricane Georges</a:t>
            </a:r>
          </a:p>
          <a:p>
            <a:r>
              <a:rPr lang="en-US" sz="1200" b="0" i="0" u="none" strike="noStrike" kern="1200" baseline="0" dirty="0" smtClean="0">
                <a:solidFill>
                  <a:schemeClr val="tx1"/>
                </a:solidFill>
                <a:latin typeface="+mn-lt"/>
                <a:ea typeface="+mn-ea"/>
                <a:cs typeface="+mn-cs"/>
              </a:rPr>
              <a:t>-barrels were recovered several days later, fully intact</a:t>
            </a:r>
          </a:p>
          <a:p>
            <a:r>
              <a:rPr lang="en-US" sz="1200" b="0" i="0" u="none" strike="noStrike" kern="1200" baseline="0" dirty="0" smtClean="0">
                <a:solidFill>
                  <a:schemeClr val="tx1"/>
                </a:solidFill>
                <a:latin typeface="+mn-lt"/>
                <a:ea typeface="+mn-ea"/>
                <a:cs typeface="+mn-cs"/>
              </a:rPr>
              <a:t>-examined scope of the term “release”; noted that “release” didn’t necessarily require that containers be ruptured if dispersed into the environment</a:t>
            </a:r>
          </a:p>
          <a:p>
            <a:r>
              <a:rPr lang="en-US" sz="1200" b="0" i="0" u="none" strike="noStrike" kern="1200" baseline="0" dirty="0" smtClean="0">
                <a:solidFill>
                  <a:schemeClr val="tx1"/>
                </a:solidFill>
                <a:latin typeface="+mn-lt"/>
                <a:ea typeface="+mn-ea"/>
                <a:cs typeface="+mn-cs"/>
              </a:rPr>
              <a:t>-government pursued three counts of violation, one count for each of the three entities that respondent allegedly failed to notify (NRC, Local Emergency Planning Committee, and the State Emergency Response Commission), in violation of both CERCLA and </a:t>
            </a:r>
            <a:r>
              <a:rPr lang="en-US" sz="1200" b="0" i="0" u="none" strike="noStrike" kern="1200" baseline="0" dirty="0" err="1" smtClean="0">
                <a:solidFill>
                  <a:schemeClr val="tx1"/>
                </a:solidFill>
                <a:latin typeface="+mn-lt"/>
                <a:ea typeface="+mn-ea"/>
                <a:cs typeface="+mn-cs"/>
              </a:rPr>
              <a:t>EPCRA</a:t>
            </a:r>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sng" strike="noStrike" kern="1200" baseline="0" dirty="0" smtClean="0">
                <a:solidFill>
                  <a:schemeClr val="tx1"/>
                </a:solidFill>
                <a:latin typeface="+mn-lt"/>
                <a:ea typeface="+mn-ea"/>
                <a:cs typeface="+mn-cs"/>
              </a:rPr>
              <a:t>SCOPE OF REPORTING OBLIGATIONS</a:t>
            </a:r>
          </a:p>
          <a:p>
            <a:endParaRPr lang="en-US" sz="1200" b="0" i="0" u="none" strike="noStrike" kern="1200" baseline="0" dirty="0" smtClean="0">
              <a:solidFill>
                <a:schemeClr val="tx1"/>
              </a:solidFill>
              <a:latin typeface="+mn-lt"/>
              <a:ea typeface="+mn-ea"/>
              <a:cs typeface="+mn-cs"/>
            </a:endParaRPr>
          </a:p>
          <a:p>
            <a:r>
              <a:rPr lang="en-US" i="1" dirty="0" smtClean="0"/>
              <a:t>U.S. v. </a:t>
            </a:r>
            <a:r>
              <a:rPr lang="en-US" i="1" dirty="0" err="1" smtClean="0"/>
              <a:t>Carr</a:t>
            </a:r>
            <a:r>
              <a:rPr lang="en-US" dirty="0" smtClean="0"/>
              <a:t>, 880 F.2d 1550 (2d Cir. 1989)</a:t>
            </a:r>
          </a:p>
          <a:p>
            <a:r>
              <a:rPr lang="en-US" dirty="0" smtClean="0"/>
              <a:t>-examined reporting obligations under CERCLA and CWA</a:t>
            </a:r>
          </a:p>
          <a:p>
            <a:r>
              <a:rPr lang="en-US" dirty="0" smtClean="0"/>
              <a:t>-appellant was a civilian employee at Fort Drum, and army camp located in Watertown NY</a:t>
            </a:r>
          </a:p>
          <a:p>
            <a:r>
              <a:rPr lang="en-US" dirty="0" smtClean="0"/>
              <a:t>-performed maintenance at the firing range; directed several workers to dispose of old cans of waste paint in a small, man-made pit on the range, which had filled with water, and was essentially a pond.  Later directed one of his workers to cover up the paint cans in the pond by using a tractor to dump earth into the pit.  </a:t>
            </a:r>
          </a:p>
          <a:p>
            <a:r>
              <a:rPr lang="en-US" dirty="0" smtClean="0"/>
              <a:t>-noted that mere employees were not required to report</a:t>
            </a:r>
          </a:p>
          <a:p>
            <a:r>
              <a:rPr lang="en-US" dirty="0" smtClean="0"/>
              <a:t>-those “in charge of” a facility had the reporting obligation; this included not only upper management, but lower-level supervisory employees</a:t>
            </a:r>
          </a:p>
          <a:p>
            <a:endParaRPr lang="en-US" sz="1200" b="0" i="0" u="none" strike="noStrike" kern="1200" baseline="0" dirty="0" smtClean="0">
              <a:solidFill>
                <a:schemeClr val="tx1"/>
              </a:solidFill>
              <a:latin typeface="+mn-lt"/>
              <a:ea typeface="+mn-ea"/>
              <a:cs typeface="+mn-cs"/>
            </a:endParaRPr>
          </a:p>
          <a:p>
            <a:r>
              <a:rPr lang="en-US" sz="1200" b="0" i="0" u="sng" strike="noStrike" kern="1200" baseline="0" dirty="0" smtClean="0">
                <a:solidFill>
                  <a:schemeClr val="tx1"/>
                </a:solidFill>
                <a:latin typeface="+mn-lt"/>
                <a:ea typeface="+mn-ea"/>
                <a:cs typeface="+mn-cs"/>
              </a:rPr>
              <a:t>FUNNY FACT PATTERN FOR DISCUSSION</a:t>
            </a:r>
          </a:p>
          <a:p>
            <a:r>
              <a:rPr lang="en-US" sz="1200" kern="1200" dirty="0" smtClean="0">
                <a:solidFill>
                  <a:schemeClr val="tx1"/>
                </a:solidFill>
                <a:effectLst/>
                <a:latin typeface="+mn-lt"/>
                <a:ea typeface="+mn-ea"/>
                <a:cs typeface="+mn-cs"/>
              </a:rPr>
              <a:t> </a:t>
            </a:r>
          </a:p>
          <a:p>
            <a:r>
              <a:rPr lang="en-US" sz="1200" i="1" kern="1200" dirty="0" smtClean="0">
                <a:solidFill>
                  <a:schemeClr val="tx1"/>
                </a:solidFill>
                <a:effectLst/>
                <a:latin typeface="+mn-lt"/>
                <a:ea typeface="+mn-ea"/>
                <a:cs typeface="+mn-cs"/>
              </a:rPr>
              <a:t>US v. Laughlin</a:t>
            </a:r>
            <a:r>
              <a:rPr lang="en-US" sz="1200" kern="1200" dirty="0" smtClean="0">
                <a:solidFill>
                  <a:schemeClr val="tx1"/>
                </a:solidFill>
                <a:effectLst/>
                <a:latin typeface="+mn-lt"/>
                <a:ea typeface="+mn-ea"/>
                <a:cs typeface="+mn-cs"/>
              </a:rPr>
              <a:t>, 10 F.3d 961 (2d Cir. 1993).  **Case with fun/crazy facts**</a:t>
            </a:r>
          </a:p>
          <a:p>
            <a:r>
              <a:rPr lang="en-US" sz="1200" kern="1200" dirty="0" smtClean="0">
                <a:solidFill>
                  <a:schemeClr val="tx1"/>
                </a:solidFill>
                <a:effectLst/>
                <a:latin typeface="+mn-lt"/>
                <a:ea typeface="+mn-ea"/>
                <a:cs typeface="+mn-cs"/>
              </a:rPr>
              <a:t>-petitioner Goldman was part owner of a company that preserved railroad ties by treating them with creosote</a:t>
            </a:r>
          </a:p>
          <a:p>
            <a:r>
              <a:rPr lang="en-US" sz="1200" kern="1200" dirty="0" smtClean="0">
                <a:solidFill>
                  <a:schemeClr val="tx1"/>
                </a:solidFill>
                <a:effectLst/>
                <a:latin typeface="+mn-lt"/>
                <a:ea typeface="+mn-ea"/>
                <a:cs typeface="+mn-cs"/>
              </a:rPr>
              <a:t>-company had been having issues with its treatment process, causing excess creosote to spill from the  system.  Company supervisors regularly directed employees to dispose of the contaminated creosote by soaking it up with sawdust and dumping it in remote areas of the GCL property</a:t>
            </a:r>
          </a:p>
          <a:p>
            <a:r>
              <a:rPr lang="en-US" sz="1200" kern="1200" dirty="0" smtClean="0">
                <a:solidFill>
                  <a:schemeClr val="tx1"/>
                </a:solidFill>
                <a:effectLst/>
                <a:latin typeface="+mn-lt"/>
                <a:ea typeface="+mn-ea"/>
                <a:cs typeface="+mn-cs"/>
              </a:rPr>
              <a:t>-large spill occurred, and was reported to DEC against the owner’s instructions.  Agency began regular inspections of the property.</a:t>
            </a:r>
          </a:p>
          <a:p>
            <a:r>
              <a:rPr lang="en-US" sz="1200" kern="1200" dirty="0" smtClean="0">
                <a:solidFill>
                  <a:schemeClr val="tx1"/>
                </a:solidFill>
                <a:effectLst/>
                <a:latin typeface="+mn-lt"/>
                <a:ea typeface="+mn-ea"/>
                <a:cs typeface="+mn-cs"/>
              </a:rPr>
              <a:t>-final straw was where Goldman insisted on disposing of excess waste by spilling a tank truck full of waste into the ground, over objections by his business partners that this would be illegal</a:t>
            </a:r>
          </a:p>
          <a:p>
            <a:r>
              <a:rPr lang="en-US" sz="1200" kern="1200" dirty="0" smtClean="0">
                <a:solidFill>
                  <a:schemeClr val="tx1"/>
                </a:solidFill>
                <a:effectLst/>
                <a:latin typeface="+mn-lt"/>
                <a:ea typeface="+mn-ea"/>
                <a:cs typeface="+mn-cs"/>
              </a:rPr>
              <a:t>-was found guilty of knowingly disposing hazardous waste without a permit in violation of RCRA, and failing to report new release of a hazardous substance under CERCLA</a:t>
            </a:r>
          </a:p>
          <a:p>
            <a:r>
              <a:rPr lang="en-US" sz="1200" kern="1200" dirty="0" smtClean="0">
                <a:solidFill>
                  <a:schemeClr val="tx1"/>
                </a:solidFill>
                <a:effectLst/>
                <a:latin typeface="+mn-lt"/>
                <a:ea typeface="+mn-ea"/>
                <a:cs typeface="+mn-cs"/>
              </a:rPr>
              <a:t>-conviction affirmed (was sentenced to 42 month term of imprisonment on the first offense, and 36 months of the second offense, the terms to run concurrently, and was also ordered to make restitution in the amount of $607,868 for damages caused by his illegal conduct)</a:t>
            </a:r>
          </a:p>
          <a:p>
            <a:endParaRPr lang="en-US" sz="1200" b="0" i="0" u="none" strike="noStrike" kern="1200" baseline="0" dirty="0" smtClean="0">
              <a:solidFill>
                <a:schemeClr val="tx1"/>
              </a:solidFill>
              <a:latin typeface="+mn-lt"/>
              <a:ea typeface="+mn-ea"/>
              <a:cs typeface="+mn-cs"/>
            </a:endParaRPr>
          </a:p>
          <a:p>
            <a:endParaRPr lang="en-US" sz="1200" b="0" i="1" u="none" strike="noStrike" kern="1200" baseline="0" dirty="0" smtClean="0">
              <a:solidFill>
                <a:schemeClr val="tx1"/>
              </a:solidFill>
              <a:latin typeface="+mn-lt"/>
              <a:ea typeface="+mn-ea"/>
              <a:cs typeface="+mn-cs"/>
            </a:endParaRPr>
          </a:p>
          <a:p>
            <a:r>
              <a:rPr lang="en-US" sz="1200" b="0" i="0" u="sng" strike="noStrike" kern="1200" baseline="0" dirty="0" smtClean="0">
                <a:solidFill>
                  <a:schemeClr val="tx1"/>
                </a:solidFill>
                <a:latin typeface="+mn-lt"/>
                <a:ea typeface="+mn-ea"/>
                <a:cs typeface="+mn-cs"/>
              </a:rPr>
              <a:t>TYPICAL RESOLUTION/CONSENT ORDER</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In re</a:t>
            </a:r>
            <a:r>
              <a:rPr lang="en-US" sz="1200" i="1" kern="1200" baseline="0" dirty="0" smtClean="0">
                <a:solidFill>
                  <a:schemeClr val="tx1"/>
                </a:solidFill>
                <a:effectLst/>
                <a:latin typeface="+mn-lt"/>
                <a:ea typeface="+mn-ea"/>
                <a:cs typeface="+mn-cs"/>
              </a:rPr>
              <a:t> Mississippi Power Co.</a:t>
            </a:r>
            <a:r>
              <a:rPr lang="en-US" sz="1200" i="0" kern="1200" baseline="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2015</a:t>
            </a:r>
            <a:r>
              <a:rPr lang="en-US" sz="1200" kern="1200" dirty="0" smtClean="0">
                <a:solidFill>
                  <a:schemeClr val="tx1"/>
                </a:solidFill>
                <a:effectLst/>
                <a:latin typeface="+mn-lt"/>
                <a:ea typeface="+mn-ea"/>
                <a:cs typeface="+mn-cs"/>
              </a:rPr>
              <a:t> WL 4503691 (USEPA Apr. 14, 2015)</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-violation</a:t>
            </a:r>
            <a:r>
              <a:rPr lang="en-US" sz="1200" kern="1200" baseline="0" dirty="0" smtClean="0">
                <a:solidFill>
                  <a:schemeClr val="tx1"/>
                </a:solidFill>
                <a:effectLst/>
                <a:latin typeface="+mn-lt"/>
                <a:ea typeface="+mn-ea"/>
                <a:cs typeface="+mn-cs"/>
              </a:rPr>
              <a:t> action for failure to notify the State Emergency Response Commission (SERC) and Local Emergency Planning Commission of the release of a CERCLA hazardous substance as required by EPCRA 304 (in this case ammonia in excess of the RQ), and failure to notify the NRC as required by CERCLA</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-waived right to contest the allegations, waived right to appeal</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-agreed to payment of relatively minor civil penalty ($2,892.00), as opposed to potential penalties (up to $37,500 for each of the violations)</a:t>
            </a:r>
            <a:endParaRPr lang="en-US" sz="1200" kern="1200" dirty="0" smtClean="0">
              <a:solidFill>
                <a:schemeClr val="tx1"/>
              </a:solidFill>
              <a:effectLst/>
              <a:latin typeface="+mn-lt"/>
              <a:ea typeface="+mn-ea"/>
              <a:cs typeface="+mn-cs"/>
            </a:endParaRPr>
          </a:p>
          <a:p>
            <a:endParaRPr lang="en-US" sz="1200" b="0" i="0" u="sng"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AC386E4-33DB-4138-8380-14E126246A47}" type="slidenum">
              <a:rPr lang="en-US" smtClean="0"/>
              <a:t>14</a:t>
            </a:fld>
            <a:endParaRPr lang="en-US"/>
          </a:p>
        </p:txBody>
      </p:sp>
    </p:spTree>
    <p:extLst>
      <p:ext uri="{BB962C8B-B14F-4D97-AF65-F5344CB8AC3E}">
        <p14:creationId xmlns:p14="http://schemas.microsoft.com/office/powerpoint/2010/main" val="28081740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 6</a:t>
            </a:r>
            <a:r>
              <a:rPr lang="en-US" baseline="0" dirty="0" smtClean="0"/>
              <a:t> NYCRR Part 598.14, many parties can potentially have a reporting obligation for releases of </a:t>
            </a:r>
            <a:r>
              <a:rPr lang="en-US" baseline="0" dirty="0" err="1" smtClean="0"/>
              <a:t>RQs</a:t>
            </a:r>
            <a:r>
              <a:rPr lang="en-US" baseline="0" dirty="0" smtClean="0"/>
              <a:t> of hazardous substances.</a:t>
            </a:r>
          </a:p>
          <a:p>
            <a:endParaRPr lang="en-US" baseline="0" dirty="0" smtClean="0"/>
          </a:p>
          <a:p>
            <a:r>
              <a:rPr lang="en-US" sz="1200" b="0" i="0" kern="1200" dirty="0" smtClean="0">
                <a:solidFill>
                  <a:schemeClr val="tx1"/>
                </a:solidFill>
                <a:effectLst/>
                <a:latin typeface="+mn-lt"/>
                <a:ea typeface="+mn-ea"/>
                <a:cs typeface="+mn-cs"/>
              </a:rPr>
              <a:t>(1) The reporting requirements of this section apply to the following persons:</a:t>
            </a:r>
          </a:p>
          <a:p>
            <a:r>
              <a:rPr lang="en-US" sz="1200" b="0" i="0" kern="1200" dirty="0" smtClean="0">
                <a:solidFill>
                  <a:schemeClr val="tx1"/>
                </a:solidFill>
                <a:effectLst/>
                <a:latin typeface="+mn-lt"/>
                <a:ea typeface="+mn-ea"/>
                <a:cs typeface="+mn-cs"/>
              </a:rPr>
              <a:t>(i) an owner or operator;</a:t>
            </a:r>
          </a:p>
          <a:p>
            <a:r>
              <a:rPr lang="en-US" sz="1200" b="0" i="0" kern="1200" dirty="0" smtClean="0">
                <a:solidFill>
                  <a:schemeClr val="tx1"/>
                </a:solidFill>
                <a:effectLst/>
                <a:latin typeface="+mn-lt"/>
                <a:ea typeface="+mn-ea"/>
                <a:cs typeface="+mn-cs"/>
              </a:rPr>
              <a:t>(ii) any person in a contractual relationship with an owner or operator who inspects, tests or repairs any portion of a facility which is or was used for the storage of hazardous substances; and</a:t>
            </a:r>
          </a:p>
          <a:p>
            <a:r>
              <a:rPr lang="en-US" sz="1200" b="0" i="0" kern="1200" dirty="0" smtClean="0">
                <a:solidFill>
                  <a:schemeClr val="tx1"/>
                </a:solidFill>
                <a:effectLst/>
                <a:latin typeface="+mn-lt"/>
                <a:ea typeface="+mn-ea"/>
                <a:cs typeface="+mn-cs"/>
              </a:rPr>
              <a:t>(iii) any employee, agent or representative of any of the persons listed in subparagraphs (i) or (ii) who has knowledge of a release.</a:t>
            </a:r>
          </a:p>
          <a:p>
            <a:endParaRPr lang="en-US" sz="1200" b="0" i="0" kern="1200" dirty="0" smtClean="0">
              <a:solidFill>
                <a:schemeClr val="tx1"/>
              </a:solidFill>
              <a:effectLst/>
              <a:latin typeface="+mn-lt"/>
              <a:ea typeface="+mn-ea"/>
              <a:cs typeface="+mn-cs"/>
            </a:endParaRPr>
          </a:p>
          <a:p>
            <a:r>
              <a:rPr lang="en-US" sz="1200" b="0" i="0" kern="1200" baseline="0" dirty="0" smtClean="0">
                <a:solidFill>
                  <a:schemeClr val="tx1"/>
                </a:solidFill>
                <a:effectLst/>
                <a:latin typeface="+mn-lt"/>
                <a:ea typeface="+mn-ea"/>
                <a:cs typeface="+mn-cs"/>
              </a:rPr>
              <a:t>Navigation Law – Consultants could be required to report if, in performing the task they were retained to perform, they cause a release of petroleum (intentionally or unintentionally)</a:t>
            </a:r>
            <a:endParaRPr lang="en-US" dirty="0"/>
          </a:p>
        </p:txBody>
      </p:sp>
      <p:sp>
        <p:nvSpPr>
          <p:cNvPr id="4" name="Slide Number Placeholder 3"/>
          <p:cNvSpPr>
            <a:spLocks noGrp="1"/>
          </p:cNvSpPr>
          <p:nvPr>
            <p:ph type="sldNum" sz="quarter" idx="10"/>
          </p:nvPr>
        </p:nvSpPr>
        <p:spPr/>
        <p:txBody>
          <a:bodyPr/>
          <a:lstStyle/>
          <a:p>
            <a:fld id="{7AC386E4-33DB-4138-8380-14E126246A47}" type="slidenum">
              <a:rPr lang="en-US" smtClean="0"/>
              <a:t>15</a:t>
            </a:fld>
            <a:endParaRPr lang="en-US"/>
          </a:p>
        </p:txBody>
      </p:sp>
    </p:spTree>
    <p:extLst>
      <p:ext uri="{BB962C8B-B14F-4D97-AF65-F5344CB8AC3E}">
        <p14:creationId xmlns:p14="http://schemas.microsoft.com/office/powerpoint/2010/main" val="32732275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privileges can be very important in the environmental consultant</a:t>
            </a:r>
            <a:r>
              <a:rPr lang="en-US" baseline="0" dirty="0" smtClean="0"/>
              <a:t> area.  Often, consultants are retained by law firms for purposes of assisting them in providing legal advice in situations where contamination has occurred, by release, excess emissions, or otherwise.  For clients to ensure that the communications between these parties are privileged, certain steps should be taken.  This is often necessary because the attorneys may need expert assistance to determine whether a certain occurrence constitutes a regulatory violation, or was a permitted release, etc.</a:t>
            </a:r>
            <a:endParaRPr lang="en-US" dirty="0"/>
          </a:p>
        </p:txBody>
      </p:sp>
      <p:sp>
        <p:nvSpPr>
          <p:cNvPr id="4" name="Slide Number Placeholder 3"/>
          <p:cNvSpPr>
            <a:spLocks noGrp="1"/>
          </p:cNvSpPr>
          <p:nvPr>
            <p:ph type="sldNum" sz="quarter" idx="10"/>
          </p:nvPr>
        </p:nvSpPr>
        <p:spPr/>
        <p:txBody>
          <a:bodyPr/>
          <a:lstStyle/>
          <a:p>
            <a:fld id="{7AC386E4-33DB-4138-8380-14E126246A47}" type="slidenum">
              <a:rPr lang="en-US" smtClean="0"/>
              <a:t>16</a:t>
            </a:fld>
            <a:endParaRPr lang="en-US"/>
          </a:p>
        </p:txBody>
      </p:sp>
    </p:spTree>
    <p:extLst>
      <p:ext uri="{BB962C8B-B14F-4D97-AF65-F5344CB8AC3E}">
        <p14:creationId xmlns:p14="http://schemas.microsoft.com/office/powerpoint/2010/main" val="12931924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letters are commonly used to set the parameters of the consulting arrangement.  If done correctly, can be helpful for preserving the privilege, as they track many of the factors that Courts regularly</a:t>
            </a:r>
            <a:r>
              <a:rPr lang="en-US" baseline="0" dirty="0" smtClean="0"/>
              <a:t> examine to determine whether the privilege has been waived.  </a:t>
            </a:r>
            <a:endParaRPr lang="en-US" dirty="0"/>
          </a:p>
        </p:txBody>
      </p:sp>
      <p:sp>
        <p:nvSpPr>
          <p:cNvPr id="4" name="Slide Number Placeholder 3"/>
          <p:cNvSpPr>
            <a:spLocks noGrp="1"/>
          </p:cNvSpPr>
          <p:nvPr>
            <p:ph type="sldNum" sz="quarter" idx="10"/>
          </p:nvPr>
        </p:nvSpPr>
        <p:spPr/>
        <p:txBody>
          <a:bodyPr/>
          <a:lstStyle/>
          <a:p>
            <a:fld id="{7AC386E4-33DB-4138-8380-14E126246A47}" type="slidenum">
              <a:rPr lang="en-US" smtClean="0"/>
              <a:t>17</a:t>
            </a:fld>
            <a:endParaRPr lang="en-US"/>
          </a:p>
        </p:txBody>
      </p:sp>
    </p:spTree>
    <p:extLst>
      <p:ext uri="{BB962C8B-B14F-4D97-AF65-F5344CB8AC3E}">
        <p14:creationId xmlns:p14="http://schemas.microsoft.com/office/powerpoint/2010/main" val="5190018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POSTAL SERVICE – Breach</a:t>
            </a:r>
            <a:r>
              <a:rPr lang="en-US" baseline="0" dirty="0" smtClean="0"/>
              <a:t> of contract case brought by plaintiff USPS against defendants; claims arose from Defendants’ failure to remove toxic waste from a property they sold to the postal service</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-Prior to</a:t>
            </a:r>
            <a:r>
              <a:rPr lang="en-US" baseline="0" dirty="0" smtClean="0"/>
              <a:t> the sale, a</a:t>
            </a:r>
            <a:r>
              <a:rPr lang="en-US" dirty="0" smtClean="0"/>
              <a:t>n engineering firm was hired by client to conduct environmental studies of the soil and oversee work.  After the sale, defendant hired a consultant to develop a supplemental remedial program.  The documents exchanged between both consultants and client were found to be not protected by the attorney-client privilege because neither was employed to assist in the rendition of legal advice.  The consultants’ functions were to collect information not obtainable directly from the client, rather than converting client information into a form that would better enable the client’s attorneys to render legal advice.).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-”studies </a:t>
            </a:r>
            <a:r>
              <a:rPr lang="en-US" b="1" i="1" dirty="0" smtClean="0"/>
              <a:t>clearly</a:t>
            </a:r>
            <a:r>
              <a:rPr lang="en-US" b="0" i="0" dirty="0" smtClean="0"/>
              <a:t> served purposes other than assisting the</a:t>
            </a:r>
            <a:r>
              <a:rPr lang="en-US" b="0" i="0" baseline="0" dirty="0" smtClean="0"/>
              <a:t> attorneys in litigation”</a:t>
            </a:r>
            <a:endParaRPr lang="en-US" dirty="0" smtClean="0"/>
          </a:p>
          <a:p>
            <a:endParaRPr lang="en-US" dirty="0" smtClean="0"/>
          </a:p>
          <a:p>
            <a:r>
              <a:rPr lang="en-US" dirty="0" smtClean="0"/>
              <a:t>OCCIDENTAL CHEMICAL – Chemical </a:t>
            </a:r>
            <a:r>
              <a:rPr lang="en-US" dirty="0" err="1" smtClean="0"/>
              <a:t>corp</a:t>
            </a:r>
            <a:r>
              <a:rPr lang="en-US" dirty="0" smtClean="0"/>
              <a:t> brought diversity action seeking damages for remediation</a:t>
            </a:r>
            <a:r>
              <a:rPr lang="en-US" baseline="0" dirty="0" smtClean="0"/>
              <a:t> services company’s alleged breach of written contract for environmental cleanup of hazardous waste disposal site.  Remediation services corporation filed motion to compel production of certain docs as to which chemical corporation asserted attorney-client and work product protection.  Consultant was determined to not be corporation’s agent or representative for purposes of establishing AC privilege</a:t>
            </a:r>
          </a:p>
          <a:p>
            <a:r>
              <a:rPr lang="en-US" baseline="0" dirty="0" smtClean="0"/>
              <a:t>--docs at issue had been prepared after Occidental had by sued by NYSDEC and Occidental was in the midst of negotiations and strategic discussions as to what needed to be done to settle the matter and as to Occidental’s position toward the DEC.  Consultant had been retained by plaintiff’s former outside counsel to design the cleanup of the site at issue</a:t>
            </a:r>
          </a:p>
          <a:p>
            <a:r>
              <a:rPr lang="en-US" baseline="0" dirty="0" smtClean="0"/>
              <a:t>-consultant was hired to create remediation plan acceptable to DEC; not to put information gained from Plaintiff into usable form for its attorneys to render legal advice, but rather, to collect information not obtainable directly from plaintiff</a:t>
            </a:r>
          </a:p>
          <a:p>
            <a:r>
              <a:rPr lang="en-US" baseline="0" dirty="0" smtClean="0"/>
              <a:t>-work performed served purposes other than to assist plaintiff’s attorneys in litigation</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Takeaway from both: </a:t>
            </a:r>
            <a:r>
              <a:rPr lang="en-US" baseline="0" dirty="0" smtClean="0"/>
              <a:t>-”underlying factual data can never be protected by the attorney-client privilege”</a:t>
            </a:r>
          </a:p>
          <a:p>
            <a:endParaRPr lang="en-US" baseline="0" dirty="0" smtClean="0"/>
          </a:p>
        </p:txBody>
      </p:sp>
      <p:sp>
        <p:nvSpPr>
          <p:cNvPr id="4" name="Slide Number Placeholder 3"/>
          <p:cNvSpPr>
            <a:spLocks noGrp="1"/>
          </p:cNvSpPr>
          <p:nvPr>
            <p:ph type="sldNum" sz="quarter" idx="10"/>
          </p:nvPr>
        </p:nvSpPr>
        <p:spPr/>
        <p:txBody>
          <a:bodyPr/>
          <a:lstStyle/>
          <a:p>
            <a:fld id="{7AC386E4-33DB-4138-8380-14E126246A47}" type="slidenum">
              <a:rPr lang="en-US" smtClean="0"/>
              <a:t>18</a:t>
            </a:fld>
            <a:endParaRPr lang="en-US"/>
          </a:p>
        </p:txBody>
      </p:sp>
    </p:spTree>
    <p:extLst>
      <p:ext uri="{BB962C8B-B14F-4D97-AF65-F5344CB8AC3E}">
        <p14:creationId xmlns:p14="http://schemas.microsoft.com/office/powerpoint/2010/main" val="2261774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C386E4-33DB-4138-8380-14E126246A47}" type="slidenum">
              <a:rPr lang="en-US" smtClean="0"/>
              <a:t>19</a:t>
            </a:fld>
            <a:endParaRPr lang="en-US"/>
          </a:p>
        </p:txBody>
      </p:sp>
    </p:spTree>
    <p:extLst>
      <p:ext uri="{BB962C8B-B14F-4D97-AF65-F5344CB8AC3E}">
        <p14:creationId xmlns:p14="http://schemas.microsoft.com/office/powerpoint/2010/main" val="3112377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CERCLA § 103 – Notification requirements respecting released substances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OVERVIEW – When to Notify, Who to Notify</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-“Any person in charge of a vessel or an offshore or an onshore facility shall, as soon as he has knowledge of any release (of a substance from such vessel or facility in quantities equal or greater than those determined pursuant to section 9602 of this title, immediately notify the National Response Center established under the Clean Water Act (33 </a:t>
            </a:r>
            <a:r>
              <a:rPr lang="en-US" sz="1200" kern="1200" dirty="0" err="1" smtClean="0">
                <a:solidFill>
                  <a:schemeClr val="tx1"/>
                </a:solidFill>
                <a:effectLst/>
                <a:latin typeface="+mn-lt"/>
                <a:ea typeface="+mn-ea"/>
                <a:cs typeface="+mn-cs"/>
              </a:rPr>
              <a:t>U.S.C</a:t>
            </a:r>
            <a:r>
              <a:rPr lang="en-US" sz="1200" kern="1200" dirty="0" smtClean="0">
                <a:solidFill>
                  <a:schemeClr val="tx1"/>
                </a:solidFill>
                <a:effectLst/>
                <a:latin typeface="+mn-lt"/>
                <a:ea typeface="+mn-ea"/>
                <a:cs typeface="+mn-cs"/>
              </a:rPr>
              <a:t>. 1251 et seq.) of such release.  The National Response Center shall convey the notification expeditiously to all appropriate Government agencies, including the Governor or an affected state.”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DEFINITIONS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term “facility” means (A) any building, structure, installation, equipment, pipe or pipeline (including any pipe into a sewer or publicly owned treatment works), well, pit, pond, lagoon, impoundment, ditch, landfill, storage container, motor vehicle, rolling stock, or aircraft, or (B) any site or area where a hazardous substance has been deposited, stored, disposed of, or placed, or otherwise come to be located; but does not include any consumer product in consumer use or any vessel.</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term “release” means any spilling, leaking, pumping, pouring, emitting, emptying, discharging, injecting, escaping, leaching, dumping, or disposing into the environment (including the abandonment or discarding of barrels, containers, and other closed receptacles containing any hazardous substance or pollutant or contaminant)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EXEMPTIONS????  </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-ALSO, federally permitted releases are exempt from the notification requirements (includes discharges in compliance with the following permits (CWA NPDES, CWA dredge or fill material, RCRA, CWA ocean dumping, SDWA UIC, CAA, State injection, State NPDES, AEA)</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-ALSO, does not include petroleum (petroleum is excluded from the definition of “hazardous substance” under CERCLA)</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OTHER</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Aggregating releases.  All releases of same substance from single facility in any 24 hour period must be aggregated to determine whether an </a:t>
            </a:r>
            <a:r>
              <a:rPr lang="en-US" sz="1200" kern="1200" dirty="0" err="1" smtClean="0">
                <a:solidFill>
                  <a:schemeClr val="tx1"/>
                </a:solidFill>
                <a:effectLst/>
                <a:latin typeface="+mn-lt"/>
                <a:ea typeface="+mn-ea"/>
                <a:cs typeface="+mn-cs"/>
              </a:rPr>
              <a:t>RQ</a:t>
            </a:r>
            <a:r>
              <a:rPr lang="en-US" sz="1200" kern="1200" dirty="0" smtClean="0">
                <a:solidFill>
                  <a:schemeClr val="tx1"/>
                </a:solidFill>
                <a:effectLst/>
                <a:latin typeface="+mn-lt"/>
                <a:ea typeface="+mn-ea"/>
                <a:cs typeface="+mn-cs"/>
              </a:rPr>
              <a:t> has been released from facility into the environment.  50 FR 13456, 13459.  </a:t>
            </a:r>
          </a:p>
          <a:p>
            <a:r>
              <a:rPr lang="en-US" sz="1200" kern="1200" dirty="0" smtClean="0">
                <a:solidFill>
                  <a:schemeClr val="tx1"/>
                </a:solidFill>
                <a:effectLst/>
                <a:latin typeface="+mn-lt"/>
                <a:ea typeface="+mn-ea"/>
                <a:cs typeface="+mn-cs"/>
              </a:rPr>
              <a:t>	-it is a moving 24 hour window</a:t>
            </a:r>
          </a:p>
          <a:p>
            <a:r>
              <a:rPr lang="en-US" sz="1200" kern="1200" dirty="0" smtClean="0">
                <a:solidFill>
                  <a:schemeClr val="tx1"/>
                </a:solidFill>
                <a:effectLst/>
                <a:latin typeface="+mn-lt"/>
                <a:ea typeface="+mn-ea"/>
                <a:cs typeface="+mn-cs"/>
              </a:rPr>
              <a:t>	-24 hour period does not mean facility owners/operators have 24 hours to report a release that exceeds an </a:t>
            </a:r>
            <a:r>
              <a:rPr lang="en-US" sz="1200" kern="1200" dirty="0" err="1" smtClean="0">
                <a:solidFill>
                  <a:schemeClr val="tx1"/>
                </a:solidFill>
                <a:effectLst/>
                <a:latin typeface="+mn-lt"/>
                <a:ea typeface="+mn-ea"/>
                <a:cs typeface="+mn-cs"/>
              </a:rPr>
              <a:t>RQ</a:t>
            </a:r>
            <a:r>
              <a:rPr lang="en-US" sz="1200" kern="1200" dirty="0" smtClean="0">
                <a:solidFill>
                  <a:schemeClr val="tx1"/>
                </a:solidFill>
                <a:effectLst/>
                <a:latin typeface="+mn-lt"/>
                <a:ea typeface="+mn-ea"/>
                <a:cs typeface="+mn-cs"/>
              </a:rPr>
              <a:t>; reporting must be immediate upon exceedance</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-CONTINUOUS RELEASE REPORTING</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CERCLA 103(f)(2)</a:t>
            </a:r>
          </a:p>
          <a:p>
            <a:r>
              <a:rPr lang="en-US" sz="1200" kern="1200" dirty="0" smtClean="0">
                <a:solidFill>
                  <a:schemeClr val="tx1"/>
                </a:solidFill>
                <a:effectLst/>
                <a:latin typeface="+mn-lt"/>
                <a:ea typeface="+mn-ea"/>
                <a:cs typeface="+mn-cs"/>
              </a:rPr>
              <a:t>-reduced reporting for continuous releases of hazardous substances that exceed </a:t>
            </a:r>
            <a:r>
              <a:rPr lang="en-US" sz="1200" kern="1200" dirty="0" err="1" smtClean="0">
                <a:solidFill>
                  <a:schemeClr val="tx1"/>
                </a:solidFill>
                <a:effectLst/>
                <a:latin typeface="+mn-lt"/>
                <a:ea typeface="+mn-ea"/>
                <a:cs typeface="+mn-cs"/>
              </a:rPr>
              <a:t>RQ</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-Continuous</a:t>
            </a:r>
          </a:p>
          <a:p>
            <a:r>
              <a:rPr lang="en-US" sz="1200" kern="1200" dirty="0" smtClean="0">
                <a:solidFill>
                  <a:schemeClr val="tx1"/>
                </a:solidFill>
                <a:effectLst/>
                <a:latin typeface="+mn-lt"/>
                <a:ea typeface="+mn-ea"/>
                <a:cs typeface="+mn-cs"/>
              </a:rPr>
              <a:t>		-occurs without interruption or abatement, or is</a:t>
            </a:r>
          </a:p>
          <a:p>
            <a:r>
              <a:rPr lang="en-US" sz="1200" kern="1200" dirty="0" smtClean="0">
                <a:solidFill>
                  <a:schemeClr val="tx1"/>
                </a:solidFill>
                <a:effectLst/>
                <a:latin typeface="+mn-lt"/>
                <a:ea typeface="+mn-ea"/>
                <a:cs typeface="+mn-cs"/>
              </a:rPr>
              <a:t>		-routine, anticipated &amp; intermittent during normal operations or treatment processes</a:t>
            </a:r>
          </a:p>
          <a:p>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-Stable in quantity &amp; rate</a:t>
            </a:r>
          </a:p>
          <a:p>
            <a:r>
              <a:rPr lang="en-US" sz="1200" kern="1200" dirty="0" smtClean="0">
                <a:solidFill>
                  <a:schemeClr val="tx1"/>
                </a:solidFill>
                <a:effectLst/>
                <a:latin typeface="+mn-lt"/>
                <a:ea typeface="+mn-ea"/>
                <a:cs typeface="+mn-cs"/>
              </a:rPr>
              <a:t>		-predictable &amp; regular in amount &amp; rate of emission</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Notification need only be given once for “continuous” releases</a:t>
            </a:r>
          </a:p>
          <a:p>
            <a:r>
              <a:rPr lang="en-US" sz="1200" kern="1200" dirty="0" smtClean="0">
                <a:solidFill>
                  <a:schemeClr val="tx1"/>
                </a:solidFill>
                <a:effectLst/>
                <a:latin typeface="+mn-lt"/>
                <a:ea typeface="+mn-ea"/>
                <a:cs typeface="+mn-cs"/>
              </a:rPr>
              <a:t>	-unless change in source or composition of release, change in normal range of release or change in other reported information</a:t>
            </a:r>
          </a:p>
          <a:p>
            <a:r>
              <a:rPr lang="en-US" sz="1200" kern="1200" dirty="0" smtClean="0">
                <a:solidFill>
                  <a:schemeClr val="tx1"/>
                </a:solidFill>
                <a:effectLst/>
                <a:latin typeface="+mn-lt"/>
                <a:ea typeface="+mn-ea"/>
                <a:cs typeface="+mn-cs"/>
              </a:rPr>
              <a:t> 	-follow-up report on first anniversary of initial report</a:t>
            </a:r>
          </a:p>
          <a:p>
            <a:r>
              <a:rPr lang="en-US" sz="1200" kern="1200" dirty="0" smtClean="0">
                <a:solidFill>
                  <a:schemeClr val="tx1"/>
                </a:solidFill>
                <a:effectLst/>
                <a:latin typeface="+mn-lt"/>
                <a:ea typeface="+mn-ea"/>
                <a:cs typeface="+mn-cs"/>
              </a:rPr>
              <a:t> 	-report statistically significant increases</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AC386E4-33DB-4138-8380-14E126246A47}" type="slidenum">
              <a:rPr lang="en-US" smtClean="0"/>
              <a:t>3</a:t>
            </a:fld>
            <a:endParaRPr lang="en-US"/>
          </a:p>
        </p:txBody>
      </p:sp>
    </p:spTree>
    <p:extLst>
      <p:ext uri="{BB962C8B-B14F-4D97-AF65-F5344CB8AC3E}">
        <p14:creationId xmlns:p14="http://schemas.microsoft.com/office/powerpoint/2010/main" val="835776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DOES EPCRA</a:t>
            </a:r>
            <a:r>
              <a:rPr lang="en-US" baseline="0" dirty="0" smtClean="0"/>
              <a:t> APPLY?</a:t>
            </a:r>
          </a:p>
          <a:p>
            <a:endParaRPr lang="en-US" baseline="0" dirty="0" smtClean="0"/>
          </a:p>
          <a:p>
            <a:r>
              <a:rPr lang="en-US" baseline="0" dirty="0" smtClean="0"/>
              <a:t>Whenever a release of an “extremely hazardous substance” exceeds the </a:t>
            </a:r>
            <a:r>
              <a:rPr lang="en-US" baseline="0" dirty="0" err="1" smtClean="0"/>
              <a:t>RQ</a:t>
            </a:r>
            <a:r>
              <a:rPr lang="en-US" baseline="0" dirty="0" smtClean="0"/>
              <a:t>.  EPCRA EHSs and their RQs are codified in 40 CFR Part 355, Appendix A and B.  Notification requirements also apply where there is a release of a RQ of a CERCLA hazardous substance.  </a:t>
            </a:r>
          </a:p>
          <a:p>
            <a:endParaRPr lang="en-US" baseline="0" dirty="0" smtClean="0"/>
          </a:p>
          <a:p>
            <a:r>
              <a:rPr lang="en-US" baseline="0" dirty="0" smtClean="0"/>
              <a:t>WHO SHOULD BE NOTIFIED?</a:t>
            </a:r>
          </a:p>
          <a:p>
            <a:endParaRPr lang="en-US" baseline="0" dirty="0" smtClean="0"/>
          </a:p>
          <a:p>
            <a:r>
              <a:rPr lang="en-US" baseline="0" dirty="0" smtClean="0"/>
              <a:t>The State Emergency Response Commissions (SERC) and Local Emergency Planning Committed (LEPC)</a:t>
            </a:r>
          </a:p>
          <a:p>
            <a:endParaRPr lang="en-US" baseline="0" dirty="0" smtClean="0"/>
          </a:p>
          <a:p>
            <a:r>
              <a:rPr lang="en-US" baseline="0" dirty="0" smtClean="0"/>
              <a:t>RELATIONSHIP TO CERCLA?</a:t>
            </a:r>
          </a:p>
          <a:p>
            <a:endParaRPr lang="en-US" baseline="0" dirty="0" smtClean="0"/>
          </a:p>
          <a:p>
            <a:r>
              <a:rPr lang="en-US" baseline="0" dirty="0" smtClean="0"/>
              <a:t>The lists of “hazardous substances” and “extremely hazardous substances” are two separate but overlapping lists.  The HS list is bigger, but not all </a:t>
            </a:r>
            <a:r>
              <a:rPr lang="en-US" baseline="0" dirty="0" err="1" smtClean="0"/>
              <a:t>EHSs</a:t>
            </a:r>
            <a:r>
              <a:rPr lang="en-US" baseline="0" dirty="0" smtClean="0"/>
              <a:t> are HSs.  </a:t>
            </a:r>
          </a:p>
          <a:p>
            <a:endParaRPr lang="en-US" baseline="0" dirty="0" smtClean="0"/>
          </a:p>
          <a:p>
            <a:r>
              <a:rPr lang="en-US" baseline="0" dirty="0" smtClean="0"/>
              <a:t>You can have a release of an </a:t>
            </a:r>
            <a:r>
              <a:rPr lang="en-US" baseline="0" dirty="0" err="1" smtClean="0"/>
              <a:t>EHS</a:t>
            </a:r>
            <a:r>
              <a:rPr lang="en-US" baseline="0" dirty="0" smtClean="0"/>
              <a:t> that is reportable under </a:t>
            </a:r>
            <a:r>
              <a:rPr lang="en-US" baseline="0" dirty="0" err="1" smtClean="0"/>
              <a:t>EPCRA</a:t>
            </a:r>
            <a:r>
              <a:rPr lang="en-US" baseline="0" dirty="0" smtClean="0"/>
              <a:t> but not reportable under CERCLA.  Examples would include bromine and ozone.  </a:t>
            </a:r>
          </a:p>
          <a:p>
            <a:endParaRPr lang="en-US" baseline="0" dirty="0" smtClean="0"/>
          </a:p>
          <a:p>
            <a:r>
              <a:rPr lang="en-US" baseline="0" dirty="0" smtClean="0"/>
              <a:t>However, CERLCA reportable releases must be reported under </a:t>
            </a:r>
            <a:r>
              <a:rPr lang="en-US" baseline="0" dirty="0" err="1" smtClean="0"/>
              <a:t>EPCRA</a:t>
            </a:r>
            <a:r>
              <a:rPr lang="en-US" baseline="0" dirty="0" smtClean="0"/>
              <a:t>, by statute.</a:t>
            </a:r>
          </a:p>
          <a:p>
            <a:endParaRPr lang="en-US" baseline="0" dirty="0" smtClean="0"/>
          </a:p>
          <a:p>
            <a:r>
              <a:rPr lang="en-US" baseline="0" dirty="0" smtClean="0"/>
              <a:t>DIFFERENCES FROM CERCLA?</a:t>
            </a:r>
          </a:p>
          <a:p>
            <a:endParaRPr lang="en-US" baseline="0" dirty="0" smtClean="0"/>
          </a:p>
          <a:p>
            <a:r>
              <a:rPr lang="en-US" baseline="0" dirty="0" smtClean="0"/>
              <a:t>No petroleum exclusion.  If any </a:t>
            </a:r>
            <a:r>
              <a:rPr lang="en-US" baseline="0" dirty="0" err="1" smtClean="0"/>
              <a:t>EHSs</a:t>
            </a:r>
            <a:r>
              <a:rPr lang="en-US" baseline="0" dirty="0" smtClean="0"/>
              <a:t> are present in any petroleum product, notification under </a:t>
            </a:r>
            <a:r>
              <a:rPr lang="en-US" baseline="0" dirty="0" err="1" smtClean="0"/>
              <a:t>EPCRA</a:t>
            </a:r>
            <a:r>
              <a:rPr lang="en-US" baseline="0" dirty="0" smtClean="0"/>
              <a:t> section 304 will apply</a:t>
            </a:r>
          </a:p>
          <a:p>
            <a:endParaRPr lang="en-US" dirty="0" smtClean="0"/>
          </a:p>
          <a:p>
            <a:endParaRPr lang="en-US" dirty="0" smtClean="0"/>
          </a:p>
          <a:p>
            <a:r>
              <a:rPr lang="en-US" dirty="0" smtClean="0"/>
              <a:t>WHO MUST NOTICE BE PROVIDED TO?</a:t>
            </a:r>
          </a:p>
          <a:p>
            <a:endParaRPr lang="en-US" dirty="0" smtClean="0"/>
          </a:p>
          <a:p>
            <a:r>
              <a:rPr lang="en-US" dirty="0" smtClean="0"/>
              <a:t>-notice should be given “immediately after</a:t>
            </a:r>
            <a:r>
              <a:rPr lang="en-US" baseline="0" dirty="0" smtClean="0"/>
              <a:t> the release by the owner or operator of a facility [ ] to the community emergency coordinator for the local emergency planning committees, if established, and to the State emergency planning commission of any State likely to be affected by the release.”  For incidents involving the release of hazardous substances during transportation, or storage incident to such transportation, the notice requirements may be satisfied by dialing 911.  </a:t>
            </a:r>
          </a:p>
          <a:p>
            <a:endParaRPr lang="en-US" baseline="0" dirty="0" smtClean="0"/>
          </a:p>
          <a:p>
            <a:endParaRPr lang="en-US" baseline="0" dirty="0" smtClean="0"/>
          </a:p>
          <a:p>
            <a:r>
              <a:rPr lang="en-US" baseline="0" dirty="0" smtClean="0"/>
              <a:t>CONTENTS OF INITIAL NOTICE – 42 USC 11004(b)</a:t>
            </a:r>
          </a:p>
          <a:p>
            <a:endParaRPr lang="en-US" baseline="0" dirty="0" smtClean="0"/>
          </a:p>
          <a:p>
            <a:r>
              <a:rPr lang="en-US" sz="1200" b="0" i="0" kern="1200" dirty="0" smtClean="0">
                <a:solidFill>
                  <a:schemeClr val="tx1"/>
                </a:solidFill>
                <a:effectLst/>
                <a:latin typeface="+mn-lt"/>
                <a:ea typeface="+mn-ea"/>
                <a:cs typeface="+mn-cs"/>
              </a:rPr>
              <a:t>Notice required under subsection (a) of this section shall include each of the following (to the extent known at the time of the notice and so long as no delay in responding to the emergency results):</a:t>
            </a:r>
          </a:p>
          <a:p>
            <a:endParaRPr lang="en-US" sz="1200" b="0" i="0" kern="120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(A)</a:t>
            </a:r>
            <a:r>
              <a:rPr lang="en-US" sz="1200" b="0" i="0" kern="1200" dirty="0" smtClean="0">
                <a:solidFill>
                  <a:schemeClr val="tx1"/>
                </a:solidFill>
                <a:effectLst/>
                <a:latin typeface="+mn-lt"/>
                <a:ea typeface="+mn-ea"/>
                <a:cs typeface="+mn-cs"/>
              </a:rPr>
              <a:t> The chemical name or identity of any substance involved in the release.</a:t>
            </a:r>
          </a:p>
          <a:p>
            <a:r>
              <a:rPr lang="en-US" sz="1200" b="1" i="0" kern="1200" dirty="0" smtClean="0">
                <a:solidFill>
                  <a:schemeClr val="tx1"/>
                </a:solidFill>
                <a:effectLst/>
                <a:latin typeface="+mn-lt"/>
                <a:ea typeface="+mn-ea"/>
                <a:cs typeface="+mn-cs"/>
              </a:rPr>
              <a:t>(B)</a:t>
            </a:r>
            <a:r>
              <a:rPr lang="en-US" sz="1200" b="0" i="0" kern="1200" dirty="0" smtClean="0">
                <a:solidFill>
                  <a:schemeClr val="tx1"/>
                </a:solidFill>
                <a:effectLst/>
                <a:latin typeface="+mn-lt"/>
                <a:ea typeface="+mn-ea"/>
                <a:cs typeface="+mn-cs"/>
              </a:rPr>
              <a:t> An indication of whether the substance is on the list referred to in </a:t>
            </a:r>
            <a:r>
              <a:rPr lang="en-US" sz="1200" b="0" i="0" u="none" strike="noStrike" kern="1200" dirty="0" smtClean="0">
                <a:solidFill>
                  <a:schemeClr val="tx1"/>
                </a:solidFill>
                <a:effectLst/>
                <a:latin typeface="+mn-lt"/>
                <a:ea typeface="+mn-ea"/>
                <a:cs typeface="+mn-cs"/>
                <a:hlinkClick r:id="rId3"/>
              </a:rPr>
              <a:t>section 11002(a)</a:t>
            </a:r>
            <a:r>
              <a:rPr lang="en-US" sz="1200" b="0" i="0" kern="1200" dirty="0" smtClean="0">
                <a:solidFill>
                  <a:schemeClr val="tx1"/>
                </a:solidFill>
                <a:effectLst/>
                <a:latin typeface="+mn-lt"/>
                <a:ea typeface="+mn-ea"/>
                <a:cs typeface="+mn-cs"/>
              </a:rPr>
              <a:t> of this title.</a:t>
            </a:r>
          </a:p>
          <a:p>
            <a:r>
              <a:rPr lang="en-US" sz="1200" b="1" i="0" kern="1200" dirty="0" smtClean="0">
                <a:solidFill>
                  <a:schemeClr val="tx1"/>
                </a:solidFill>
                <a:effectLst/>
                <a:latin typeface="+mn-lt"/>
                <a:ea typeface="+mn-ea"/>
                <a:cs typeface="+mn-cs"/>
              </a:rPr>
              <a:t>(C)</a:t>
            </a:r>
            <a:r>
              <a:rPr lang="en-US" sz="1200" b="0" i="0" kern="1200" dirty="0" smtClean="0">
                <a:solidFill>
                  <a:schemeClr val="tx1"/>
                </a:solidFill>
                <a:effectLst/>
                <a:latin typeface="+mn-lt"/>
                <a:ea typeface="+mn-ea"/>
                <a:cs typeface="+mn-cs"/>
              </a:rPr>
              <a:t> An estimate of the quantity of any such substance that was released into the environment.</a:t>
            </a:r>
          </a:p>
          <a:p>
            <a:r>
              <a:rPr lang="en-US" sz="1200" b="1" i="0" kern="1200" dirty="0" smtClean="0">
                <a:solidFill>
                  <a:schemeClr val="tx1"/>
                </a:solidFill>
                <a:effectLst/>
                <a:latin typeface="+mn-lt"/>
                <a:ea typeface="+mn-ea"/>
                <a:cs typeface="+mn-cs"/>
              </a:rPr>
              <a:t>(D)</a:t>
            </a:r>
            <a:r>
              <a:rPr lang="en-US" sz="1200" b="0" i="0" kern="1200" dirty="0" smtClean="0">
                <a:solidFill>
                  <a:schemeClr val="tx1"/>
                </a:solidFill>
                <a:effectLst/>
                <a:latin typeface="+mn-lt"/>
                <a:ea typeface="+mn-ea"/>
                <a:cs typeface="+mn-cs"/>
              </a:rPr>
              <a:t> The time and duration of the release.</a:t>
            </a:r>
          </a:p>
          <a:p>
            <a:r>
              <a:rPr lang="en-US" sz="1200" b="1" i="0" kern="1200" dirty="0" smtClean="0">
                <a:solidFill>
                  <a:schemeClr val="tx1"/>
                </a:solidFill>
                <a:effectLst/>
                <a:latin typeface="+mn-lt"/>
                <a:ea typeface="+mn-ea"/>
                <a:cs typeface="+mn-cs"/>
              </a:rPr>
              <a:t>(E)</a:t>
            </a:r>
            <a:r>
              <a:rPr lang="en-US" sz="1200" b="0" i="0" kern="1200" dirty="0" smtClean="0">
                <a:solidFill>
                  <a:schemeClr val="tx1"/>
                </a:solidFill>
                <a:effectLst/>
                <a:latin typeface="+mn-lt"/>
                <a:ea typeface="+mn-ea"/>
                <a:cs typeface="+mn-cs"/>
              </a:rPr>
              <a:t> The medium or media into which the release occurred.</a:t>
            </a:r>
          </a:p>
          <a:p>
            <a:r>
              <a:rPr lang="en-US" sz="1200" b="1" i="0" kern="1200" dirty="0" smtClean="0">
                <a:solidFill>
                  <a:schemeClr val="tx1"/>
                </a:solidFill>
                <a:effectLst/>
                <a:latin typeface="+mn-lt"/>
                <a:ea typeface="+mn-ea"/>
                <a:cs typeface="+mn-cs"/>
              </a:rPr>
              <a:t>(F)</a:t>
            </a:r>
            <a:r>
              <a:rPr lang="en-US" sz="1200" b="0" i="0" kern="1200" dirty="0" smtClean="0">
                <a:solidFill>
                  <a:schemeClr val="tx1"/>
                </a:solidFill>
                <a:effectLst/>
                <a:latin typeface="+mn-lt"/>
                <a:ea typeface="+mn-ea"/>
                <a:cs typeface="+mn-cs"/>
              </a:rPr>
              <a:t> Any known or anticipated acute or chronic health risks associated with the emergency and, where appropriate, advice regarding medical attention necessary for exposed individuals.</a:t>
            </a:r>
          </a:p>
          <a:p>
            <a:r>
              <a:rPr lang="en-US" sz="1200" b="1" i="0" kern="1200" dirty="0" smtClean="0">
                <a:solidFill>
                  <a:schemeClr val="tx1"/>
                </a:solidFill>
                <a:effectLst/>
                <a:latin typeface="+mn-lt"/>
                <a:ea typeface="+mn-ea"/>
                <a:cs typeface="+mn-cs"/>
              </a:rPr>
              <a:t>(G)</a:t>
            </a:r>
            <a:r>
              <a:rPr lang="en-US" sz="1200" b="0" i="0" kern="1200" dirty="0" smtClean="0">
                <a:solidFill>
                  <a:schemeClr val="tx1"/>
                </a:solidFill>
                <a:effectLst/>
                <a:latin typeface="+mn-lt"/>
                <a:ea typeface="+mn-ea"/>
                <a:cs typeface="+mn-cs"/>
              </a:rPr>
              <a:t> Proper precautions to take as a result of the release, including evacuation (unless such information is readily available to the community emergency coordinator pursuant to the emergency plan).</a:t>
            </a:r>
          </a:p>
          <a:p>
            <a:r>
              <a:rPr lang="en-US" sz="1200" b="1" i="0" kern="1200" dirty="0" smtClean="0">
                <a:solidFill>
                  <a:schemeClr val="tx1"/>
                </a:solidFill>
                <a:effectLst/>
                <a:latin typeface="+mn-lt"/>
                <a:ea typeface="+mn-ea"/>
                <a:cs typeface="+mn-cs"/>
              </a:rPr>
              <a:t>(H)</a:t>
            </a:r>
            <a:r>
              <a:rPr lang="en-US" sz="1200" b="0" i="0" kern="1200" dirty="0" smtClean="0">
                <a:solidFill>
                  <a:schemeClr val="tx1"/>
                </a:solidFill>
                <a:effectLst/>
                <a:latin typeface="+mn-lt"/>
                <a:ea typeface="+mn-ea"/>
                <a:cs typeface="+mn-cs"/>
              </a:rPr>
              <a:t> The name and telephone number of the person or persons to be contacted for further information.</a:t>
            </a:r>
          </a:p>
          <a:p>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CONTENTS OF FOLLOW UP NOTICE – 42 USC 11004(c)</a:t>
            </a:r>
          </a:p>
          <a:p>
            <a:endParaRPr lang="en-US" sz="1200" b="0" i="0" kern="120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(c)</a:t>
            </a:r>
            <a:r>
              <a:rPr lang="en-US" sz="1200" b="0"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Followup</a:t>
            </a:r>
            <a:r>
              <a:rPr lang="en-US" sz="1200" b="1" i="0" kern="1200" dirty="0" smtClean="0">
                <a:solidFill>
                  <a:schemeClr val="tx1"/>
                </a:solidFill>
                <a:effectLst/>
                <a:latin typeface="+mn-lt"/>
                <a:ea typeface="+mn-ea"/>
                <a:cs typeface="+mn-cs"/>
              </a:rPr>
              <a:t> emergency notice</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As soon as practicable after a release which requires notice under subsection (a) of this section, such owner or operator shall provide a written </a:t>
            </a:r>
            <a:r>
              <a:rPr lang="en-US" sz="1200" b="0" i="0" kern="1200" dirty="0" err="1" smtClean="0">
                <a:solidFill>
                  <a:schemeClr val="tx1"/>
                </a:solidFill>
                <a:effectLst/>
                <a:latin typeface="+mn-lt"/>
                <a:ea typeface="+mn-ea"/>
                <a:cs typeface="+mn-cs"/>
              </a:rPr>
              <a:t>followup</a:t>
            </a:r>
            <a:r>
              <a:rPr lang="en-US" sz="1200" b="0" i="0" kern="1200" dirty="0" smtClean="0">
                <a:solidFill>
                  <a:schemeClr val="tx1"/>
                </a:solidFill>
                <a:effectLst/>
                <a:latin typeface="+mn-lt"/>
                <a:ea typeface="+mn-ea"/>
                <a:cs typeface="+mn-cs"/>
              </a:rPr>
              <a:t> emergency notice (or notices, as more information becomes available) setting forth and updating the information required under subsection (b) of this section, and including additional information with respect to--</a:t>
            </a:r>
          </a:p>
          <a:p>
            <a:r>
              <a:rPr lang="en-US" sz="1200" b="1" i="0" kern="1200" dirty="0" smtClean="0">
                <a:solidFill>
                  <a:schemeClr val="tx1"/>
                </a:solidFill>
                <a:effectLst/>
                <a:latin typeface="+mn-lt"/>
                <a:ea typeface="+mn-ea"/>
                <a:cs typeface="+mn-cs"/>
              </a:rPr>
              <a:t>(1)</a:t>
            </a:r>
            <a:r>
              <a:rPr lang="en-US" sz="1200" b="0" i="0" kern="1200" dirty="0" smtClean="0">
                <a:solidFill>
                  <a:schemeClr val="tx1"/>
                </a:solidFill>
                <a:effectLst/>
                <a:latin typeface="+mn-lt"/>
                <a:ea typeface="+mn-ea"/>
                <a:cs typeface="+mn-cs"/>
              </a:rPr>
              <a:t> actions taken to respond to and contain the release,</a:t>
            </a:r>
          </a:p>
          <a:p>
            <a:r>
              <a:rPr lang="en-US" sz="1200" b="1" i="0" kern="1200" dirty="0" smtClean="0">
                <a:solidFill>
                  <a:schemeClr val="tx1"/>
                </a:solidFill>
                <a:effectLst/>
                <a:latin typeface="+mn-lt"/>
                <a:ea typeface="+mn-ea"/>
                <a:cs typeface="+mn-cs"/>
              </a:rPr>
              <a:t>(2)</a:t>
            </a:r>
            <a:r>
              <a:rPr lang="en-US" sz="1200" b="0" i="0" kern="1200" dirty="0" smtClean="0">
                <a:solidFill>
                  <a:schemeClr val="tx1"/>
                </a:solidFill>
                <a:effectLst/>
                <a:latin typeface="+mn-lt"/>
                <a:ea typeface="+mn-ea"/>
                <a:cs typeface="+mn-cs"/>
              </a:rPr>
              <a:t> any known or anticipated acute or chronic health risks associated with the release, and</a:t>
            </a:r>
          </a:p>
          <a:p>
            <a:r>
              <a:rPr lang="en-US" sz="1200" b="1" i="0" kern="1200" dirty="0" smtClean="0">
                <a:solidFill>
                  <a:schemeClr val="tx1"/>
                </a:solidFill>
                <a:effectLst/>
                <a:latin typeface="+mn-lt"/>
                <a:ea typeface="+mn-ea"/>
                <a:cs typeface="+mn-cs"/>
              </a:rPr>
              <a:t>(3)</a:t>
            </a:r>
            <a:r>
              <a:rPr lang="en-US" sz="1200" b="0" i="0" kern="1200" dirty="0" smtClean="0">
                <a:solidFill>
                  <a:schemeClr val="tx1"/>
                </a:solidFill>
                <a:effectLst/>
                <a:latin typeface="+mn-lt"/>
                <a:ea typeface="+mn-ea"/>
                <a:cs typeface="+mn-cs"/>
              </a:rPr>
              <a:t> where appropriate, advice regarding medical attention necessary for exposed individuals.</a:t>
            </a:r>
          </a:p>
          <a:p>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EXEMPTIONS</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Does not apply to any release which results in exposure to persons solely within the site or sites on which a</a:t>
            </a:r>
            <a:r>
              <a:rPr lang="en-US" sz="1200" b="0" i="0" kern="1200" baseline="0" dirty="0" smtClean="0">
                <a:solidFill>
                  <a:schemeClr val="tx1"/>
                </a:solidFill>
                <a:effectLst/>
                <a:latin typeface="+mn-lt"/>
                <a:ea typeface="+mn-ea"/>
                <a:cs typeface="+mn-cs"/>
              </a:rPr>
              <a:t> facility is located</a:t>
            </a:r>
          </a:p>
          <a:p>
            <a:endParaRPr lang="en-US" sz="1200" b="0" i="0" kern="1200" baseline="0" dirty="0" smtClean="0">
              <a:solidFill>
                <a:schemeClr val="tx1"/>
              </a:solidFill>
              <a:effectLst/>
              <a:latin typeface="+mn-lt"/>
              <a:ea typeface="+mn-ea"/>
              <a:cs typeface="+mn-cs"/>
            </a:endParaRPr>
          </a:p>
          <a:p>
            <a:r>
              <a:rPr lang="en-US" sz="1200" b="0" i="0" kern="1200" baseline="0" dirty="0" smtClean="0">
                <a:solidFill>
                  <a:schemeClr val="tx1"/>
                </a:solidFill>
                <a:effectLst/>
                <a:latin typeface="+mn-lt"/>
                <a:ea typeface="+mn-ea"/>
                <a:cs typeface="+mn-cs"/>
              </a:rPr>
              <a:t>With the exception of the petroleum exclusion, all other CERCLA exemptions apply (if any </a:t>
            </a:r>
            <a:r>
              <a:rPr lang="en-US" sz="1200" b="0" i="0" kern="1200" baseline="0" dirty="0" err="1" smtClean="0">
                <a:solidFill>
                  <a:schemeClr val="tx1"/>
                </a:solidFill>
                <a:effectLst/>
                <a:latin typeface="+mn-lt"/>
                <a:ea typeface="+mn-ea"/>
                <a:cs typeface="+mn-cs"/>
              </a:rPr>
              <a:t>EHSs</a:t>
            </a:r>
            <a:r>
              <a:rPr lang="en-US" sz="1200" b="0" i="0" kern="1200" baseline="0" dirty="0" smtClean="0">
                <a:solidFill>
                  <a:schemeClr val="tx1"/>
                </a:solidFill>
                <a:effectLst/>
                <a:latin typeface="+mn-lt"/>
                <a:ea typeface="+mn-ea"/>
                <a:cs typeface="+mn-cs"/>
              </a:rPr>
              <a:t> are </a:t>
            </a:r>
            <a:r>
              <a:rPr lang="en-US" sz="1200" b="0" i="0" kern="1200" baseline="0" dirty="0" err="1" smtClean="0">
                <a:solidFill>
                  <a:schemeClr val="tx1"/>
                </a:solidFill>
                <a:effectLst/>
                <a:latin typeface="+mn-lt"/>
                <a:ea typeface="+mn-ea"/>
                <a:cs typeface="+mn-cs"/>
              </a:rPr>
              <a:t>presnt</a:t>
            </a:r>
            <a:r>
              <a:rPr lang="en-US" sz="1200" b="0" i="0" kern="1200" baseline="0" dirty="0" smtClean="0">
                <a:solidFill>
                  <a:schemeClr val="tx1"/>
                </a:solidFill>
                <a:effectLst/>
                <a:latin typeface="+mn-lt"/>
                <a:ea typeface="+mn-ea"/>
                <a:cs typeface="+mn-cs"/>
              </a:rPr>
              <a:t> in any petroleum product, notification under </a:t>
            </a:r>
            <a:r>
              <a:rPr lang="en-US" sz="1200" b="0" i="0" kern="1200" baseline="0" dirty="0" err="1" smtClean="0">
                <a:solidFill>
                  <a:schemeClr val="tx1"/>
                </a:solidFill>
                <a:effectLst/>
                <a:latin typeface="+mn-lt"/>
                <a:ea typeface="+mn-ea"/>
                <a:cs typeface="+mn-cs"/>
              </a:rPr>
              <a:t>EPCRA</a:t>
            </a:r>
            <a:r>
              <a:rPr lang="en-US" sz="1200" b="0" i="0" kern="1200" baseline="0" dirty="0" smtClean="0">
                <a:solidFill>
                  <a:schemeClr val="tx1"/>
                </a:solidFill>
                <a:effectLst/>
                <a:latin typeface="+mn-lt"/>
                <a:ea typeface="+mn-ea"/>
                <a:cs typeface="+mn-cs"/>
              </a:rPr>
              <a:t> section 304 will apply)</a:t>
            </a:r>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AC386E4-33DB-4138-8380-14E126246A47}" type="slidenum">
              <a:rPr lang="en-US" smtClean="0"/>
              <a:t>4</a:t>
            </a:fld>
            <a:endParaRPr lang="en-US"/>
          </a:p>
        </p:txBody>
      </p:sp>
    </p:spTree>
    <p:extLst>
      <p:ext uri="{BB962C8B-B14F-4D97-AF65-F5344CB8AC3E}">
        <p14:creationId xmlns:p14="http://schemas.microsoft.com/office/powerpoint/2010/main" val="3162184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TO REPORT</a:t>
            </a:r>
          </a:p>
          <a:p>
            <a:endParaRPr lang="en-US" baseline="0" dirty="0" smtClean="0"/>
          </a:p>
          <a:p>
            <a:r>
              <a:rPr lang="en-US" baseline="0" dirty="0" smtClean="0"/>
              <a:t>Imminent or actual emergency situations, if help from local emergency personnel is required.  </a:t>
            </a:r>
          </a:p>
          <a:p>
            <a:endParaRPr lang="en-US" baseline="0" dirty="0" smtClean="0"/>
          </a:p>
          <a:p>
            <a:r>
              <a:rPr lang="en-US" sz="1200" kern="1200" dirty="0" smtClean="0">
                <a:solidFill>
                  <a:schemeClr val="tx1"/>
                </a:solidFill>
                <a:effectLst/>
                <a:latin typeface="+mn-lt"/>
                <a:ea typeface="+mn-ea"/>
                <a:cs typeface="+mn-cs"/>
              </a:rPr>
              <a:t>If there is a release of hazardous waste, a fire, an explosion, or another event that may threaten human health or the environment outside of the facility boundary, the generator must immediately notify the National Response Center (or pre-designated alternative). If the event requires evacuation of the local area, the emergency coordinator must also notify the appropriate local authorities. [40 CFR 265.56(d)(1)-(2)]</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LARGE QUANTITY GENERATORS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telephone report to the National Response Center (NRC) must include: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The name and telephone number of the reporter;</a:t>
            </a:r>
          </a:p>
          <a:p>
            <a:r>
              <a:rPr lang="en-US" sz="1200" kern="1200" dirty="0" smtClean="0">
                <a:solidFill>
                  <a:schemeClr val="tx1"/>
                </a:solidFill>
                <a:effectLst/>
                <a:latin typeface="+mn-lt"/>
                <a:ea typeface="+mn-ea"/>
                <a:cs typeface="+mn-cs"/>
              </a:rPr>
              <a:t>• The name and address of the facility;</a:t>
            </a:r>
          </a:p>
          <a:p>
            <a:r>
              <a:rPr lang="en-US" sz="1200" kern="1200" dirty="0" smtClean="0">
                <a:solidFill>
                  <a:schemeClr val="tx1"/>
                </a:solidFill>
                <a:effectLst/>
                <a:latin typeface="+mn-lt"/>
                <a:ea typeface="+mn-ea"/>
                <a:cs typeface="+mn-cs"/>
              </a:rPr>
              <a:t>• The time and type (fire, explosion, spill, etc.) of incident;</a:t>
            </a:r>
          </a:p>
          <a:p>
            <a:r>
              <a:rPr lang="en-US" sz="1200" kern="1200" dirty="0" smtClean="0">
                <a:solidFill>
                  <a:schemeClr val="tx1"/>
                </a:solidFill>
                <a:effectLst/>
                <a:latin typeface="+mn-lt"/>
                <a:ea typeface="+mn-ea"/>
                <a:cs typeface="+mn-cs"/>
              </a:rPr>
              <a:t>• The name and quantity of materials involved (to the extent known);</a:t>
            </a:r>
          </a:p>
          <a:p>
            <a:r>
              <a:rPr lang="en-US" sz="1200" kern="1200" dirty="0" smtClean="0">
                <a:solidFill>
                  <a:schemeClr val="tx1"/>
                </a:solidFill>
                <a:effectLst/>
                <a:latin typeface="+mn-lt"/>
                <a:ea typeface="+mn-ea"/>
                <a:cs typeface="+mn-cs"/>
              </a:rPr>
              <a:t>• The extent of injuries (if any); and</a:t>
            </a:r>
          </a:p>
          <a:p>
            <a:r>
              <a:rPr lang="en-US" sz="1200" kern="1200" dirty="0" smtClean="0">
                <a:solidFill>
                  <a:schemeClr val="tx1"/>
                </a:solidFill>
                <a:effectLst/>
                <a:latin typeface="+mn-lt"/>
                <a:ea typeface="+mn-ea"/>
                <a:cs typeface="+mn-cs"/>
              </a:rPr>
              <a:t>• Possible hazards to human health or the environment outside of the facility.</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 later than 30 days after an incident that required the implementation of the contingency plan, the large quantity generator must file a written report with the EPA regional office and/or the State EPA. The written report must contain all the information from the immediate telephone report, as well as an estimated quantity and disposition of material recovered after the incident. [40 CFR 265.56]</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SMALL QUANTITY GENERATORS</a:t>
            </a:r>
          </a:p>
          <a:p>
            <a:r>
              <a:rPr lang="en-US" sz="1200" kern="1200" dirty="0" smtClean="0">
                <a:solidFill>
                  <a:schemeClr val="tx1"/>
                </a:solidFill>
                <a:effectLst/>
                <a:latin typeface="+mn-lt"/>
                <a:ea typeface="+mn-ea"/>
                <a:cs typeface="+mn-cs"/>
              </a:rPr>
              <a:t> </a:t>
            </a:r>
          </a:p>
          <a:p>
            <a:r>
              <a:rPr lang="en-US" sz="1200" kern="1200" dirty="0" err="1" smtClean="0">
                <a:solidFill>
                  <a:schemeClr val="tx1"/>
                </a:solidFill>
                <a:effectLst/>
                <a:latin typeface="+mn-lt"/>
                <a:ea typeface="+mn-ea"/>
                <a:cs typeface="+mn-cs"/>
              </a:rPr>
              <a:t>SQGs</a:t>
            </a:r>
            <a:r>
              <a:rPr lang="en-US" sz="1200" kern="1200" dirty="0" smtClean="0">
                <a:solidFill>
                  <a:schemeClr val="tx1"/>
                </a:solidFill>
                <a:effectLst/>
                <a:latin typeface="+mn-lt"/>
                <a:ea typeface="+mn-ea"/>
                <a:cs typeface="+mn-cs"/>
              </a:rPr>
              <a:t> are not required to have written contingency plans like </a:t>
            </a:r>
            <a:r>
              <a:rPr lang="en-US" sz="1200" kern="1200" dirty="0" err="1" smtClean="0">
                <a:solidFill>
                  <a:schemeClr val="tx1"/>
                </a:solidFill>
                <a:effectLst/>
                <a:latin typeface="+mn-lt"/>
                <a:ea typeface="+mn-ea"/>
                <a:cs typeface="+mn-cs"/>
              </a:rPr>
              <a:t>LQGs</a:t>
            </a:r>
            <a:r>
              <a:rPr lang="en-US" sz="1200" kern="1200" dirty="0" smtClean="0">
                <a:solidFill>
                  <a:schemeClr val="tx1"/>
                </a:solidFill>
                <a:effectLst/>
                <a:latin typeface="+mn-lt"/>
                <a:ea typeface="+mn-ea"/>
                <a:cs typeface="+mn-cs"/>
              </a:rPr>
              <a:t>, but they are required under the 180-day accumulation requirements to have designated emergency coordinators. The 180-day accumulation rules require that in the event of a fire, the emergency coordinator must immediately notify local responders by telephone. In the event of a fire, explosion, or other release which could threaten human health or the environment outside of the facility, the generator must notify the National Response Center using the 24/7 toll free number.</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The NRC notification must include: </a:t>
            </a:r>
          </a:p>
          <a:p>
            <a:r>
              <a:rPr lang="en-US" sz="1200" kern="1200" dirty="0" smtClean="0">
                <a:solidFill>
                  <a:schemeClr val="tx1"/>
                </a:solidFill>
                <a:effectLst/>
                <a:latin typeface="+mn-lt"/>
                <a:ea typeface="+mn-ea"/>
                <a:cs typeface="+mn-cs"/>
              </a:rPr>
              <a:t>• The name, address, and EPA ID# of the generator;</a:t>
            </a:r>
          </a:p>
          <a:p>
            <a:r>
              <a:rPr lang="en-US" sz="1200" kern="1200" dirty="0" smtClean="0">
                <a:solidFill>
                  <a:schemeClr val="tx1"/>
                </a:solidFill>
                <a:effectLst/>
                <a:latin typeface="+mn-lt"/>
                <a:ea typeface="+mn-ea"/>
                <a:cs typeface="+mn-cs"/>
              </a:rPr>
              <a:t>• The date/time/type of incident;</a:t>
            </a:r>
          </a:p>
          <a:p>
            <a:r>
              <a:rPr lang="en-US" sz="1200" kern="1200" dirty="0" smtClean="0">
                <a:solidFill>
                  <a:schemeClr val="tx1"/>
                </a:solidFill>
                <a:effectLst/>
                <a:latin typeface="+mn-lt"/>
                <a:ea typeface="+mn-ea"/>
                <a:cs typeface="+mn-cs"/>
              </a:rPr>
              <a:t>• The quantity and type of waste involved;</a:t>
            </a:r>
          </a:p>
          <a:p>
            <a:r>
              <a:rPr lang="en-US" sz="1200" kern="1200" dirty="0" smtClean="0">
                <a:solidFill>
                  <a:schemeClr val="tx1"/>
                </a:solidFill>
                <a:effectLst/>
                <a:latin typeface="+mn-lt"/>
                <a:ea typeface="+mn-ea"/>
                <a:cs typeface="+mn-cs"/>
              </a:rPr>
              <a:t>• The extent of injuries (if any); and</a:t>
            </a:r>
          </a:p>
          <a:p>
            <a:r>
              <a:rPr lang="en-US" sz="1200" kern="1200" dirty="0" smtClean="0">
                <a:solidFill>
                  <a:schemeClr val="tx1"/>
                </a:solidFill>
                <a:effectLst/>
                <a:latin typeface="+mn-lt"/>
                <a:ea typeface="+mn-ea"/>
                <a:cs typeface="+mn-cs"/>
              </a:rPr>
              <a:t>• The estimated quantity and disposition of recovered materials if any.</a:t>
            </a:r>
          </a:p>
          <a:p>
            <a:r>
              <a:rPr lang="en-US" sz="1200" kern="1200" dirty="0" smtClean="0">
                <a:solidFill>
                  <a:schemeClr val="tx1"/>
                </a:solidFill>
                <a:effectLst/>
                <a:latin typeface="+mn-lt"/>
                <a:ea typeface="+mn-ea"/>
                <a:cs typeface="+mn-cs"/>
              </a:rPr>
              <a:t>[40 CFR 262.34(d)(5)]</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Federal </a:t>
            </a:r>
            <a:r>
              <a:rPr lang="en-US" sz="1200" kern="1200" dirty="0" err="1" smtClean="0">
                <a:solidFill>
                  <a:schemeClr val="tx1"/>
                </a:solidFill>
                <a:effectLst/>
                <a:latin typeface="+mn-lt"/>
                <a:ea typeface="+mn-ea"/>
                <a:cs typeface="+mn-cs"/>
              </a:rPr>
              <a:t>RCRA</a:t>
            </a:r>
            <a:r>
              <a:rPr lang="en-US" sz="1200" kern="1200" dirty="0" smtClean="0">
                <a:solidFill>
                  <a:schemeClr val="tx1"/>
                </a:solidFill>
                <a:effectLst/>
                <a:latin typeface="+mn-lt"/>
                <a:ea typeface="+mn-ea"/>
                <a:cs typeface="+mn-cs"/>
              </a:rPr>
              <a:t> regulations do not require </a:t>
            </a:r>
            <a:r>
              <a:rPr lang="en-US" sz="1200" kern="1200" dirty="0" err="1" smtClean="0">
                <a:solidFill>
                  <a:schemeClr val="tx1"/>
                </a:solidFill>
                <a:effectLst/>
                <a:latin typeface="+mn-lt"/>
                <a:ea typeface="+mn-ea"/>
                <a:cs typeface="+mn-cs"/>
              </a:rPr>
              <a:t>SQGs</a:t>
            </a:r>
            <a:r>
              <a:rPr lang="en-US" sz="1200" kern="1200" dirty="0" smtClean="0">
                <a:solidFill>
                  <a:schemeClr val="tx1"/>
                </a:solidFill>
                <a:effectLst/>
                <a:latin typeface="+mn-lt"/>
                <a:ea typeface="+mn-ea"/>
                <a:cs typeface="+mn-cs"/>
              </a:rPr>
              <a:t> to file written reports after a fire, release, or other incident involving hazardous waste. State-level regulations may require contingency planning or reporting in excess of Federal requirements.</a:t>
            </a:r>
          </a:p>
          <a:p>
            <a:endParaRPr lang="en-US" dirty="0"/>
          </a:p>
        </p:txBody>
      </p:sp>
      <p:sp>
        <p:nvSpPr>
          <p:cNvPr id="4" name="Slide Number Placeholder 3"/>
          <p:cNvSpPr>
            <a:spLocks noGrp="1"/>
          </p:cNvSpPr>
          <p:nvPr>
            <p:ph type="sldNum" sz="quarter" idx="10"/>
          </p:nvPr>
        </p:nvSpPr>
        <p:spPr/>
        <p:txBody>
          <a:bodyPr/>
          <a:lstStyle/>
          <a:p>
            <a:fld id="{7AC386E4-33DB-4138-8380-14E126246A47}" type="slidenum">
              <a:rPr lang="en-US" smtClean="0"/>
              <a:t>5</a:t>
            </a:fld>
            <a:endParaRPr lang="en-US"/>
          </a:p>
        </p:txBody>
      </p:sp>
    </p:spTree>
    <p:extLst>
      <p:ext uri="{BB962C8B-B14F-4D97-AF65-F5344CB8AC3E}">
        <p14:creationId xmlns:p14="http://schemas.microsoft.com/office/powerpoint/2010/main" val="9056063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“Hazardous substances” and their reportable quantities are designated by 40 C.F.R. Part 116.4, 117.3.   (WITHIN 24-HOUR PERIOD)</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For oil, a quantity which violates an applicable water quality standard, or which causes a sheen on the water, 40 C.F.R. §110.3, must be reported to the National Response Center at (800) 424-8802. 40 </a:t>
            </a:r>
            <a:r>
              <a:rPr lang="en-US" sz="1200" b="0" i="0" u="none" strike="noStrike" kern="1200" baseline="0" dirty="0" err="1" smtClean="0">
                <a:solidFill>
                  <a:schemeClr val="tx1"/>
                </a:solidFill>
                <a:latin typeface="+mn-lt"/>
                <a:ea typeface="+mn-ea"/>
                <a:cs typeface="+mn-cs"/>
              </a:rPr>
              <a:t>C.F.R</a:t>
            </a:r>
            <a:r>
              <a:rPr lang="en-US" sz="1200" b="0" i="0" u="none" strike="noStrike" kern="1200" baseline="0" dirty="0" smtClean="0">
                <a:solidFill>
                  <a:schemeClr val="tx1"/>
                </a:solidFill>
                <a:latin typeface="+mn-lt"/>
                <a:ea typeface="+mn-ea"/>
                <a:cs typeface="+mn-cs"/>
              </a:rPr>
              <a:t>. §110.6. </a:t>
            </a:r>
            <a:endParaRPr lang="en-US" dirty="0"/>
          </a:p>
        </p:txBody>
      </p:sp>
      <p:sp>
        <p:nvSpPr>
          <p:cNvPr id="4" name="Slide Number Placeholder 3"/>
          <p:cNvSpPr>
            <a:spLocks noGrp="1"/>
          </p:cNvSpPr>
          <p:nvPr>
            <p:ph type="sldNum" sz="quarter" idx="10"/>
          </p:nvPr>
        </p:nvSpPr>
        <p:spPr/>
        <p:txBody>
          <a:bodyPr/>
          <a:lstStyle/>
          <a:p>
            <a:fld id="{7AC386E4-33DB-4138-8380-14E126246A47}" type="slidenum">
              <a:rPr lang="en-US" smtClean="0"/>
              <a:t>6</a:t>
            </a:fld>
            <a:endParaRPr lang="en-US"/>
          </a:p>
        </p:txBody>
      </p:sp>
    </p:spTree>
    <p:extLst>
      <p:ext uri="{BB962C8B-B14F-4D97-AF65-F5344CB8AC3E}">
        <p14:creationId xmlns:p14="http://schemas.microsoft.com/office/powerpoint/2010/main" val="20161463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permits themselves will define what constitutes a reportable occurrence, how reporting should occur, and direct any other action to be taken by the permittee.</a:t>
            </a:r>
          </a:p>
          <a:p>
            <a:endParaRPr lang="en-US" baseline="0" dirty="0" smtClean="0"/>
          </a:p>
          <a:p>
            <a:r>
              <a:rPr lang="en-US" baseline="0" dirty="0" smtClean="0"/>
              <a:t>Keep accurate records: permits regularly require semi-annual/quarterly reports, which are required to identify all releases/exceedances occurring during the reporting period</a:t>
            </a:r>
            <a:endParaRPr lang="en-US" dirty="0"/>
          </a:p>
        </p:txBody>
      </p:sp>
      <p:sp>
        <p:nvSpPr>
          <p:cNvPr id="4" name="Slide Number Placeholder 3"/>
          <p:cNvSpPr>
            <a:spLocks noGrp="1"/>
          </p:cNvSpPr>
          <p:nvPr>
            <p:ph type="sldNum" sz="quarter" idx="10"/>
          </p:nvPr>
        </p:nvSpPr>
        <p:spPr/>
        <p:txBody>
          <a:bodyPr/>
          <a:lstStyle/>
          <a:p>
            <a:fld id="{7AC386E4-33DB-4138-8380-14E126246A47}" type="slidenum">
              <a:rPr lang="en-US" smtClean="0"/>
              <a:t>7</a:t>
            </a:fld>
            <a:endParaRPr lang="en-US"/>
          </a:p>
        </p:txBody>
      </p:sp>
    </p:spTree>
    <p:extLst>
      <p:ext uri="{BB962C8B-B14F-4D97-AF65-F5344CB8AC3E}">
        <p14:creationId xmlns:p14="http://schemas.microsoft.com/office/powerpoint/2010/main" val="13721843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List of hazardous substances is similar but not identical to CERCLA hazardous substances list</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Releases of lesser quantities which cause or “may reasonably be expected to cause” a “fire with potential off-site impacts,” explosion, “vapors, dust and/or gases,” which may cause illnesses (not including illnesses to persons in the same building), or contravention of air or water quality standards, must also be reported.   6 </a:t>
            </a:r>
            <a:r>
              <a:rPr lang="en-US" sz="1200" b="0" i="0" u="none" strike="noStrike" kern="1200" baseline="0" dirty="0" err="1" smtClean="0">
                <a:solidFill>
                  <a:schemeClr val="tx1"/>
                </a:solidFill>
                <a:latin typeface="+mn-lt"/>
                <a:ea typeface="+mn-ea"/>
                <a:cs typeface="+mn-cs"/>
              </a:rPr>
              <a:t>NYCRR</a:t>
            </a:r>
            <a:r>
              <a:rPr lang="en-US" sz="1200" b="0" i="0" u="none" strike="noStrike" kern="1200" baseline="0" dirty="0" smtClean="0">
                <a:solidFill>
                  <a:schemeClr val="tx1"/>
                </a:solidFill>
                <a:latin typeface="+mn-lt"/>
                <a:ea typeface="+mn-ea"/>
                <a:cs typeface="+mn-cs"/>
              </a:rPr>
              <a:t> 597.4(b)(1)(ii).  </a:t>
            </a:r>
          </a:p>
          <a:p>
            <a:endParaRPr lang="en-US" sz="1200" b="0" i="0" u="none" strike="noStrike" kern="1200" baseline="0" dirty="0" smtClean="0">
              <a:solidFill>
                <a:schemeClr val="tx1"/>
              </a:solidFill>
              <a:latin typeface="+mn-lt"/>
              <a:ea typeface="+mn-ea"/>
              <a:cs typeface="+mn-cs"/>
            </a:endParaRPr>
          </a:p>
          <a:p>
            <a:r>
              <a:rPr lang="en-US" sz="1200" b="0" i="0" kern="1200" dirty="0" smtClean="0">
                <a:solidFill>
                  <a:schemeClr val="tx1"/>
                </a:solidFill>
                <a:effectLst/>
                <a:latin typeface="+mn-lt"/>
                <a:ea typeface="+mn-ea"/>
                <a:cs typeface="+mn-cs"/>
              </a:rPr>
              <a:t>(4) A person is not required to report a spill of a reportable quantity to secondary containment pursuant to [6 </a:t>
            </a:r>
            <a:r>
              <a:rPr lang="en-US" sz="1200" b="0" i="0" kern="1200" dirty="0" err="1" smtClean="0">
                <a:solidFill>
                  <a:schemeClr val="tx1"/>
                </a:solidFill>
                <a:effectLst/>
                <a:latin typeface="+mn-lt"/>
                <a:ea typeface="+mn-ea"/>
                <a:cs typeface="+mn-cs"/>
              </a:rPr>
              <a:t>NYCRR</a:t>
            </a:r>
            <a:r>
              <a:rPr lang="en-US" sz="1200" b="0" i="0" kern="1200" dirty="0" smtClean="0">
                <a:solidFill>
                  <a:schemeClr val="tx1"/>
                </a:solidFill>
                <a:effectLst/>
                <a:latin typeface="+mn-lt"/>
                <a:ea typeface="+mn-ea"/>
                <a:cs typeface="+mn-cs"/>
              </a:rPr>
              <a:t> 598.14(a)(2)]</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if all of the following conditions are met:</a:t>
            </a:r>
          </a:p>
          <a:p>
            <a:endParaRPr lang="en-US" sz="1200" b="0" i="0" kern="1200" dirty="0" smtClean="0">
              <a:solidFill>
                <a:schemeClr val="tx1"/>
              </a:solidFill>
              <a:effectLst/>
              <a:latin typeface="+mn-lt"/>
              <a:ea typeface="+mn-ea"/>
              <a:cs typeface="+mn-cs"/>
            </a:endParaRPr>
          </a:p>
          <a:p>
            <a:pPr marL="285750" indent="-285750">
              <a:buAutoNum type="romanLcParenBoth"/>
            </a:pPr>
            <a:r>
              <a:rPr lang="en-US" sz="1200" b="0" i="0" kern="1200" dirty="0" smtClean="0">
                <a:solidFill>
                  <a:schemeClr val="tx1"/>
                </a:solidFill>
                <a:effectLst/>
                <a:latin typeface="+mn-lt"/>
                <a:ea typeface="+mn-ea"/>
                <a:cs typeface="+mn-cs"/>
              </a:rPr>
              <a:t>the secondary containment system meets the requirements for secondary containment;</a:t>
            </a:r>
          </a:p>
          <a:p>
            <a:r>
              <a:rPr lang="en-US" sz="1200" b="0" i="0" kern="1200" dirty="0" smtClean="0">
                <a:solidFill>
                  <a:schemeClr val="tx1"/>
                </a:solidFill>
                <a:effectLst/>
                <a:latin typeface="+mn-lt"/>
                <a:ea typeface="+mn-ea"/>
                <a:cs typeface="+mn-cs"/>
              </a:rPr>
              <a:t>(ii) there is control over the spill or overfill, and it is completely contained within 24 hours;</a:t>
            </a:r>
          </a:p>
          <a:p>
            <a:r>
              <a:rPr lang="en-US" sz="1200" b="0" i="0" kern="1200" dirty="0" smtClean="0">
                <a:solidFill>
                  <a:schemeClr val="tx1"/>
                </a:solidFill>
                <a:effectLst/>
                <a:latin typeface="+mn-lt"/>
                <a:ea typeface="+mn-ea"/>
                <a:cs typeface="+mn-cs"/>
              </a:rPr>
              <a:t>(iii) the total volume of the spill or overfill is recovered or accounted for, and;</a:t>
            </a:r>
          </a:p>
          <a:p>
            <a:r>
              <a:rPr lang="en-US" sz="1200" b="0" i="0" kern="1200" dirty="0" smtClean="0">
                <a:solidFill>
                  <a:schemeClr val="tx1"/>
                </a:solidFill>
                <a:effectLst/>
                <a:latin typeface="+mn-lt"/>
                <a:ea typeface="+mn-ea"/>
                <a:cs typeface="+mn-cs"/>
              </a:rPr>
              <a:t>(iv) the spill will not result in any of the conditions listed in section 597.4(b)(1)(ii) of this Title [fire, vapors</a:t>
            </a:r>
            <a:r>
              <a:rPr lang="en-US" sz="1200" b="0" i="0" kern="1200" baseline="0" dirty="0" smtClean="0">
                <a:solidFill>
                  <a:schemeClr val="tx1"/>
                </a:solidFill>
                <a:effectLst/>
                <a:latin typeface="+mn-lt"/>
                <a:ea typeface="+mn-ea"/>
                <a:cs typeface="+mn-cs"/>
              </a:rPr>
              <a:t> to cause illness]</a:t>
            </a:r>
            <a:r>
              <a:rPr lang="en-US" sz="1200" b="0" i="0" kern="1200" dirty="0" smtClean="0">
                <a:solidFill>
                  <a:schemeClr val="tx1"/>
                </a:solidFill>
                <a:effectLst/>
                <a:latin typeface="+mn-lt"/>
                <a:ea typeface="+mn-ea"/>
                <a:cs typeface="+mn-cs"/>
              </a:rPr>
              <a:t>.</a:t>
            </a: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AC386E4-33DB-4138-8380-14E126246A47}" type="slidenum">
              <a:rPr lang="en-US" smtClean="0"/>
              <a:t>8</a:t>
            </a:fld>
            <a:endParaRPr lang="en-US"/>
          </a:p>
        </p:txBody>
      </p:sp>
    </p:spTree>
    <p:extLst>
      <p:ext uri="{BB962C8B-B14F-4D97-AF65-F5344CB8AC3E}">
        <p14:creationId xmlns:p14="http://schemas.microsoft.com/office/powerpoint/2010/main" val="12726098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All carriers and persons engaged in the transportation of hazardous materials shall report immediately any incident that occurs during the course of transportation (including loading, unloading, and temporary storage) as a direct result of hazardous materials.  Reporting should be made to the local fire or police department, as well as the NYSDEC Spill Hotline.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Provide the following information:</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(1) name of reporter;</a:t>
            </a:r>
          </a:p>
          <a:p>
            <a:r>
              <a:rPr lang="en-US" sz="1200" kern="1200" dirty="0" smtClean="0">
                <a:solidFill>
                  <a:schemeClr val="tx1"/>
                </a:solidFill>
                <a:effectLst/>
                <a:latin typeface="+mn-lt"/>
                <a:ea typeface="+mn-ea"/>
                <a:cs typeface="+mn-cs"/>
              </a:rPr>
              <a:t>(2) name and address of carrier represented by the reporter;</a:t>
            </a:r>
          </a:p>
          <a:p>
            <a:r>
              <a:rPr lang="en-US" sz="1200" kern="1200" dirty="0" smtClean="0">
                <a:solidFill>
                  <a:schemeClr val="tx1"/>
                </a:solidFill>
                <a:effectLst/>
                <a:latin typeface="+mn-lt"/>
                <a:ea typeface="+mn-ea"/>
                <a:cs typeface="+mn-cs"/>
              </a:rPr>
              <a:t>(3) telephone number where the reporter can be contacted;</a:t>
            </a:r>
          </a:p>
          <a:p>
            <a:r>
              <a:rPr lang="en-US" sz="1200" kern="1200" dirty="0" smtClean="0">
                <a:solidFill>
                  <a:schemeClr val="tx1"/>
                </a:solidFill>
                <a:effectLst/>
                <a:latin typeface="+mn-lt"/>
                <a:ea typeface="+mn-ea"/>
                <a:cs typeface="+mn-cs"/>
              </a:rPr>
              <a:t>(4) date, time and location of incident;</a:t>
            </a:r>
          </a:p>
          <a:p>
            <a:r>
              <a:rPr lang="en-US" sz="1200" kern="1200" dirty="0" smtClean="0">
                <a:solidFill>
                  <a:schemeClr val="tx1"/>
                </a:solidFill>
                <a:effectLst/>
                <a:latin typeface="+mn-lt"/>
                <a:ea typeface="+mn-ea"/>
                <a:cs typeface="+mn-cs"/>
              </a:rPr>
              <a:t>(5) the extent of injuries, if any;</a:t>
            </a:r>
          </a:p>
          <a:p>
            <a:r>
              <a:rPr lang="en-US" sz="1200" kern="1200" dirty="0" smtClean="0">
                <a:solidFill>
                  <a:schemeClr val="tx1"/>
                </a:solidFill>
                <a:effectLst/>
                <a:latin typeface="+mn-lt"/>
                <a:ea typeface="+mn-ea"/>
                <a:cs typeface="+mn-cs"/>
              </a:rPr>
              <a:t>(6) classification, name and quantity of hazardous materials involved, if available;</a:t>
            </a:r>
          </a:p>
          <a:p>
            <a:r>
              <a:rPr lang="en-US" sz="1200" kern="1200" dirty="0" smtClean="0">
                <a:solidFill>
                  <a:schemeClr val="tx1"/>
                </a:solidFill>
                <a:effectLst/>
                <a:latin typeface="+mn-lt"/>
                <a:ea typeface="+mn-ea"/>
                <a:cs typeface="+mn-cs"/>
              </a:rPr>
              <a:t>(7) type of incident and nature of hazardous materials involved and whether a continuing danger to life exists at the scene.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AC386E4-33DB-4138-8380-14E126246A47}" type="slidenum">
              <a:rPr lang="en-US" smtClean="0"/>
              <a:t>9</a:t>
            </a:fld>
            <a:endParaRPr lang="en-US"/>
          </a:p>
        </p:txBody>
      </p:sp>
    </p:spTree>
    <p:extLst>
      <p:ext uri="{BB962C8B-B14F-4D97-AF65-F5344CB8AC3E}">
        <p14:creationId xmlns:p14="http://schemas.microsoft.com/office/powerpoint/2010/main" val="4231260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Navigation</a:t>
            </a:r>
            <a:r>
              <a:rPr lang="en-US" sz="1200" kern="1200" baseline="0" dirty="0" smtClean="0">
                <a:solidFill>
                  <a:schemeClr val="tx1"/>
                </a:solidFill>
                <a:effectLst/>
                <a:latin typeface="+mn-lt"/>
                <a:ea typeface="+mn-ea"/>
                <a:cs typeface="+mn-cs"/>
              </a:rPr>
              <a:t> Law 173: the discharge of petroleum is prohibited.  </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 “discharge” is “any intentional or unintentional action or omission resulting in the releasing, spilling, leaking, pumping, pouring, emitting, emptying or dumping of petroleum into the waters of the state or onto lands from which it might flow or drain into said waters, or into waters outside the jurisdiction of the state when damage may result to the lands, waters or natural resources within the jurisdiction of the state.”  Navigation Law § 172(8).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EXCEPTIONS: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All petroleum spills must be reported to DEC unless they meet all of the following criteria:</a:t>
            </a:r>
          </a:p>
          <a:p>
            <a:r>
              <a:rPr lang="en-US" sz="1200" kern="1200" dirty="0" smtClean="0">
                <a:solidFill>
                  <a:schemeClr val="tx1"/>
                </a:solidFill>
                <a:effectLst/>
                <a:latin typeface="+mn-lt"/>
                <a:ea typeface="+mn-ea"/>
                <a:cs typeface="+mn-cs"/>
              </a:rPr>
              <a:t>(1) the spill is known to be less than 5 gallons;</a:t>
            </a:r>
          </a:p>
          <a:p>
            <a:r>
              <a:rPr lang="en-US" sz="1200" kern="1200" dirty="0" smtClean="0">
                <a:solidFill>
                  <a:schemeClr val="tx1"/>
                </a:solidFill>
                <a:effectLst/>
                <a:latin typeface="+mn-lt"/>
                <a:ea typeface="+mn-ea"/>
                <a:cs typeface="+mn-cs"/>
              </a:rPr>
              <a:t>(2) the spill is contained and under the control of the spiller;</a:t>
            </a:r>
          </a:p>
          <a:p>
            <a:r>
              <a:rPr lang="en-US" sz="1200" kern="1200" dirty="0" smtClean="0">
                <a:solidFill>
                  <a:schemeClr val="tx1"/>
                </a:solidFill>
                <a:effectLst/>
                <a:latin typeface="+mn-lt"/>
                <a:ea typeface="+mn-ea"/>
                <a:cs typeface="+mn-cs"/>
              </a:rPr>
              <a:t>(3) the spill has not and will not reach the State’s water or any land; and </a:t>
            </a:r>
          </a:p>
          <a:p>
            <a:r>
              <a:rPr lang="en-US" sz="1200" kern="1200" dirty="0" smtClean="0">
                <a:solidFill>
                  <a:schemeClr val="tx1"/>
                </a:solidFill>
                <a:effectLst/>
                <a:latin typeface="+mn-lt"/>
                <a:ea typeface="+mn-ea"/>
                <a:cs typeface="+mn-cs"/>
              </a:rPr>
              <a:t>(4) the spill is cleaned up within 2 hours of discovery.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DEC Spill Guidance Manual § 1.1.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DEC has indicated that “a spill is considered not to have impacted land if it occurs on a paved surface such as asphalt or concrete.  A spill in dirt or gravel parking lot is considered to have impact land and is reportable.” </a:t>
            </a:r>
            <a:r>
              <a:rPr lang="en-US" sz="1200" i="1" kern="1200" dirty="0" smtClean="0">
                <a:solidFill>
                  <a:schemeClr val="tx1"/>
                </a:solidFill>
                <a:effectLst/>
                <a:latin typeface="+mn-lt"/>
                <a:ea typeface="+mn-ea"/>
                <a:cs typeface="+mn-cs"/>
              </a:rPr>
              <a:t> In the Matter of the French Creek Marina, LLC</a:t>
            </a:r>
            <a:r>
              <a:rPr lang="en-US" sz="1200" kern="1200" dirty="0" smtClean="0">
                <a:solidFill>
                  <a:schemeClr val="tx1"/>
                </a:solidFill>
                <a:effectLst/>
                <a:latin typeface="+mn-lt"/>
                <a:ea typeface="+mn-ea"/>
                <a:cs typeface="+mn-cs"/>
              </a:rPr>
              <a:t>, 2010 WL 5612176, at *28 (DEC Oct. 7, 2010).  </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AC386E4-33DB-4138-8380-14E126246A47}" type="slidenum">
              <a:rPr lang="en-US" smtClean="0"/>
              <a:t>10</a:t>
            </a:fld>
            <a:endParaRPr lang="en-US"/>
          </a:p>
        </p:txBody>
      </p:sp>
    </p:spTree>
    <p:extLst>
      <p:ext uri="{BB962C8B-B14F-4D97-AF65-F5344CB8AC3E}">
        <p14:creationId xmlns:p14="http://schemas.microsoft.com/office/powerpoint/2010/main" val="13406554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l="2000" t="1000" r="2000" b="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28600" y="3200400"/>
            <a:ext cx="8759952" cy="859536"/>
          </a:xfrm>
        </p:spPr>
        <p:txBody>
          <a:bodyPr/>
          <a:lstStyle>
            <a:lvl1pPr>
              <a:defRPr b="1"/>
            </a:lvl1pPr>
          </a:lstStyle>
          <a:p>
            <a:r>
              <a:rPr lang="en-US" dirty="0" smtClean="0"/>
              <a:t>CLICK TO ADD TITLE</a:t>
            </a:r>
            <a:endParaRPr lang="en-US" dirty="0"/>
          </a:p>
        </p:txBody>
      </p:sp>
      <p:sp>
        <p:nvSpPr>
          <p:cNvPr id="3" name="Subtitle 2"/>
          <p:cNvSpPr>
            <a:spLocks noGrp="1"/>
          </p:cNvSpPr>
          <p:nvPr>
            <p:ph type="subTitle" idx="1" hasCustomPrompt="1"/>
          </p:nvPr>
        </p:nvSpPr>
        <p:spPr>
          <a:xfrm>
            <a:off x="228600" y="4114800"/>
            <a:ext cx="8759952" cy="740664"/>
          </a:xfrm>
        </p:spPr>
        <p:txBody>
          <a:bodyPr anchor="b">
            <a:normAutofit/>
          </a:bodyPr>
          <a:lstStyle>
            <a:lvl1pPr marL="0" indent="0" algn="l">
              <a:buNone/>
              <a:defRPr sz="2000" b="1"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Subtitle</a:t>
            </a:r>
            <a:endParaRPr lang="en-US" dirty="0"/>
          </a:p>
        </p:txBody>
      </p:sp>
    </p:spTree>
    <p:extLst>
      <p:ext uri="{BB962C8B-B14F-4D97-AF65-F5344CB8AC3E}">
        <p14:creationId xmlns:p14="http://schemas.microsoft.com/office/powerpoint/2010/main" val="10292679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with No Title and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0D33E64-D7C6-44FA-B392-6C06044EE828}" type="datetime1">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339DED-66A5-4F24-8F90-E3949C0888FD}" type="slidenum">
              <a:rPr lang="en-US" smtClean="0"/>
              <a:t>‹#›</a:t>
            </a:fld>
            <a:endParaRPr lang="en-US"/>
          </a:p>
        </p:txBody>
      </p:sp>
    </p:spTree>
    <p:extLst>
      <p:ext uri="{BB962C8B-B14F-4D97-AF65-F5344CB8AC3E}">
        <p14:creationId xmlns:p14="http://schemas.microsoft.com/office/powerpoint/2010/main" val="30847488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EFC3055-5E0B-4D1B-B93A-979E078FBF55}" type="datetime1">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339DED-66A5-4F24-8F90-E3949C0888FD}" type="slidenum">
              <a:rPr lang="en-US" smtClean="0"/>
              <a:t>‹#›</a:t>
            </a:fld>
            <a:endParaRPr lang="en-US"/>
          </a:p>
        </p:txBody>
      </p:sp>
    </p:spTree>
    <p:extLst>
      <p:ext uri="{BB962C8B-B14F-4D97-AF65-F5344CB8AC3E}">
        <p14:creationId xmlns:p14="http://schemas.microsoft.com/office/powerpoint/2010/main" val="169823957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199" y="91440"/>
            <a:ext cx="8229600" cy="1353312"/>
          </a:xfrm>
        </p:spPr>
        <p:txBody>
          <a:bodyPr anchor="ctr"/>
          <a:lstStyle>
            <a:lvl1pPr algn="l">
              <a:defRPr sz="2800" b="1"/>
            </a:lvl1pPr>
          </a:lstStyle>
          <a:p>
            <a:r>
              <a:rPr lang="en-US" dirty="0" smtClean="0"/>
              <a:t>CLICK TO ADD TITLE</a:t>
            </a:r>
            <a:endParaRPr lang="en-US" dirty="0"/>
          </a:p>
        </p:txBody>
      </p:sp>
      <p:sp>
        <p:nvSpPr>
          <p:cNvPr id="3" name="Content Placeholder 2"/>
          <p:cNvSpPr>
            <a:spLocks noGrp="1"/>
          </p:cNvSpPr>
          <p:nvPr>
            <p:ph idx="1"/>
          </p:nvPr>
        </p:nvSpPr>
        <p:spPr>
          <a:xfrm>
            <a:off x="3575050" y="1527048"/>
            <a:ext cx="5111750" cy="459943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527048"/>
            <a:ext cx="3008313" cy="4599432"/>
          </a:xfrm>
        </p:spPr>
        <p:txBody>
          <a:bodyPr/>
          <a:lstStyle>
            <a:lvl1pPr marL="0" indent="0">
              <a:buNone/>
              <a:defRPr sz="3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4CEA22-2BF0-4D0B-A9E9-C869B2D38EF8}" type="datetime1">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339DED-66A5-4F24-8F90-E3949C0888FD}" type="slidenum">
              <a:rPr lang="en-US" smtClean="0"/>
              <a:t>‹#›</a:t>
            </a:fld>
            <a:endParaRPr lang="en-US"/>
          </a:p>
        </p:txBody>
      </p:sp>
    </p:spTree>
    <p:extLst>
      <p:ext uri="{BB962C8B-B14F-4D97-AF65-F5344CB8AC3E}">
        <p14:creationId xmlns:p14="http://schemas.microsoft.com/office/powerpoint/2010/main" val="285556512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2057400" y="1600200"/>
            <a:ext cx="5330952" cy="3730752"/>
          </a:xfrm>
        </p:spPr>
        <p:txBody>
          <a:bodyPr>
            <a:normAutofit/>
          </a:bodyPr>
          <a:lstStyle>
            <a:lvl1pPr marL="0" indent="0" algn="ctr">
              <a:lnSpc>
                <a:spcPct val="300000"/>
              </a:lnSpc>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below to add picture</a:t>
            </a:r>
            <a:endParaRPr lang="en-US" dirty="0"/>
          </a:p>
        </p:txBody>
      </p:sp>
      <p:sp>
        <p:nvSpPr>
          <p:cNvPr id="4" name="Text Placeholder 3"/>
          <p:cNvSpPr>
            <a:spLocks noGrp="1"/>
          </p:cNvSpPr>
          <p:nvPr>
            <p:ph type="body" sz="half" idx="2"/>
          </p:nvPr>
        </p:nvSpPr>
        <p:spPr>
          <a:xfrm>
            <a:off x="2057400" y="5413248"/>
            <a:ext cx="5330952" cy="758952"/>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EF67BE-9C3F-4530-98AA-74C6FFBD2E0F}" type="datetime1">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339DED-66A5-4F24-8F90-E3949C0888FD}" type="slidenum">
              <a:rPr lang="en-US" smtClean="0"/>
              <a:t>‹#›</a:t>
            </a:fld>
            <a:endParaRPr lang="en-US"/>
          </a:p>
        </p:txBody>
      </p:sp>
      <p:sp>
        <p:nvSpPr>
          <p:cNvPr id="10" name="Title 1"/>
          <p:cNvSpPr>
            <a:spLocks noGrp="1"/>
          </p:cNvSpPr>
          <p:nvPr>
            <p:ph type="title" hasCustomPrompt="1"/>
          </p:nvPr>
        </p:nvSpPr>
        <p:spPr>
          <a:xfrm>
            <a:off x="457199" y="91440"/>
            <a:ext cx="8229600" cy="1353312"/>
          </a:xfrm>
        </p:spPr>
        <p:txBody>
          <a:bodyPr anchor="ctr"/>
          <a:lstStyle>
            <a:lvl1pPr algn="l">
              <a:defRPr sz="2800" b="1" baseline="0"/>
            </a:lvl1pPr>
          </a:lstStyle>
          <a:p>
            <a:r>
              <a:rPr lang="en-US" dirty="0" smtClean="0"/>
              <a:t>CLICK TO ADD TITLE</a:t>
            </a:r>
            <a:endParaRPr lang="en-US" dirty="0"/>
          </a:p>
        </p:txBody>
      </p:sp>
    </p:spTree>
    <p:extLst>
      <p:ext uri="{BB962C8B-B14F-4D97-AF65-F5344CB8AC3E}">
        <p14:creationId xmlns:p14="http://schemas.microsoft.com/office/powerpoint/2010/main" val="390252963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ne Content with Sub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1"/>
            </a:lvl1pPr>
          </a:lstStyle>
          <a:p>
            <a:r>
              <a:rPr lang="en-US" dirty="0" smtClean="0"/>
              <a:t>CLICK TO ADD TITLE</a:t>
            </a:r>
            <a:endParaRPr lang="en-US" dirty="0"/>
          </a:p>
        </p:txBody>
      </p:sp>
      <p:sp>
        <p:nvSpPr>
          <p:cNvPr id="3" name="Content Placeholder 2"/>
          <p:cNvSpPr>
            <a:spLocks noGrp="1"/>
          </p:cNvSpPr>
          <p:nvPr>
            <p:ph idx="1"/>
          </p:nvPr>
        </p:nvSpPr>
        <p:spPr>
          <a:xfrm>
            <a:off x="457200" y="2130552"/>
            <a:ext cx="8302752" cy="39959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569075"/>
            <a:ext cx="1978152" cy="365125"/>
          </a:xfrm>
        </p:spPr>
        <p:txBody>
          <a:bodyPr/>
          <a:lstStyle>
            <a:lvl1pPr>
              <a:defRPr b="0">
                <a:solidFill>
                  <a:schemeClr val="tx1"/>
                </a:solidFill>
              </a:defRPr>
            </a:lvl1pPr>
          </a:lstStyle>
          <a:p>
            <a:fld id="{0F7E7173-A649-4C00-B54E-19557C6B67D6}" type="datetime1">
              <a:rPr lang="en-US" smtClean="0"/>
              <a:t>1/24/2017</a:t>
            </a:fld>
            <a:endParaRPr lang="en-US" dirty="0"/>
          </a:p>
        </p:txBody>
      </p:sp>
      <p:sp>
        <p:nvSpPr>
          <p:cNvPr id="5" name="Footer Placeholder 4"/>
          <p:cNvSpPr>
            <a:spLocks noGrp="1"/>
          </p:cNvSpPr>
          <p:nvPr>
            <p:ph type="ftr" sz="quarter" idx="11"/>
          </p:nvPr>
        </p:nvSpPr>
        <p:spPr/>
        <p:txBody>
          <a:bodyPr/>
          <a:lstStyle>
            <a:lvl1pPr>
              <a:defRPr b="0">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b="0">
                <a:solidFill>
                  <a:schemeClr val="tx1"/>
                </a:solidFill>
              </a:defRPr>
            </a:lvl1pPr>
          </a:lstStyle>
          <a:p>
            <a:fld id="{DC339DED-66A5-4F24-8F90-E3949C0888FD}" type="slidenum">
              <a:rPr lang="en-US" smtClean="0"/>
              <a:pPr/>
              <a:t>‹#›</a:t>
            </a:fld>
            <a:endParaRPr lang="en-US" dirty="0"/>
          </a:p>
        </p:txBody>
      </p:sp>
      <p:sp>
        <p:nvSpPr>
          <p:cNvPr id="7" name="Text Placeholder 2"/>
          <p:cNvSpPr>
            <a:spLocks noGrp="1"/>
          </p:cNvSpPr>
          <p:nvPr>
            <p:ph type="body" idx="13" hasCustomPrompt="1"/>
          </p:nvPr>
        </p:nvSpPr>
        <p:spPr>
          <a:xfrm>
            <a:off x="457200" y="1535113"/>
            <a:ext cx="8229600" cy="521208"/>
          </a:xfrm>
        </p:spPr>
        <p:txBody>
          <a:bodyPr anchor="b">
            <a:normAutofit/>
          </a:bodyPr>
          <a:lstStyle>
            <a:lvl1pPr marL="0" indent="0">
              <a:buNone/>
              <a:defRPr sz="2000" b="0">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ADD SUBTITLE</a:t>
            </a:r>
          </a:p>
        </p:txBody>
      </p:sp>
    </p:spTree>
    <p:extLst>
      <p:ext uri="{BB962C8B-B14F-4D97-AF65-F5344CB8AC3E}">
        <p14:creationId xmlns:p14="http://schemas.microsoft.com/office/powerpoint/2010/main" val="16644242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R Title Slide">
    <p:bg>
      <p:bgPr>
        <a:blipFill dpi="0" rotWithShape="1">
          <a:blip r:embed="rId2">
            <a:lum/>
          </a:blip>
          <a:srcRect/>
          <a:stretch>
            <a:fillRect l="2000" t="1000" r="2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8600" y="2441448"/>
            <a:ext cx="8759952" cy="859536"/>
          </a:xfrm>
        </p:spPr>
        <p:txBody>
          <a:bodyPr anchor="ctr">
            <a:normAutofit/>
          </a:bodyPr>
          <a:lstStyle>
            <a:lvl1pPr algn="l">
              <a:defRPr sz="2800" b="1" cap="none" baseline="0"/>
            </a:lvl1pPr>
          </a:lstStyle>
          <a:p>
            <a:r>
              <a:rPr lang="en-US" cap="none" baseline="0" dirty="0" smtClean="0"/>
              <a:t>CLICK TO ADD TITLE</a:t>
            </a:r>
            <a:endParaRPr lang="en-US" dirty="0"/>
          </a:p>
        </p:txBody>
      </p:sp>
      <p:sp>
        <p:nvSpPr>
          <p:cNvPr id="7" name="Text Placeholder 6"/>
          <p:cNvSpPr>
            <a:spLocks noGrp="1"/>
          </p:cNvSpPr>
          <p:nvPr>
            <p:ph type="body" sz="quarter" idx="10" hasCustomPrompt="1"/>
          </p:nvPr>
        </p:nvSpPr>
        <p:spPr>
          <a:xfrm>
            <a:off x="228600" y="3352800"/>
            <a:ext cx="8763000" cy="740664"/>
          </a:xfrm>
        </p:spPr>
        <p:txBody>
          <a:bodyPr anchor="b"/>
          <a:lstStyle>
            <a:lvl1pPr marL="0" indent="0">
              <a:buNone/>
              <a:defRPr sz="2000" b="1" baseline="0"/>
            </a:lvl1pPr>
          </a:lstStyle>
          <a:p>
            <a:pPr lvl="0"/>
            <a:r>
              <a:rPr lang="en-US" dirty="0" smtClean="0"/>
              <a:t>Click To Add Subtitle</a:t>
            </a:r>
          </a:p>
        </p:txBody>
      </p:sp>
      <p:sp>
        <p:nvSpPr>
          <p:cNvPr id="9" name="Text Placeholder 8"/>
          <p:cNvSpPr>
            <a:spLocks noGrp="1"/>
          </p:cNvSpPr>
          <p:nvPr>
            <p:ph type="body" sz="quarter" idx="11" hasCustomPrompt="1"/>
          </p:nvPr>
        </p:nvSpPr>
        <p:spPr>
          <a:xfrm>
            <a:off x="228600" y="4114800"/>
            <a:ext cx="8763000" cy="740664"/>
          </a:xfrm>
        </p:spPr>
        <p:txBody>
          <a:bodyPr anchor="b">
            <a:normAutofit/>
          </a:bodyPr>
          <a:lstStyle>
            <a:lvl1pPr marL="0" indent="0">
              <a:buNone/>
              <a:defRPr sz="2000" b="1"/>
            </a:lvl1pPr>
          </a:lstStyle>
          <a:p>
            <a:pPr lvl="0"/>
            <a:r>
              <a:rPr lang="en-US" dirty="0" smtClean="0"/>
              <a:t>Click To Add Attorney Name</a:t>
            </a:r>
          </a:p>
        </p:txBody>
      </p:sp>
    </p:spTree>
    <p:extLst>
      <p:ext uri="{BB962C8B-B14F-4D97-AF65-F5344CB8AC3E}">
        <p14:creationId xmlns:p14="http://schemas.microsoft.com/office/powerpoint/2010/main" val="27108485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5448" y="1984248"/>
            <a:ext cx="8759952" cy="740664"/>
          </a:xfrm>
        </p:spPr>
        <p:txBody>
          <a:bodyPr anchor="b">
            <a:normAutofit/>
          </a:bodyPr>
          <a:lstStyle>
            <a:lvl1pPr algn="l">
              <a:defRPr sz="2000" b="1" cap="none" baseline="0"/>
            </a:lvl1pPr>
          </a:lstStyle>
          <a:p>
            <a:r>
              <a:rPr lang="en-US" cap="none" baseline="0" dirty="0" smtClean="0"/>
              <a:t>Click to Add Section Header</a:t>
            </a:r>
            <a:endParaRPr lang="en-US" dirty="0"/>
          </a:p>
        </p:txBody>
      </p:sp>
    </p:spTree>
    <p:extLst>
      <p:ext uri="{BB962C8B-B14F-4D97-AF65-F5344CB8AC3E}">
        <p14:creationId xmlns:p14="http://schemas.microsoft.com/office/powerpoint/2010/main" val="212463147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ne Content No Sub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3" name="Content Placeholder 2"/>
          <p:cNvSpPr>
            <a:spLocks noGrp="1"/>
          </p:cNvSpPr>
          <p:nvPr>
            <p:ph sz="half" idx="1"/>
          </p:nvPr>
        </p:nvSpPr>
        <p:spPr>
          <a:xfrm>
            <a:off x="457200" y="1600200"/>
            <a:ext cx="8229600" cy="45262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b="0"/>
            </a:lvl1pPr>
          </a:lstStyle>
          <a:p>
            <a:fld id="{061EC9F3-9A93-4595-90D0-F82E63C9DA81}" type="datetime1">
              <a:rPr lang="en-US" smtClean="0"/>
              <a:t>1/24/2017</a:t>
            </a:fld>
            <a:endParaRPr lang="en-US"/>
          </a:p>
        </p:txBody>
      </p:sp>
      <p:sp>
        <p:nvSpPr>
          <p:cNvPr id="6" name="Footer Placeholder 5"/>
          <p:cNvSpPr>
            <a:spLocks noGrp="1"/>
          </p:cNvSpPr>
          <p:nvPr>
            <p:ph type="ftr" sz="quarter" idx="11"/>
          </p:nvPr>
        </p:nvSpPr>
        <p:spPr/>
        <p:txBody>
          <a:bodyPr/>
          <a:lstStyle>
            <a:lvl1pPr>
              <a:defRPr b="0"/>
            </a:lvl1pPr>
          </a:lstStyle>
          <a:p>
            <a:endParaRPr lang="en-US"/>
          </a:p>
        </p:txBody>
      </p:sp>
      <p:sp>
        <p:nvSpPr>
          <p:cNvPr id="7" name="Slide Number Placeholder 6"/>
          <p:cNvSpPr>
            <a:spLocks noGrp="1"/>
          </p:cNvSpPr>
          <p:nvPr>
            <p:ph type="sldNum" sz="quarter" idx="12"/>
          </p:nvPr>
        </p:nvSpPr>
        <p:spPr/>
        <p:txBody>
          <a:bodyPr/>
          <a:lstStyle>
            <a:lvl1pPr>
              <a:defRPr b="0"/>
            </a:lvl1pPr>
          </a:lstStyle>
          <a:p>
            <a:fld id="{DC339DED-66A5-4F24-8F90-E3949C0888FD}" type="slidenum">
              <a:rPr lang="en-US" smtClean="0"/>
              <a:pPr/>
              <a:t>‹#›</a:t>
            </a:fld>
            <a:endParaRPr lang="en-US"/>
          </a:p>
        </p:txBody>
      </p:sp>
    </p:spTree>
    <p:extLst>
      <p:ext uri="{BB962C8B-B14F-4D97-AF65-F5344CB8AC3E}">
        <p14:creationId xmlns:p14="http://schemas.microsoft.com/office/powerpoint/2010/main" val="87319928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Two Content with Sub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91440"/>
            <a:ext cx="8229600" cy="1353312"/>
          </a:xfrm>
        </p:spPr>
        <p:txBody>
          <a:bodyPr/>
          <a:lstStyle>
            <a:lvl1pPr>
              <a:defRPr/>
            </a:lvl1pPr>
          </a:lstStyle>
          <a:p>
            <a:r>
              <a:rPr lang="en-US" dirty="0" smtClean="0"/>
              <a:t>CLICK TO ADD TITLE</a:t>
            </a:r>
            <a:endParaRPr lang="en-US" dirty="0"/>
          </a:p>
        </p:txBody>
      </p:sp>
      <p:sp>
        <p:nvSpPr>
          <p:cNvPr id="3" name="Text Placeholder 2"/>
          <p:cNvSpPr>
            <a:spLocks noGrp="1"/>
          </p:cNvSpPr>
          <p:nvPr>
            <p:ph type="body" idx="1" hasCustomPrompt="1"/>
          </p:nvPr>
        </p:nvSpPr>
        <p:spPr>
          <a:xfrm>
            <a:off x="457200" y="1535113"/>
            <a:ext cx="4040188" cy="639763"/>
          </a:xfrm>
        </p:spPr>
        <p:txBody>
          <a:bodyPr anchor="b">
            <a:normAutofit/>
          </a:bodyPr>
          <a:lstStyle>
            <a:lvl1pPr marL="0" indent="0">
              <a:buNone/>
              <a:defRPr sz="2000" b="0">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ADD SUBTITLE</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hasCustomPrompt="1"/>
          </p:nvPr>
        </p:nvSpPr>
        <p:spPr>
          <a:xfrm>
            <a:off x="4645027" y="1535113"/>
            <a:ext cx="4041775" cy="639763"/>
          </a:xfrm>
        </p:spPr>
        <p:txBody>
          <a:bodyPr anchor="b">
            <a:normAutofit/>
          </a:bodyPr>
          <a:lstStyle>
            <a:lvl1pPr marL="0" indent="0">
              <a:buNone/>
              <a:defRPr sz="2000" b="0" baseline="0">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ADD SUBTITLE</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b="0"/>
            </a:lvl1pPr>
          </a:lstStyle>
          <a:p>
            <a:fld id="{6C136765-804F-4EEC-8227-D7859A0C7943}" type="datetime1">
              <a:rPr lang="en-US" smtClean="0"/>
              <a:t>1/24/2017</a:t>
            </a:fld>
            <a:endParaRPr lang="en-US"/>
          </a:p>
        </p:txBody>
      </p:sp>
      <p:sp>
        <p:nvSpPr>
          <p:cNvPr id="8" name="Footer Placeholder 7"/>
          <p:cNvSpPr>
            <a:spLocks noGrp="1"/>
          </p:cNvSpPr>
          <p:nvPr>
            <p:ph type="ftr" sz="quarter" idx="11"/>
          </p:nvPr>
        </p:nvSpPr>
        <p:spPr/>
        <p:txBody>
          <a:bodyPr/>
          <a:lstStyle>
            <a:lvl1pPr>
              <a:defRPr b="0"/>
            </a:lvl1pPr>
          </a:lstStyle>
          <a:p>
            <a:endParaRPr lang="en-US"/>
          </a:p>
        </p:txBody>
      </p:sp>
      <p:sp>
        <p:nvSpPr>
          <p:cNvPr id="9" name="Slide Number Placeholder 8"/>
          <p:cNvSpPr>
            <a:spLocks noGrp="1"/>
          </p:cNvSpPr>
          <p:nvPr>
            <p:ph type="sldNum" sz="quarter" idx="12"/>
          </p:nvPr>
        </p:nvSpPr>
        <p:spPr/>
        <p:txBody>
          <a:bodyPr/>
          <a:lstStyle>
            <a:lvl1pPr>
              <a:defRPr b="0"/>
            </a:lvl1pPr>
          </a:lstStyle>
          <a:p>
            <a:fld id="{DC339DED-66A5-4F24-8F90-E3949C0888FD}" type="slidenum">
              <a:rPr lang="en-US" smtClean="0"/>
              <a:pPr/>
              <a:t>‹#›</a:t>
            </a:fld>
            <a:endParaRPr lang="en-US"/>
          </a:p>
        </p:txBody>
      </p:sp>
    </p:spTree>
    <p:extLst>
      <p:ext uri="{BB962C8B-B14F-4D97-AF65-F5344CB8AC3E}">
        <p14:creationId xmlns:p14="http://schemas.microsoft.com/office/powerpoint/2010/main" val="22154186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wo Content No Sub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91440"/>
            <a:ext cx="8229600" cy="1353312"/>
          </a:xfrm>
        </p:spPr>
        <p:txBody>
          <a:bodyPr/>
          <a:lstStyle>
            <a:lvl1pPr>
              <a:defRPr/>
            </a:lvl1pPr>
          </a:lstStyle>
          <a:p>
            <a:r>
              <a:rPr lang="en-US" dirty="0" smtClean="0"/>
              <a:t>CLICK TO ADD TITLE</a:t>
            </a:r>
            <a:endParaRPr lang="en-US" dirty="0"/>
          </a:p>
        </p:txBody>
      </p:sp>
      <p:sp>
        <p:nvSpPr>
          <p:cNvPr id="4" name="Content Placeholder 3"/>
          <p:cNvSpPr>
            <a:spLocks noGrp="1"/>
          </p:cNvSpPr>
          <p:nvPr>
            <p:ph sz="half" idx="2"/>
          </p:nvPr>
        </p:nvSpPr>
        <p:spPr>
          <a:xfrm>
            <a:off x="457200" y="1600200"/>
            <a:ext cx="4040188" cy="4526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7" y="1600200"/>
            <a:ext cx="4041775" cy="4526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b="0"/>
            </a:lvl1pPr>
          </a:lstStyle>
          <a:p>
            <a:fld id="{221622F5-F459-4D17-B708-2B6D2B37CCDB}" type="datetime1">
              <a:rPr lang="en-US" smtClean="0"/>
              <a:t>1/24/2017</a:t>
            </a:fld>
            <a:endParaRPr lang="en-US"/>
          </a:p>
        </p:txBody>
      </p:sp>
      <p:sp>
        <p:nvSpPr>
          <p:cNvPr id="8" name="Footer Placeholder 7"/>
          <p:cNvSpPr>
            <a:spLocks noGrp="1"/>
          </p:cNvSpPr>
          <p:nvPr>
            <p:ph type="ftr" sz="quarter" idx="11"/>
          </p:nvPr>
        </p:nvSpPr>
        <p:spPr/>
        <p:txBody>
          <a:bodyPr/>
          <a:lstStyle>
            <a:lvl1pPr>
              <a:defRPr b="0"/>
            </a:lvl1pPr>
          </a:lstStyle>
          <a:p>
            <a:endParaRPr lang="en-US"/>
          </a:p>
        </p:txBody>
      </p:sp>
      <p:sp>
        <p:nvSpPr>
          <p:cNvPr id="9" name="Slide Number Placeholder 8"/>
          <p:cNvSpPr>
            <a:spLocks noGrp="1"/>
          </p:cNvSpPr>
          <p:nvPr>
            <p:ph type="sldNum" sz="quarter" idx="12"/>
          </p:nvPr>
        </p:nvSpPr>
        <p:spPr/>
        <p:txBody>
          <a:bodyPr/>
          <a:lstStyle>
            <a:lvl1pPr>
              <a:defRPr b="0"/>
            </a:lvl1pPr>
          </a:lstStyle>
          <a:p>
            <a:fld id="{DC339DED-66A5-4F24-8F90-E3949C0888FD}" type="slidenum">
              <a:rPr lang="en-US" smtClean="0"/>
              <a:pPr/>
              <a:t>‹#›</a:t>
            </a:fld>
            <a:endParaRPr lang="en-US"/>
          </a:p>
        </p:txBody>
      </p:sp>
    </p:spTree>
    <p:extLst>
      <p:ext uri="{BB962C8B-B14F-4D97-AF65-F5344CB8AC3E}">
        <p14:creationId xmlns:p14="http://schemas.microsoft.com/office/powerpoint/2010/main" val="298678516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and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3" name="Date Placeholder 2"/>
          <p:cNvSpPr>
            <a:spLocks noGrp="1"/>
          </p:cNvSpPr>
          <p:nvPr>
            <p:ph type="dt" sz="half" idx="10"/>
          </p:nvPr>
        </p:nvSpPr>
        <p:spPr>
          <a:xfrm>
            <a:off x="457200" y="6560983"/>
            <a:ext cx="1978152" cy="365125"/>
          </a:xfrm>
        </p:spPr>
        <p:txBody>
          <a:bodyPr/>
          <a:lstStyle>
            <a:lvl1pPr>
              <a:defRPr b="0"/>
            </a:lvl1pPr>
          </a:lstStyle>
          <a:p>
            <a:fld id="{91BEF4A1-97DC-4243-9214-573768A1FFBE}" type="datetime1">
              <a:rPr lang="en-US" smtClean="0"/>
              <a:t>1/24/2017</a:t>
            </a:fld>
            <a:endParaRPr lang="en-US"/>
          </a:p>
        </p:txBody>
      </p:sp>
      <p:sp>
        <p:nvSpPr>
          <p:cNvPr id="4" name="Footer Placeholder 3"/>
          <p:cNvSpPr>
            <a:spLocks noGrp="1"/>
          </p:cNvSpPr>
          <p:nvPr>
            <p:ph type="ftr" sz="quarter" idx="11"/>
          </p:nvPr>
        </p:nvSpPr>
        <p:spPr>
          <a:xfrm>
            <a:off x="3140384" y="6569075"/>
            <a:ext cx="2895600" cy="365125"/>
          </a:xfrm>
        </p:spPr>
        <p:txBody>
          <a:bodyPr/>
          <a:lstStyle>
            <a:lvl1pPr>
              <a:defRPr b="0"/>
            </a:lvl1pPr>
          </a:lstStyle>
          <a:p>
            <a:endParaRPr lang="en-US"/>
          </a:p>
        </p:txBody>
      </p:sp>
      <p:sp>
        <p:nvSpPr>
          <p:cNvPr id="5" name="Slide Number Placeholder 4"/>
          <p:cNvSpPr>
            <a:spLocks noGrp="1"/>
          </p:cNvSpPr>
          <p:nvPr>
            <p:ph type="sldNum" sz="quarter" idx="12"/>
          </p:nvPr>
        </p:nvSpPr>
        <p:spPr>
          <a:xfrm>
            <a:off x="6729876" y="6564972"/>
            <a:ext cx="2133600" cy="365125"/>
          </a:xfrm>
        </p:spPr>
        <p:txBody>
          <a:bodyPr/>
          <a:lstStyle>
            <a:lvl1pPr>
              <a:defRPr b="0"/>
            </a:lvl1pPr>
          </a:lstStyle>
          <a:p>
            <a:fld id="{DC339DED-66A5-4F24-8F90-E3949C0888FD}" type="slidenum">
              <a:rPr lang="en-US" smtClean="0"/>
              <a:pPr/>
              <a:t>‹#›</a:t>
            </a:fld>
            <a:endParaRPr lang="en-US"/>
          </a:p>
        </p:txBody>
      </p:sp>
    </p:spTree>
    <p:extLst>
      <p:ext uri="{BB962C8B-B14F-4D97-AF65-F5344CB8AC3E}">
        <p14:creationId xmlns:p14="http://schemas.microsoft.com/office/powerpoint/2010/main" val="187568448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with Title and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09124" y="6484783"/>
            <a:ext cx="1978152" cy="365125"/>
          </a:xfrm>
        </p:spPr>
        <p:txBody>
          <a:bodyPr/>
          <a:lstStyle>
            <a:lvl1pPr>
              <a:defRPr b="0"/>
            </a:lvl1pPr>
          </a:lstStyle>
          <a:p>
            <a:fld id="{7930F7C0-FA5D-47DC-82F0-1682F5148188}" type="datetime1">
              <a:rPr lang="en-US" smtClean="0"/>
              <a:t>1/24/2017</a:t>
            </a:fld>
            <a:endParaRPr lang="en-US"/>
          </a:p>
        </p:txBody>
      </p:sp>
      <p:sp>
        <p:nvSpPr>
          <p:cNvPr id="3" name="Footer Placeholder 2"/>
          <p:cNvSpPr>
            <a:spLocks noGrp="1"/>
          </p:cNvSpPr>
          <p:nvPr>
            <p:ph type="ftr" sz="quarter" idx="11"/>
          </p:nvPr>
        </p:nvSpPr>
        <p:spPr>
          <a:xfrm>
            <a:off x="3192308" y="6492875"/>
            <a:ext cx="2895600" cy="365125"/>
          </a:xfrm>
        </p:spPr>
        <p:txBody>
          <a:bodyPr/>
          <a:lstStyle>
            <a:lvl1pPr>
              <a:defRPr b="0"/>
            </a:lvl1pPr>
          </a:lstStyle>
          <a:p>
            <a:endParaRPr lang="en-US"/>
          </a:p>
        </p:txBody>
      </p:sp>
      <p:sp>
        <p:nvSpPr>
          <p:cNvPr id="4" name="Slide Number Placeholder 3"/>
          <p:cNvSpPr>
            <a:spLocks noGrp="1"/>
          </p:cNvSpPr>
          <p:nvPr>
            <p:ph type="sldNum" sz="quarter" idx="12"/>
          </p:nvPr>
        </p:nvSpPr>
        <p:spPr>
          <a:xfrm>
            <a:off x="6781800" y="6488772"/>
            <a:ext cx="2133600" cy="365125"/>
          </a:xfrm>
        </p:spPr>
        <p:txBody>
          <a:bodyPr/>
          <a:lstStyle>
            <a:lvl1pPr>
              <a:defRPr b="0"/>
            </a:lvl1pPr>
          </a:lstStyle>
          <a:p>
            <a:fld id="{DC339DED-66A5-4F24-8F90-E3949C0888FD}" type="slidenum">
              <a:rPr lang="en-US" smtClean="0"/>
              <a:pPr/>
              <a:t>‹#›</a:t>
            </a:fld>
            <a:endParaRPr lang="en-US"/>
          </a:p>
        </p:txBody>
      </p:sp>
      <p:sp>
        <p:nvSpPr>
          <p:cNvPr id="5" name="Title 1"/>
          <p:cNvSpPr>
            <a:spLocks noGrp="1"/>
          </p:cNvSpPr>
          <p:nvPr>
            <p:ph type="title" hasCustomPrompt="1"/>
          </p:nvPr>
        </p:nvSpPr>
        <p:spPr>
          <a:xfrm>
            <a:off x="457200" y="91440"/>
            <a:ext cx="8229600" cy="1353312"/>
          </a:xfrm>
        </p:spPr>
        <p:txBody>
          <a:bodyPr/>
          <a:lstStyle>
            <a:lvl1pPr>
              <a:defRPr/>
            </a:lvl1pPr>
          </a:lstStyle>
          <a:p>
            <a:r>
              <a:rPr lang="en-US" dirty="0" smtClean="0"/>
              <a:t>CLICK TO ADD TITLE</a:t>
            </a:r>
            <a:endParaRPr lang="en-US" dirty="0"/>
          </a:p>
        </p:txBody>
      </p:sp>
    </p:spTree>
    <p:extLst>
      <p:ext uri="{BB962C8B-B14F-4D97-AF65-F5344CB8AC3E}">
        <p14:creationId xmlns:p14="http://schemas.microsoft.com/office/powerpoint/2010/main" val="17546735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1440"/>
            <a:ext cx="8229600" cy="1353312"/>
          </a:xfrm>
          <a:prstGeom prst="rect">
            <a:avLst/>
          </a:prstGeom>
        </p:spPr>
        <p:txBody>
          <a:bodyPr vert="horz" lIns="91440" tIns="45720" rIns="91440" bIns="45720" rtlCol="0" anchor="ctr">
            <a:normAutofit/>
          </a:bodyPr>
          <a:lstStyle/>
          <a:p>
            <a:r>
              <a:rPr lang="en-US" dirty="0" smtClean="0"/>
              <a:t>CLICK TO ADD TITLE</a:t>
            </a:r>
            <a:endParaRPr lang="en-US" dirty="0"/>
          </a:p>
        </p:txBody>
      </p:sp>
      <p:sp>
        <p:nvSpPr>
          <p:cNvPr id="3" name="Text Placeholder 2"/>
          <p:cNvSpPr>
            <a:spLocks noGrp="1"/>
          </p:cNvSpPr>
          <p:nvPr>
            <p:ph type="body" idx="1"/>
          </p:nvPr>
        </p:nvSpPr>
        <p:spPr>
          <a:xfrm>
            <a:off x="457200" y="1901952"/>
            <a:ext cx="8229600" cy="422452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32924" y="6560983"/>
            <a:ext cx="1978152" cy="365125"/>
          </a:xfrm>
          <a:prstGeom prst="rect">
            <a:avLst/>
          </a:prstGeom>
        </p:spPr>
        <p:txBody>
          <a:bodyPr vert="horz" lIns="91440" tIns="45720" rIns="91440" bIns="45720" rtlCol="0" anchor="ctr"/>
          <a:lstStyle>
            <a:lvl1pPr algn="l">
              <a:defRPr sz="1200">
                <a:solidFill>
                  <a:schemeClr val="tx1"/>
                </a:solidFill>
                <a:latin typeface="Times New Roman" panose="02020603050405020304" pitchFamily="18" charset="0"/>
                <a:cs typeface="Times New Roman" panose="02020603050405020304" pitchFamily="18" charset="0"/>
              </a:defRPr>
            </a:lvl1pPr>
          </a:lstStyle>
          <a:p>
            <a:fld id="{5B2FC29C-D923-42A3-AC22-7CA28AAA0D5B}" type="datetime1">
              <a:rPr lang="en-US" smtClean="0"/>
              <a:t>1/24/2017</a:t>
            </a:fld>
            <a:endParaRPr lang="en-US" dirty="0"/>
          </a:p>
        </p:txBody>
      </p:sp>
      <p:sp>
        <p:nvSpPr>
          <p:cNvPr id="5" name="Footer Placeholder 4"/>
          <p:cNvSpPr>
            <a:spLocks noGrp="1"/>
          </p:cNvSpPr>
          <p:nvPr>
            <p:ph type="ftr" sz="quarter" idx="3"/>
          </p:nvPr>
        </p:nvSpPr>
        <p:spPr>
          <a:xfrm>
            <a:off x="3116108" y="6569075"/>
            <a:ext cx="2895600" cy="365125"/>
          </a:xfrm>
          <a:prstGeom prst="rect">
            <a:avLst/>
          </a:prstGeom>
        </p:spPr>
        <p:txBody>
          <a:bodyPr vert="horz" lIns="91440" tIns="45720" rIns="91440" bIns="45720" rtlCol="0" anchor="ctr"/>
          <a:lstStyle>
            <a:lvl1pPr algn="ctr">
              <a:defRPr sz="1200">
                <a:solidFill>
                  <a:schemeClr val="tx1"/>
                </a:solidFill>
                <a:latin typeface="Times New Roman" panose="02020603050405020304" pitchFamily="18" charset="0"/>
                <a:cs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705600" y="6564972"/>
            <a:ext cx="2133600" cy="365125"/>
          </a:xfrm>
          <a:prstGeom prst="rect">
            <a:avLst/>
          </a:prstGeom>
        </p:spPr>
        <p:txBody>
          <a:bodyPr vert="horz" lIns="91440" tIns="45720" rIns="91440" bIns="45720" rtlCol="0" anchor="ctr"/>
          <a:lstStyle>
            <a:lvl1pPr algn="r">
              <a:defRPr sz="1200">
                <a:solidFill>
                  <a:schemeClr val="tx1"/>
                </a:solidFill>
                <a:latin typeface="Times New Roman" panose="02020603050405020304" pitchFamily="18" charset="0"/>
                <a:cs typeface="Times New Roman" panose="02020603050405020304" pitchFamily="18" charset="0"/>
              </a:defRPr>
            </a:lvl1pPr>
          </a:lstStyle>
          <a:p>
            <a:fld id="{DC339DED-66A5-4F24-8F90-E3949C0888FD}" type="slidenum">
              <a:rPr lang="en-US" smtClean="0"/>
              <a:pPr/>
              <a:t>‹#›</a:t>
            </a:fld>
            <a:endParaRPr lang="en-US" dirty="0"/>
          </a:p>
        </p:txBody>
      </p:sp>
    </p:spTree>
    <p:extLst>
      <p:ext uri="{BB962C8B-B14F-4D97-AF65-F5344CB8AC3E}">
        <p14:creationId xmlns:p14="http://schemas.microsoft.com/office/powerpoint/2010/main" val="226825116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74" r:id="rId3"/>
    <p:sldLayoutId id="2147483664" r:id="rId4"/>
    <p:sldLayoutId id="2147483665" r:id="rId5"/>
    <p:sldLayoutId id="2147483666" r:id="rId6"/>
    <p:sldLayoutId id="2147483667" r:id="rId7"/>
    <p:sldLayoutId id="2147483668" r:id="rId8"/>
    <p:sldLayoutId id="2147483669" r:id="rId9"/>
    <p:sldLayoutId id="2147483672" r:id="rId10"/>
    <p:sldLayoutId id="2147483673" r:id="rId11"/>
    <p:sldLayoutId id="2147483670" r:id="rId12"/>
    <p:sldLayoutId id="2147483671" r:id="rId13"/>
  </p:sldLayoutIdLst>
  <p:timing>
    <p:tnLst>
      <p:par>
        <p:cTn id="1" dur="indefinite" restart="never" nodeType="tmRoot"/>
      </p:par>
    </p:tnLst>
  </p:timing>
  <p:hf sldNum="0" hdr="0" ftr="0" dt="0"/>
  <p:txStyles>
    <p:titleStyle>
      <a:lvl1pPr algn="l" defTabSz="914400" rtl="0" eaLnBrk="1" latinLnBrk="0" hangingPunct="1">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Wingdings" panose="05000000000000000000" pitchFamily="2" charset="2"/>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Wingdings" panose="05000000000000000000" pitchFamily="2" charset="2"/>
        <a:buChar char="§"/>
        <a:defRPr sz="23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Wingdings" panose="05000000000000000000" pitchFamily="2" charset="2"/>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Wingdings" panose="05000000000000000000" pitchFamily="2" charset="2"/>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Environmental Reporting Obligations</a:t>
            </a:r>
            <a:endParaRPr lang="en-US" dirty="0"/>
          </a:p>
        </p:txBody>
      </p:sp>
      <p:sp>
        <p:nvSpPr>
          <p:cNvPr id="3" name="Subtitle 2"/>
          <p:cNvSpPr>
            <a:spLocks noGrp="1"/>
          </p:cNvSpPr>
          <p:nvPr>
            <p:ph type="subTitle" idx="1"/>
          </p:nvPr>
        </p:nvSpPr>
        <p:spPr/>
        <p:txBody>
          <a:bodyPr/>
          <a:lstStyle/>
          <a:p>
            <a:r>
              <a:rPr lang="en-US" dirty="0" smtClean="0"/>
              <a:t>Charles W. Malcomb, Esq.</a:t>
            </a:r>
            <a:endParaRPr lang="en-US" dirty="0"/>
          </a:p>
        </p:txBody>
      </p:sp>
      <p:pic>
        <p:nvPicPr>
          <p:cNvPr id="1026" name="Picture 2" descr="Image result for environmental spi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764" y="582167"/>
            <a:ext cx="3870036" cy="2740812"/>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4" descr="Image result for environmental spill"/>
          <p:cNvSpPr>
            <a:spLocks noChangeAspect="1" noChangeArrowheads="1"/>
          </p:cNvSpPr>
          <p:nvPr/>
        </p:nvSpPr>
        <p:spPr bwMode="auto">
          <a:xfrm>
            <a:off x="4592412" y="1066800"/>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4" name="Picture 10" descr="Image result for environmental spil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582167"/>
            <a:ext cx="3970006" cy="27048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020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NY State Spill/Release Reporting Obligations</a:t>
            </a:r>
            <a:endParaRPr lang="en-US" u="sng" dirty="0"/>
          </a:p>
        </p:txBody>
      </p:sp>
      <p:sp>
        <p:nvSpPr>
          <p:cNvPr id="3" name="Content Placeholder 2"/>
          <p:cNvSpPr>
            <a:spLocks noGrp="1"/>
          </p:cNvSpPr>
          <p:nvPr>
            <p:ph idx="1"/>
          </p:nvPr>
        </p:nvSpPr>
        <p:spPr>
          <a:xfrm>
            <a:off x="457200" y="1905000"/>
            <a:ext cx="8302752" cy="3200400"/>
          </a:xfrm>
        </p:spPr>
        <p:txBody>
          <a:bodyPr>
            <a:normAutofit/>
          </a:bodyPr>
          <a:lstStyle/>
          <a:p>
            <a:r>
              <a:rPr lang="en-US" dirty="0" smtClean="0"/>
              <a:t>The </a:t>
            </a:r>
            <a:r>
              <a:rPr lang="en-US" dirty="0"/>
              <a:t>discharge of petroleum is </a:t>
            </a:r>
            <a:r>
              <a:rPr lang="en-US" dirty="0" smtClean="0"/>
              <a:t>prohibited by Navigation Law 173.  </a:t>
            </a:r>
            <a:endParaRPr lang="en-US" dirty="0"/>
          </a:p>
          <a:p>
            <a:endParaRPr lang="en-US" dirty="0"/>
          </a:p>
          <a:p>
            <a:r>
              <a:rPr lang="en-US" dirty="0" smtClean="0"/>
              <a:t>All persons causing a prohibited discharge of petroleum must notify NYSDEC no later than two hours after the discharge.  Navigation Law 175; 17 NYCRR 32.3.  Owner/operator of facility where discharge occurred is responsible for ensuring that this notice was given. </a:t>
            </a:r>
            <a:endParaRPr lang="en-US" dirty="0"/>
          </a:p>
        </p:txBody>
      </p:sp>
      <p:sp>
        <p:nvSpPr>
          <p:cNvPr id="4" name="Text Placeholder 3"/>
          <p:cNvSpPr>
            <a:spLocks noGrp="1"/>
          </p:cNvSpPr>
          <p:nvPr>
            <p:ph type="body" idx="13"/>
          </p:nvPr>
        </p:nvSpPr>
        <p:spPr>
          <a:xfrm>
            <a:off x="457200" y="1219201"/>
            <a:ext cx="8229600" cy="533400"/>
          </a:xfrm>
        </p:spPr>
        <p:txBody>
          <a:bodyPr>
            <a:normAutofit/>
          </a:bodyPr>
          <a:lstStyle/>
          <a:p>
            <a:r>
              <a:rPr lang="en-US" dirty="0" smtClean="0"/>
              <a:t>Oil/Petroleum Discharge	</a:t>
            </a:r>
            <a:endParaRPr lang="en-US" dirty="0"/>
          </a:p>
        </p:txBody>
      </p:sp>
    </p:spTree>
    <p:extLst>
      <p:ext uri="{BB962C8B-B14F-4D97-AF65-F5344CB8AC3E}">
        <p14:creationId xmlns:p14="http://schemas.microsoft.com/office/powerpoint/2010/main" val="3223733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NY State Spill/Release Reporting Obligations</a:t>
            </a:r>
            <a:endParaRPr lang="en-US" u="sng" dirty="0"/>
          </a:p>
        </p:txBody>
      </p:sp>
      <p:sp>
        <p:nvSpPr>
          <p:cNvPr id="3" name="Content Placeholder 2"/>
          <p:cNvSpPr>
            <a:spLocks noGrp="1"/>
          </p:cNvSpPr>
          <p:nvPr>
            <p:ph idx="1"/>
          </p:nvPr>
        </p:nvSpPr>
        <p:spPr>
          <a:xfrm>
            <a:off x="457200" y="1905000"/>
            <a:ext cx="8302752" cy="3200400"/>
          </a:xfrm>
        </p:spPr>
        <p:txBody>
          <a:bodyPr>
            <a:normAutofit fontScale="85000" lnSpcReduction="20000"/>
          </a:bodyPr>
          <a:lstStyle/>
          <a:p>
            <a:r>
              <a:rPr lang="en-US" dirty="0"/>
              <a:t>Any person in actual or construction possession of more than one thousand one hundred gallons in bulk, of any liquid, including petroleum, which, if released, discharged, or spilled would or would be likely to pollute the lands or waters of this state including the </a:t>
            </a:r>
            <a:r>
              <a:rPr lang="en-US" dirty="0" err="1"/>
              <a:t>groundwaters</a:t>
            </a:r>
            <a:r>
              <a:rPr lang="en-US" dirty="0"/>
              <a:t> thereof shall, as soon as he has knowledge of the release, immediately notify the department. ECL § 17-1743. </a:t>
            </a:r>
          </a:p>
          <a:p>
            <a:endParaRPr lang="en-US" dirty="0"/>
          </a:p>
          <a:p>
            <a:r>
              <a:rPr lang="en-US" dirty="0" smtClean="0"/>
              <a:t>Leaks </a:t>
            </a:r>
            <a:r>
              <a:rPr lang="en-US" dirty="0"/>
              <a:t>from all aboveground petroleum and underground storage facilities with a combined storage capacity of over 1100 gallons must be reported to the DEC’s Spill Hotline (518-457-7362) within two hours after discovery.  6 NYCRR 613-6.2</a:t>
            </a:r>
            <a:r>
              <a:rPr lang="en-US" dirty="0" smtClean="0"/>
              <a:t>.</a:t>
            </a:r>
            <a:endParaRPr lang="en-US" dirty="0"/>
          </a:p>
        </p:txBody>
      </p:sp>
      <p:sp>
        <p:nvSpPr>
          <p:cNvPr id="4" name="Text Placeholder 3"/>
          <p:cNvSpPr>
            <a:spLocks noGrp="1"/>
          </p:cNvSpPr>
          <p:nvPr>
            <p:ph type="body" idx="13"/>
          </p:nvPr>
        </p:nvSpPr>
        <p:spPr>
          <a:xfrm>
            <a:off x="457200" y="1219201"/>
            <a:ext cx="8229600" cy="533400"/>
          </a:xfrm>
        </p:spPr>
        <p:txBody>
          <a:bodyPr>
            <a:normAutofit fontScale="85000" lnSpcReduction="20000"/>
          </a:bodyPr>
          <a:lstStyle/>
          <a:p>
            <a:r>
              <a:rPr lang="en-US" dirty="0" smtClean="0"/>
              <a:t>Releases to the Waters of the State/ Releases from Petroleum Bulk Storage Tanks	</a:t>
            </a:r>
            <a:endParaRPr lang="en-US" dirty="0"/>
          </a:p>
        </p:txBody>
      </p:sp>
    </p:spTree>
    <p:extLst>
      <p:ext uri="{BB962C8B-B14F-4D97-AF65-F5344CB8AC3E}">
        <p14:creationId xmlns:p14="http://schemas.microsoft.com/office/powerpoint/2010/main" val="297908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NY State Spill/Release Reporting Obligations</a:t>
            </a:r>
            <a:endParaRPr lang="en-US" u="sng" dirty="0"/>
          </a:p>
        </p:txBody>
      </p:sp>
      <p:sp>
        <p:nvSpPr>
          <p:cNvPr id="3" name="Content Placeholder 2"/>
          <p:cNvSpPr>
            <a:spLocks noGrp="1"/>
          </p:cNvSpPr>
          <p:nvPr>
            <p:ph idx="1"/>
          </p:nvPr>
        </p:nvSpPr>
        <p:spPr>
          <a:xfrm>
            <a:off x="457200" y="1905000"/>
            <a:ext cx="8302752" cy="2971800"/>
          </a:xfrm>
        </p:spPr>
        <p:txBody>
          <a:bodyPr>
            <a:normAutofit lnSpcReduction="10000"/>
          </a:bodyPr>
          <a:lstStyle/>
          <a:p>
            <a:r>
              <a:rPr lang="en-US" dirty="0"/>
              <a:t>Owners and operators of publicly owned treatment works and publicly owned sewer systems must report untreated and partially treated sewage discharges to DEC and health authorities immediately, but in no case later than two hours from discovery of the discharge.  ECL §17-0826-a</a:t>
            </a:r>
            <a:r>
              <a:rPr lang="en-US" dirty="0" smtClean="0"/>
              <a:t>.</a:t>
            </a:r>
          </a:p>
          <a:p>
            <a:endParaRPr lang="en-US" dirty="0"/>
          </a:p>
          <a:p>
            <a:r>
              <a:rPr lang="en-US" dirty="0" smtClean="0"/>
              <a:t>NY ALERT system</a:t>
            </a:r>
            <a:endParaRPr lang="en-US" dirty="0"/>
          </a:p>
        </p:txBody>
      </p:sp>
      <p:sp>
        <p:nvSpPr>
          <p:cNvPr id="4" name="Text Placeholder 3"/>
          <p:cNvSpPr>
            <a:spLocks noGrp="1"/>
          </p:cNvSpPr>
          <p:nvPr>
            <p:ph type="body" idx="13"/>
          </p:nvPr>
        </p:nvSpPr>
        <p:spPr>
          <a:xfrm>
            <a:off x="457200" y="1219201"/>
            <a:ext cx="8229600" cy="533400"/>
          </a:xfrm>
        </p:spPr>
        <p:txBody>
          <a:bodyPr>
            <a:normAutofit/>
          </a:bodyPr>
          <a:lstStyle/>
          <a:p>
            <a:r>
              <a:rPr lang="en-US" dirty="0" smtClean="0"/>
              <a:t>Sewage Pollution Right to Know Act</a:t>
            </a:r>
            <a:endParaRPr lang="en-US" dirty="0"/>
          </a:p>
        </p:txBody>
      </p:sp>
    </p:spTree>
    <p:extLst>
      <p:ext uri="{BB962C8B-B14F-4D97-AF65-F5344CB8AC3E}">
        <p14:creationId xmlns:p14="http://schemas.microsoft.com/office/powerpoint/2010/main" val="28366702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Consequences of Failing to Report</a:t>
            </a:r>
            <a:endParaRPr lang="en-US" u="sng" dirty="0"/>
          </a:p>
        </p:txBody>
      </p:sp>
      <p:sp>
        <p:nvSpPr>
          <p:cNvPr id="3" name="Content Placeholder 2"/>
          <p:cNvSpPr>
            <a:spLocks noGrp="1"/>
          </p:cNvSpPr>
          <p:nvPr>
            <p:ph idx="1"/>
          </p:nvPr>
        </p:nvSpPr>
        <p:spPr>
          <a:xfrm>
            <a:off x="457200" y="1066800"/>
            <a:ext cx="8302752" cy="3962400"/>
          </a:xfrm>
        </p:spPr>
        <p:txBody>
          <a:bodyPr>
            <a:normAutofit/>
          </a:bodyPr>
          <a:lstStyle/>
          <a:p>
            <a:endParaRPr lang="en-US" dirty="0" smtClean="0"/>
          </a:p>
          <a:p>
            <a:r>
              <a:rPr lang="en-US" dirty="0" smtClean="0"/>
              <a:t>Failure to report could result in significant fines and/or imprisonment. </a:t>
            </a:r>
          </a:p>
          <a:p>
            <a:endParaRPr lang="en-US" dirty="0"/>
          </a:p>
          <a:p>
            <a:r>
              <a:rPr lang="en-US" dirty="0" smtClean="0"/>
              <a:t>Fines are often imposed on a per violation basis, for each day that the violation continues</a:t>
            </a:r>
          </a:p>
          <a:p>
            <a:endParaRPr lang="en-US" dirty="0" smtClean="0"/>
          </a:p>
          <a:p>
            <a:r>
              <a:rPr lang="en-US" dirty="0" smtClean="0"/>
              <a:t>Consent Orders</a:t>
            </a:r>
            <a:endParaRPr lang="en-US" dirty="0"/>
          </a:p>
          <a:p>
            <a:endParaRPr lang="en-US" dirty="0"/>
          </a:p>
          <a:p>
            <a:endParaRPr lang="en-US" dirty="0" smtClean="0"/>
          </a:p>
          <a:p>
            <a:endParaRPr lang="en-US" dirty="0"/>
          </a:p>
        </p:txBody>
      </p:sp>
    </p:spTree>
    <p:extLst>
      <p:ext uri="{BB962C8B-B14F-4D97-AF65-F5344CB8AC3E}">
        <p14:creationId xmlns:p14="http://schemas.microsoft.com/office/powerpoint/2010/main" val="3801809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Consequences of Failing to Report</a:t>
            </a:r>
            <a:endParaRPr lang="en-US" u="sng" dirty="0"/>
          </a:p>
        </p:txBody>
      </p:sp>
      <p:sp>
        <p:nvSpPr>
          <p:cNvPr id="3" name="Content Placeholder 2"/>
          <p:cNvSpPr>
            <a:spLocks noGrp="1"/>
          </p:cNvSpPr>
          <p:nvPr>
            <p:ph idx="1"/>
          </p:nvPr>
        </p:nvSpPr>
        <p:spPr>
          <a:xfrm>
            <a:off x="457200" y="1066800"/>
            <a:ext cx="8302752" cy="3886200"/>
          </a:xfrm>
        </p:spPr>
        <p:txBody>
          <a:bodyPr>
            <a:normAutofit fontScale="70000" lnSpcReduction="20000"/>
          </a:bodyPr>
          <a:lstStyle/>
          <a:p>
            <a:r>
              <a:rPr lang="en-US" dirty="0" smtClean="0"/>
              <a:t>EXAMPLES: </a:t>
            </a:r>
          </a:p>
          <a:p>
            <a:pPr marL="0" indent="0">
              <a:buNone/>
            </a:pPr>
            <a:endParaRPr lang="en-US" i="1" dirty="0" smtClean="0"/>
          </a:p>
          <a:p>
            <a:pPr marL="0" indent="0">
              <a:buNone/>
            </a:pPr>
            <a:r>
              <a:rPr lang="en-US" i="1" dirty="0" smtClean="0"/>
              <a:t>In the Matter the Reliable Heating Oil, Inc.</a:t>
            </a:r>
            <a:r>
              <a:rPr lang="en-US" dirty="0" smtClean="0"/>
              <a:t>, DEC Case No. R2-20121116-725 (Oct. 30, 2013) [Navigation Law]</a:t>
            </a:r>
          </a:p>
          <a:p>
            <a:pPr marL="0" indent="0">
              <a:buNone/>
            </a:pPr>
            <a:endParaRPr lang="en-US" i="1" dirty="0" smtClean="0"/>
          </a:p>
          <a:p>
            <a:pPr marL="0" indent="0">
              <a:buNone/>
            </a:pPr>
            <a:r>
              <a:rPr lang="en-US" i="1" dirty="0" smtClean="0"/>
              <a:t>In the Matter of Lilly Del Caribe, Inc.</a:t>
            </a:r>
            <a:r>
              <a:rPr lang="en-US" dirty="0" smtClean="0"/>
              <a:t>, Docket No. EPCRA-02-99-	4001, 1999 WL 1206973. [EPCRA/CERCLA].</a:t>
            </a:r>
          </a:p>
          <a:p>
            <a:pPr marL="0" indent="0">
              <a:buNone/>
            </a:pPr>
            <a:endParaRPr lang="en-US" dirty="0" smtClean="0"/>
          </a:p>
          <a:p>
            <a:pPr marL="0" indent="0">
              <a:buNone/>
            </a:pPr>
            <a:r>
              <a:rPr lang="en-US" i="1" dirty="0" smtClean="0"/>
              <a:t>US v. </a:t>
            </a:r>
            <a:r>
              <a:rPr lang="en-US" i="1" dirty="0" err="1" smtClean="0"/>
              <a:t>Carr</a:t>
            </a:r>
            <a:r>
              <a:rPr lang="en-US" dirty="0" smtClean="0"/>
              <a:t>, 880 F.2d 1550 (2d Cir. 1989) [CERCLA/CWA]</a:t>
            </a:r>
          </a:p>
          <a:p>
            <a:pPr marL="0" indent="0">
              <a:buNone/>
            </a:pPr>
            <a:endParaRPr lang="en-US" dirty="0"/>
          </a:p>
          <a:p>
            <a:pPr marL="0" indent="0">
              <a:buNone/>
            </a:pPr>
            <a:r>
              <a:rPr lang="en-US" i="1" dirty="0" smtClean="0"/>
              <a:t>US v. Laughlin</a:t>
            </a:r>
            <a:r>
              <a:rPr lang="en-US" dirty="0" smtClean="0"/>
              <a:t>, 10 F.3d 951 (2d Cir. 1993) [CERCLA]</a:t>
            </a:r>
          </a:p>
          <a:p>
            <a:pPr marL="0" indent="0">
              <a:buNone/>
            </a:pPr>
            <a:endParaRPr lang="en-US" dirty="0"/>
          </a:p>
          <a:p>
            <a:pPr marL="0" indent="0">
              <a:buNone/>
            </a:pPr>
            <a:r>
              <a:rPr lang="en-US" i="1" dirty="0" smtClean="0"/>
              <a:t>In re Mississippi Power Co.</a:t>
            </a:r>
            <a:r>
              <a:rPr lang="en-US" dirty="0" smtClean="0"/>
              <a:t>, 2015 WL 4503691 (USEPA Apr. 14, 2015) [CERCLA/EPCRA, Consent Order Resolution]</a:t>
            </a:r>
            <a:endParaRPr lang="en-US" i="1" dirty="0" smtClean="0"/>
          </a:p>
          <a:p>
            <a:pPr marL="0" indent="0">
              <a:buNone/>
            </a:pPr>
            <a:endParaRPr lang="en-US" i="1" dirty="0"/>
          </a:p>
          <a:p>
            <a:pPr marL="0" indent="0">
              <a:buNone/>
            </a:pPr>
            <a:endParaRPr lang="en-US" i="1" dirty="0" smtClean="0"/>
          </a:p>
          <a:p>
            <a:pPr marL="0" indent="0">
              <a:buNone/>
            </a:pPr>
            <a:endParaRPr lang="en-US" dirty="0" smtClean="0"/>
          </a:p>
          <a:p>
            <a:pPr marL="0" indent="0">
              <a:buNone/>
            </a:pPr>
            <a:endParaRPr lang="en-US" i="1" dirty="0"/>
          </a:p>
          <a:p>
            <a:pPr marL="0" indent="0">
              <a:buNone/>
            </a:pPr>
            <a:endParaRPr lang="en-US" i="1" dirty="0"/>
          </a:p>
          <a:p>
            <a:pPr marL="0" indent="0">
              <a:buNone/>
            </a:pPr>
            <a:endParaRPr lang="en-US" dirty="0"/>
          </a:p>
          <a:p>
            <a:endParaRPr lang="en-US" dirty="0" smtClean="0"/>
          </a:p>
          <a:p>
            <a:endParaRPr lang="en-US" dirty="0"/>
          </a:p>
        </p:txBody>
      </p:sp>
    </p:spTree>
    <p:extLst>
      <p:ext uri="{BB962C8B-B14F-4D97-AF65-F5344CB8AC3E}">
        <p14:creationId xmlns:p14="http://schemas.microsoft.com/office/powerpoint/2010/main" val="1548503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Non Owner/Operator Reporting Obligations</a:t>
            </a:r>
            <a:endParaRPr lang="en-US" u="sng" dirty="0"/>
          </a:p>
        </p:txBody>
      </p:sp>
      <p:sp>
        <p:nvSpPr>
          <p:cNvPr id="3" name="Content Placeholder 2"/>
          <p:cNvSpPr>
            <a:spLocks noGrp="1"/>
          </p:cNvSpPr>
          <p:nvPr>
            <p:ph idx="1"/>
          </p:nvPr>
        </p:nvSpPr>
        <p:spPr>
          <a:xfrm>
            <a:off x="457200" y="1143000"/>
            <a:ext cx="8302752" cy="3733800"/>
          </a:xfrm>
        </p:spPr>
        <p:txBody>
          <a:bodyPr/>
          <a:lstStyle/>
          <a:p>
            <a:r>
              <a:rPr lang="en-US" dirty="0" smtClean="0"/>
              <a:t>Most statutory reporting obligations are tied to owners/operators, not this is not always the case</a:t>
            </a:r>
          </a:p>
          <a:p>
            <a:endParaRPr lang="en-US" dirty="0"/>
          </a:p>
          <a:p>
            <a:r>
              <a:rPr lang="en-US" dirty="0" smtClean="0"/>
              <a:t>EXCEPTIONS: </a:t>
            </a:r>
          </a:p>
          <a:p>
            <a:pPr marL="0" indent="0">
              <a:buNone/>
            </a:pPr>
            <a:r>
              <a:rPr lang="en-US" dirty="0"/>
              <a:t>	</a:t>
            </a:r>
            <a:r>
              <a:rPr lang="en-US" dirty="0" smtClean="0"/>
              <a:t>6 NYCRR 598 (hazardous substance releases) </a:t>
            </a:r>
            <a:r>
              <a:rPr lang="en-US" dirty="0"/>
              <a:t>	</a:t>
            </a:r>
            <a:r>
              <a:rPr lang="en-US" dirty="0" smtClean="0"/>
              <a:t>Navigation Law 175 (petroleum releases)</a:t>
            </a:r>
            <a:endParaRPr lang="en-US" dirty="0"/>
          </a:p>
          <a:p>
            <a:endParaRPr lang="en-US" dirty="0" smtClean="0"/>
          </a:p>
        </p:txBody>
      </p:sp>
    </p:spTree>
    <p:extLst>
      <p:ext uri="{BB962C8B-B14F-4D97-AF65-F5344CB8AC3E}">
        <p14:creationId xmlns:p14="http://schemas.microsoft.com/office/powerpoint/2010/main" val="11441674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Privilege and Spill/Release Investigations</a:t>
            </a:r>
            <a:endParaRPr lang="en-US" u="sng" dirty="0"/>
          </a:p>
        </p:txBody>
      </p:sp>
      <p:sp>
        <p:nvSpPr>
          <p:cNvPr id="3" name="Content Placeholder 2"/>
          <p:cNvSpPr>
            <a:spLocks noGrp="1"/>
          </p:cNvSpPr>
          <p:nvPr>
            <p:ph idx="1"/>
          </p:nvPr>
        </p:nvSpPr>
        <p:spPr>
          <a:xfrm>
            <a:off x="457200" y="1143000"/>
            <a:ext cx="8302752" cy="3886200"/>
          </a:xfrm>
        </p:spPr>
        <p:txBody>
          <a:bodyPr>
            <a:normAutofit fontScale="92500" lnSpcReduction="10000"/>
          </a:bodyPr>
          <a:lstStyle/>
          <a:p>
            <a:r>
              <a:rPr lang="en-US" dirty="0" smtClean="0"/>
              <a:t>Privilege is traditionally waived upon disclosure of information to third parties, but this is not always the case.</a:t>
            </a:r>
          </a:p>
          <a:p>
            <a:endParaRPr lang="en-US" dirty="0"/>
          </a:p>
          <a:p>
            <a:r>
              <a:rPr lang="en-US" dirty="0" smtClean="0"/>
              <a:t>Agency Exception/</a:t>
            </a:r>
            <a:r>
              <a:rPr lang="en-US" i="1" dirty="0" err="1" smtClean="0"/>
              <a:t>Kovel</a:t>
            </a:r>
            <a:r>
              <a:rPr lang="en-US" i="1" dirty="0" smtClean="0"/>
              <a:t> </a:t>
            </a:r>
            <a:r>
              <a:rPr lang="en-US" dirty="0" smtClean="0"/>
              <a:t>Doctrine: attorney-client privilege may survive if privileged communications are shared with a consultant/agent retained for the purpose of assisting the attorney in providing legal advice.</a:t>
            </a:r>
          </a:p>
          <a:p>
            <a:endParaRPr lang="en-US" dirty="0"/>
          </a:p>
          <a:p>
            <a:r>
              <a:rPr lang="en-US" dirty="0" smtClean="0"/>
              <a:t>Work Product privilege can be maintained so long as the disclosure does not “substantially increase” the opportunity for potential adversaries to obtain the information.</a:t>
            </a:r>
            <a:endParaRPr lang="en-US" dirty="0"/>
          </a:p>
        </p:txBody>
      </p:sp>
    </p:spTree>
    <p:extLst>
      <p:ext uri="{BB962C8B-B14F-4D97-AF65-F5344CB8AC3E}">
        <p14:creationId xmlns:p14="http://schemas.microsoft.com/office/powerpoint/2010/main" val="14239785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Privilege and Spill/Release Investigations</a:t>
            </a:r>
            <a:endParaRPr lang="en-US" u="sng" dirty="0"/>
          </a:p>
        </p:txBody>
      </p:sp>
      <p:sp>
        <p:nvSpPr>
          <p:cNvPr id="3" name="Content Placeholder 2"/>
          <p:cNvSpPr>
            <a:spLocks noGrp="1"/>
          </p:cNvSpPr>
          <p:nvPr>
            <p:ph idx="1"/>
          </p:nvPr>
        </p:nvSpPr>
        <p:spPr>
          <a:xfrm>
            <a:off x="457200" y="1143000"/>
            <a:ext cx="8302752" cy="3886200"/>
          </a:xfrm>
        </p:spPr>
        <p:txBody>
          <a:bodyPr>
            <a:normAutofit fontScale="92500" lnSpcReduction="20000"/>
          </a:bodyPr>
          <a:lstStyle/>
          <a:p>
            <a:r>
              <a:rPr lang="en-US" i="1" dirty="0" err="1" smtClean="0"/>
              <a:t>Kovel</a:t>
            </a:r>
            <a:r>
              <a:rPr lang="en-US" i="1" dirty="0" smtClean="0"/>
              <a:t> </a:t>
            </a:r>
            <a:r>
              <a:rPr lang="en-US" dirty="0" smtClean="0"/>
              <a:t>Letters are standard practice to preserve the privilege when third party consultants are retained.</a:t>
            </a:r>
          </a:p>
          <a:p>
            <a:endParaRPr lang="en-US" i="1" dirty="0"/>
          </a:p>
          <a:p>
            <a:r>
              <a:rPr lang="en-US" u="sng" dirty="0"/>
              <a:t>Key elements:</a:t>
            </a:r>
            <a:r>
              <a:rPr lang="en-US" dirty="0"/>
              <a:t> (1) Indicate the attorney is hiring the consultant to assist the lawyer in rendering legal advice; (2) define parameters of the engagement; (3) acknowledge payment will come from the law firm; (4) state all records generated will belong to the attorney; and (5) require that all records be surrendered to the attorney upon completion of the defined task. </a:t>
            </a:r>
          </a:p>
          <a:p>
            <a:endParaRPr lang="en-US" u="sng" dirty="0"/>
          </a:p>
          <a:p>
            <a:r>
              <a:rPr lang="en-US" dirty="0"/>
              <a:t>Sample (Westlaw cite): </a:t>
            </a:r>
            <a:r>
              <a:rPr lang="en-US" dirty="0" err="1"/>
              <a:t>20140509A</a:t>
            </a:r>
            <a:r>
              <a:rPr lang="en-US" dirty="0"/>
              <a:t> </a:t>
            </a:r>
            <a:r>
              <a:rPr lang="en-US" dirty="0" err="1"/>
              <a:t>NYCBAR</a:t>
            </a:r>
            <a:r>
              <a:rPr lang="en-US" dirty="0"/>
              <a:t> 281 </a:t>
            </a:r>
          </a:p>
          <a:p>
            <a:endParaRPr lang="en-US" i="1" dirty="0"/>
          </a:p>
        </p:txBody>
      </p:sp>
    </p:spTree>
    <p:extLst>
      <p:ext uri="{BB962C8B-B14F-4D97-AF65-F5344CB8AC3E}">
        <p14:creationId xmlns:p14="http://schemas.microsoft.com/office/powerpoint/2010/main" val="17884455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Privilege and Spill/Release Investigations</a:t>
            </a:r>
            <a:endParaRPr lang="en-US" u="sng" dirty="0"/>
          </a:p>
        </p:txBody>
      </p:sp>
      <p:sp>
        <p:nvSpPr>
          <p:cNvPr id="3" name="Content Placeholder 2"/>
          <p:cNvSpPr>
            <a:spLocks noGrp="1"/>
          </p:cNvSpPr>
          <p:nvPr>
            <p:ph idx="1"/>
          </p:nvPr>
        </p:nvSpPr>
        <p:spPr>
          <a:xfrm>
            <a:off x="457200" y="1143000"/>
            <a:ext cx="8302752" cy="3886200"/>
          </a:xfrm>
        </p:spPr>
        <p:txBody>
          <a:bodyPr>
            <a:normAutofit/>
          </a:bodyPr>
          <a:lstStyle/>
          <a:p>
            <a:r>
              <a:rPr lang="en-US" dirty="0" smtClean="0"/>
              <a:t>There are limitations on privilege in the consultant context.  </a:t>
            </a:r>
            <a:endParaRPr lang="en-US" i="1" dirty="0" smtClean="0"/>
          </a:p>
          <a:p>
            <a:r>
              <a:rPr lang="en-US" i="1" dirty="0" smtClean="0"/>
              <a:t>Examples: </a:t>
            </a:r>
            <a:r>
              <a:rPr lang="en-US" i="1" dirty="0"/>
              <a:t>U.S. Postal Service v. Phelps Dodge Refining Corp.</a:t>
            </a:r>
            <a:r>
              <a:rPr lang="en-US" dirty="0"/>
              <a:t>, 852 F. Supp. 156 (</a:t>
            </a:r>
            <a:r>
              <a:rPr lang="en-US" dirty="0" err="1"/>
              <a:t>E.D.N.Y</a:t>
            </a:r>
            <a:r>
              <a:rPr lang="en-US" dirty="0"/>
              <a:t>. 1994); </a:t>
            </a:r>
            <a:r>
              <a:rPr lang="en-US" i="1" dirty="0"/>
              <a:t>Occidental Chemical Corp. v. OHM Remediation Services Corp.</a:t>
            </a:r>
            <a:r>
              <a:rPr lang="en-US" dirty="0"/>
              <a:t>, 175 </a:t>
            </a:r>
            <a:r>
              <a:rPr lang="en-US" dirty="0" err="1"/>
              <a:t>F.R.D</a:t>
            </a:r>
            <a:r>
              <a:rPr lang="en-US" dirty="0"/>
              <a:t>. 431 (</a:t>
            </a:r>
            <a:r>
              <a:rPr lang="en-US" dirty="0" err="1"/>
              <a:t>W.D.N.Y</a:t>
            </a:r>
            <a:r>
              <a:rPr lang="en-US" dirty="0"/>
              <a:t>. 1997)</a:t>
            </a:r>
          </a:p>
          <a:p>
            <a:pPr lvl="1"/>
            <a:endParaRPr lang="en-US" sz="1800" dirty="0"/>
          </a:p>
          <a:p>
            <a:pPr lvl="1"/>
            <a:r>
              <a:rPr lang="en-US" sz="1800" dirty="0"/>
              <a:t>Both cases held that the privilege did not apply to studies prepared to create remedial work plans for NYSDEC</a:t>
            </a:r>
          </a:p>
          <a:p>
            <a:endParaRPr lang="en-US" i="1" dirty="0"/>
          </a:p>
        </p:txBody>
      </p:sp>
    </p:spTree>
    <p:extLst>
      <p:ext uri="{BB962C8B-B14F-4D97-AF65-F5344CB8AC3E}">
        <p14:creationId xmlns:p14="http://schemas.microsoft.com/office/powerpoint/2010/main" val="22055256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Charles W. Malcomb, Esq.</a:t>
            </a:r>
          </a:p>
          <a:p>
            <a:r>
              <a:rPr lang="en-US" dirty="0" smtClean="0"/>
              <a:t>716-848-1261</a:t>
            </a:r>
          </a:p>
          <a:p>
            <a:r>
              <a:rPr lang="en-US" dirty="0" smtClean="0"/>
              <a:t>cmalcomb@hodgsonruss.com</a:t>
            </a:r>
            <a:endParaRPr lang="en-US" dirty="0"/>
          </a:p>
        </p:txBody>
      </p:sp>
    </p:spTree>
    <p:extLst>
      <p:ext uri="{BB962C8B-B14F-4D97-AF65-F5344CB8AC3E}">
        <p14:creationId xmlns:p14="http://schemas.microsoft.com/office/powerpoint/2010/main" val="1276140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Overview</a:t>
            </a:r>
            <a:endParaRPr lang="en-US" u="sng" dirty="0"/>
          </a:p>
        </p:txBody>
      </p:sp>
      <p:sp>
        <p:nvSpPr>
          <p:cNvPr id="3" name="Content Placeholder 2"/>
          <p:cNvSpPr>
            <a:spLocks noGrp="1"/>
          </p:cNvSpPr>
          <p:nvPr>
            <p:ph idx="1"/>
          </p:nvPr>
        </p:nvSpPr>
        <p:spPr>
          <a:xfrm>
            <a:off x="457200" y="1371600"/>
            <a:ext cx="8302752" cy="4754880"/>
          </a:xfrm>
        </p:spPr>
        <p:txBody>
          <a:bodyPr/>
          <a:lstStyle/>
          <a:p>
            <a:pPr marL="457200" indent="-457200">
              <a:buAutoNum type="arabicParenBoth"/>
            </a:pPr>
            <a:r>
              <a:rPr lang="en-US" dirty="0" smtClean="0"/>
              <a:t>Statutory Reporting Obligations</a:t>
            </a:r>
          </a:p>
          <a:p>
            <a:pPr marL="457200" indent="-457200">
              <a:buAutoNum type="arabicParenBoth"/>
            </a:pPr>
            <a:endParaRPr lang="en-US" dirty="0"/>
          </a:p>
          <a:p>
            <a:pPr marL="457200" indent="-457200">
              <a:buAutoNum type="arabicParenBoth"/>
            </a:pPr>
            <a:r>
              <a:rPr lang="en-US" dirty="0" smtClean="0"/>
              <a:t>Consequences of Failing to Report</a:t>
            </a:r>
          </a:p>
          <a:p>
            <a:pPr marL="457200" indent="-457200">
              <a:buAutoNum type="arabicParenBoth"/>
            </a:pPr>
            <a:endParaRPr lang="en-US" dirty="0" smtClean="0"/>
          </a:p>
          <a:p>
            <a:pPr marL="457200" indent="-457200">
              <a:buAutoNum type="arabicParenBoth"/>
            </a:pPr>
            <a:r>
              <a:rPr lang="en-US" dirty="0" smtClean="0"/>
              <a:t>Consultant Reporting Obligations</a:t>
            </a:r>
          </a:p>
          <a:p>
            <a:pPr marL="457200" indent="-457200">
              <a:buAutoNum type="arabicParenBoth"/>
            </a:pPr>
            <a:endParaRPr lang="en-US" dirty="0"/>
          </a:p>
          <a:p>
            <a:pPr marL="457200" indent="-457200">
              <a:buAutoNum type="arabicParenBoth"/>
            </a:pPr>
            <a:r>
              <a:rPr lang="en-US" dirty="0" smtClean="0"/>
              <a:t>Attorney-Client Privilege Considerations </a:t>
            </a:r>
            <a:endParaRPr lang="en-US" dirty="0"/>
          </a:p>
          <a:p>
            <a:pPr marL="457200" indent="-457200">
              <a:buAutoNum type="arabicParenBoth"/>
            </a:pPr>
            <a:endParaRPr lang="en-US" dirty="0"/>
          </a:p>
        </p:txBody>
      </p:sp>
    </p:spTree>
    <p:extLst>
      <p:ext uri="{BB962C8B-B14F-4D97-AF65-F5344CB8AC3E}">
        <p14:creationId xmlns:p14="http://schemas.microsoft.com/office/powerpoint/2010/main" val="2561292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CERCLA Release Reporting</a:t>
            </a:r>
            <a:endParaRPr lang="en-US" u="sng" dirty="0"/>
          </a:p>
        </p:txBody>
      </p:sp>
      <p:sp>
        <p:nvSpPr>
          <p:cNvPr id="3" name="Content Placeholder 2"/>
          <p:cNvSpPr>
            <a:spLocks noGrp="1"/>
          </p:cNvSpPr>
          <p:nvPr>
            <p:ph idx="1"/>
          </p:nvPr>
        </p:nvSpPr>
        <p:spPr>
          <a:xfrm>
            <a:off x="457200" y="1752600"/>
            <a:ext cx="8302752" cy="3200400"/>
          </a:xfrm>
        </p:spPr>
        <p:txBody>
          <a:bodyPr>
            <a:normAutofit fontScale="92500" lnSpcReduction="10000"/>
          </a:bodyPr>
          <a:lstStyle/>
          <a:p>
            <a:r>
              <a:rPr lang="en-US" dirty="0" smtClean="0"/>
              <a:t>CERCLA requires the immediate reporting of releases of “hazardous substances” in excess of their reportable quantities (</a:t>
            </a:r>
            <a:r>
              <a:rPr lang="en-US" dirty="0" err="1" smtClean="0"/>
              <a:t>RQ</a:t>
            </a:r>
            <a:r>
              <a:rPr lang="en-US" dirty="0" smtClean="0"/>
              <a:t>) from any “facility” in any 24-hour period.  42 </a:t>
            </a:r>
            <a:r>
              <a:rPr lang="en-US" dirty="0" err="1" smtClean="0"/>
              <a:t>U.S.C</a:t>
            </a:r>
            <a:r>
              <a:rPr lang="en-US" dirty="0" smtClean="0"/>
              <a:t>. 9603; 40 CFR 302.6(a).</a:t>
            </a:r>
          </a:p>
          <a:p>
            <a:endParaRPr lang="en-US" dirty="0"/>
          </a:p>
          <a:p>
            <a:r>
              <a:rPr lang="en-US" dirty="0" smtClean="0"/>
              <a:t>The list of CERCLA “hazardous substances” and their </a:t>
            </a:r>
            <a:r>
              <a:rPr lang="en-US" dirty="0" err="1" smtClean="0"/>
              <a:t>RQs</a:t>
            </a:r>
            <a:r>
              <a:rPr lang="en-US" dirty="0" smtClean="0"/>
              <a:t> is contained in 40 CFR  302.4.  </a:t>
            </a:r>
          </a:p>
          <a:p>
            <a:endParaRPr lang="en-US" dirty="0"/>
          </a:p>
          <a:p>
            <a:r>
              <a:rPr lang="en-US" dirty="0" smtClean="0"/>
              <a:t>Exemptions?</a:t>
            </a:r>
          </a:p>
          <a:p>
            <a:pPr marL="0" indent="0">
              <a:buNone/>
            </a:pPr>
            <a:endParaRPr lang="en-US" dirty="0" smtClean="0"/>
          </a:p>
          <a:p>
            <a:endParaRPr lang="en-US" dirty="0"/>
          </a:p>
        </p:txBody>
      </p:sp>
      <p:sp>
        <p:nvSpPr>
          <p:cNvPr id="4" name="Text Placeholder 3"/>
          <p:cNvSpPr>
            <a:spLocks noGrp="1"/>
          </p:cNvSpPr>
          <p:nvPr>
            <p:ph type="body" idx="13"/>
          </p:nvPr>
        </p:nvSpPr>
        <p:spPr>
          <a:xfrm>
            <a:off x="457200" y="1143001"/>
            <a:ext cx="8229600" cy="533400"/>
          </a:xfrm>
        </p:spPr>
        <p:txBody>
          <a:bodyPr>
            <a:normAutofit fontScale="85000" lnSpcReduction="20000"/>
          </a:bodyPr>
          <a:lstStyle/>
          <a:p>
            <a:r>
              <a:rPr lang="en-US" dirty="0" smtClean="0"/>
              <a:t>Comprehensive Environmental Response, Compensation and Liability Act of 1980, 42 </a:t>
            </a:r>
            <a:r>
              <a:rPr lang="en-US" dirty="0" err="1" smtClean="0"/>
              <a:t>U.S.C</a:t>
            </a:r>
            <a:r>
              <a:rPr lang="en-US" dirty="0" smtClean="0"/>
              <a:t>. 9600 </a:t>
            </a:r>
            <a:r>
              <a:rPr lang="en-US" i="1" dirty="0" smtClean="0"/>
              <a:t>et seq.</a:t>
            </a:r>
            <a:endParaRPr lang="en-US" dirty="0"/>
          </a:p>
        </p:txBody>
      </p:sp>
    </p:spTree>
    <p:extLst>
      <p:ext uri="{BB962C8B-B14F-4D97-AF65-F5344CB8AC3E}">
        <p14:creationId xmlns:p14="http://schemas.microsoft.com/office/powerpoint/2010/main" val="2226149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err="1" smtClean="0"/>
              <a:t>EPCRA</a:t>
            </a:r>
            <a:r>
              <a:rPr lang="en-US" u="sng" dirty="0" smtClean="0"/>
              <a:t> Release Reporting</a:t>
            </a:r>
            <a:endParaRPr lang="en-US" u="sng" dirty="0"/>
          </a:p>
        </p:txBody>
      </p:sp>
      <p:sp>
        <p:nvSpPr>
          <p:cNvPr id="3" name="Content Placeholder 2"/>
          <p:cNvSpPr>
            <a:spLocks noGrp="1"/>
          </p:cNvSpPr>
          <p:nvPr>
            <p:ph idx="1"/>
          </p:nvPr>
        </p:nvSpPr>
        <p:spPr>
          <a:xfrm>
            <a:off x="457200" y="1444752"/>
            <a:ext cx="8302752" cy="3508248"/>
          </a:xfrm>
        </p:spPr>
        <p:txBody>
          <a:bodyPr>
            <a:normAutofit fontScale="92500" lnSpcReduction="10000"/>
          </a:bodyPr>
          <a:lstStyle/>
          <a:p>
            <a:r>
              <a:rPr lang="en-US" dirty="0" smtClean="0"/>
              <a:t>Notification is required whenever the release of an </a:t>
            </a:r>
            <a:r>
              <a:rPr lang="en-US" dirty="0"/>
              <a:t>“extremely hazardous substance</a:t>
            </a:r>
            <a:r>
              <a:rPr lang="en-US" dirty="0" smtClean="0"/>
              <a:t>” (</a:t>
            </a:r>
            <a:r>
              <a:rPr lang="en-US" dirty="0" err="1" smtClean="0"/>
              <a:t>EHS</a:t>
            </a:r>
            <a:r>
              <a:rPr lang="en-US" dirty="0" smtClean="0"/>
              <a:t>) </a:t>
            </a:r>
            <a:r>
              <a:rPr lang="en-US" dirty="0"/>
              <a:t>exceeds the </a:t>
            </a:r>
            <a:r>
              <a:rPr lang="en-US" dirty="0" err="1"/>
              <a:t>RQ</a:t>
            </a:r>
            <a:r>
              <a:rPr lang="en-US" dirty="0"/>
              <a:t>. Emergency release notification requirements are contained in </a:t>
            </a:r>
            <a:r>
              <a:rPr lang="en-US" dirty="0" err="1"/>
              <a:t>EPCRA</a:t>
            </a:r>
            <a:r>
              <a:rPr lang="en-US" dirty="0"/>
              <a:t> Section 304 (42 </a:t>
            </a:r>
            <a:r>
              <a:rPr lang="en-US" dirty="0" err="1"/>
              <a:t>U.S.C</a:t>
            </a:r>
            <a:r>
              <a:rPr lang="en-US" dirty="0"/>
              <a:t>. 11004</a:t>
            </a:r>
            <a:r>
              <a:rPr lang="en-US" dirty="0" smtClean="0"/>
              <a:t>)</a:t>
            </a:r>
          </a:p>
          <a:p>
            <a:endParaRPr lang="en-US" dirty="0"/>
          </a:p>
          <a:p>
            <a:r>
              <a:rPr lang="en-US" dirty="0" smtClean="0"/>
              <a:t>EHSs </a:t>
            </a:r>
            <a:r>
              <a:rPr lang="en-US" dirty="0"/>
              <a:t>and their RQs are codified in 40 CFR Part 355, Appendix A and B.  </a:t>
            </a:r>
          </a:p>
          <a:p>
            <a:endParaRPr lang="en-US" dirty="0"/>
          </a:p>
          <a:p>
            <a:r>
              <a:rPr lang="en-US" dirty="0" err="1" smtClean="0"/>
              <a:t>EPCRA</a:t>
            </a:r>
            <a:r>
              <a:rPr lang="en-US" dirty="0" smtClean="0"/>
              <a:t> notification is separate and in addition to CERCLA release notification requirements.</a:t>
            </a:r>
          </a:p>
          <a:p>
            <a:endParaRPr lang="en-US" dirty="0"/>
          </a:p>
          <a:p>
            <a:endParaRPr lang="en-US" dirty="0"/>
          </a:p>
          <a:p>
            <a:endParaRPr lang="en-US" dirty="0" smtClean="0"/>
          </a:p>
          <a:p>
            <a:endParaRPr lang="en-US" dirty="0"/>
          </a:p>
          <a:p>
            <a:endParaRPr lang="en-US" dirty="0" smtClean="0"/>
          </a:p>
          <a:p>
            <a:endParaRPr lang="en-US" dirty="0"/>
          </a:p>
          <a:p>
            <a:endParaRPr lang="en-US" dirty="0"/>
          </a:p>
        </p:txBody>
      </p:sp>
      <p:sp>
        <p:nvSpPr>
          <p:cNvPr id="4" name="Text Placeholder 3"/>
          <p:cNvSpPr>
            <a:spLocks noGrp="1"/>
          </p:cNvSpPr>
          <p:nvPr>
            <p:ph type="body" idx="13"/>
          </p:nvPr>
        </p:nvSpPr>
        <p:spPr>
          <a:xfrm>
            <a:off x="384048" y="938058"/>
            <a:ext cx="8229600" cy="521208"/>
          </a:xfrm>
        </p:spPr>
        <p:txBody>
          <a:bodyPr>
            <a:normAutofit/>
          </a:bodyPr>
          <a:lstStyle/>
          <a:p>
            <a:r>
              <a:rPr lang="en-US" dirty="0" smtClean="0"/>
              <a:t>Emergency Planning and Community Right-to-Know Act</a:t>
            </a:r>
            <a:endParaRPr lang="en-US" dirty="0"/>
          </a:p>
        </p:txBody>
      </p:sp>
    </p:spTree>
    <p:extLst>
      <p:ext uri="{BB962C8B-B14F-4D97-AF65-F5344CB8AC3E}">
        <p14:creationId xmlns:p14="http://schemas.microsoft.com/office/powerpoint/2010/main" val="1990056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
            <a:ext cx="8229600" cy="1369442"/>
          </a:xfrm>
        </p:spPr>
        <p:txBody>
          <a:bodyPr/>
          <a:lstStyle/>
          <a:p>
            <a:r>
              <a:rPr lang="en-US" u="sng" dirty="0" err="1" smtClean="0"/>
              <a:t>RCRA</a:t>
            </a:r>
            <a:r>
              <a:rPr lang="en-US" u="sng" dirty="0" smtClean="0"/>
              <a:t> Release Reporting</a:t>
            </a:r>
            <a:endParaRPr lang="en-US" u="sng" dirty="0"/>
          </a:p>
        </p:txBody>
      </p:sp>
      <p:sp>
        <p:nvSpPr>
          <p:cNvPr id="3" name="Content Placeholder 2"/>
          <p:cNvSpPr>
            <a:spLocks noGrp="1"/>
          </p:cNvSpPr>
          <p:nvPr>
            <p:ph idx="1"/>
          </p:nvPr>
        </p:nvSpPr>
        <p:spPr>
          <a:xfrm>
            <a:off x="457200" y="1752601"/>
            <a:ext cx="8302752" cy="3276599"/>
          </a:xfrm>
        </p:spPr>
        <p:txBody>
          <a:bodyPr/>
          <a:lstStyle/>
          <a:p>
            <a:r>
              <a:rPr lang="en-US" dirty="0" smtClean="0"/>
              <a:t>Whenever there is an imminent or actual emergency situation at a RCRA regulated facility, the emergency coordinator must immediately notify State or local agencies with designated response roles if their help is needed.  40 CFR 256.56(a)(2).  </a:t>
            </a:r>
          </a:p>
          <a:p>
            <a:endParaRPr lang="en-US" dirty="0"/>
          </a:p>
          <a:p>
            <a:r>
              <a:rPr lang="en-US" dirty="0" smtClean="0"/>
              <a:t>Reporting requirements depend on status of the facility (i.e. large quantity or small quantity waste generator)</a:t>
            </a:r>
            <a:endParaRPr lang="en-US" dirty="0"/>
          </a:p>
        </p:txBody>
      </p:sp>
      <p:sp>
        <p:nvSpPr>
          <p:cNvPr id="4" name="Text Placeholder 3"/>
          <p:cNvSpPr>
            <a:spLocks noGrp="1"/>
          </p:cNvSpPr>
          <p:nvPr>
            <p:ph type="body" idx="13"/>
          </p:nvPr>
        </p:nvSpPr>
        <p:spPr>
          <a:xfrm>
            <a:off x="457200" y="1219201"/>
            <a:ext cx="8229600" cy="533400"/>
          </a:xfrm>
        </p:spPr>
        <p:txBody>
          <a:bodyPr/>
          <a:lstStyle/>
          <a:p>
            <a:r>
              <a:rPr lang="en-US" dirty="0" smtClean="0"/>
              <a:t>Resource Conservation and Recovery Act</a:t>
            </a:r>
            <a:endParaRPr lang="en-US" dirty="0"/>
          </a:p>
        </p:txBody>
      </p:sp>
    </p:spTree>
    <p:extLst>
      <p:ext uri="{BB962C8B-B14F-4D97-AF65-F5344CB8AC3E}">
        <p14:creationId xmlns:p14="http://schemas.microsoft.com/office/powerpoint/2010/main" val="236672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
            <a:ext cx="8229600" cy="1369442"/>
          </a:xfrm>
        </p:spPr>
        <p:txBody>
          <a:bodyPr/>
          <a:lstStyle/>
          <a:p>
            <a:r>
              <a:rPr lang="en-US" u="sng" dirty="0" smtClean="0"/>
              <a:t>CWA Release Reporting</a:t>
            </a:r>
            <a:endParaRPr lang="en-US" u="sng" dirty="0"/>
          </a:p>
        </p:txBody>
      </p:sp>
      <p:sp>
        <p:nvSpPr>
          <p:cNvPr id="3" name="Content Placeholder 2"/>
          <p:cNvSpPr>
            <a:spLocks noGrp="1"/>
          </p:cNvSpPr>
          <p:nvPr>
            <p:ph idx="1"/>
          </p:nvPr>
        </p:nvSpPr>
        <p:spPr>
          <a:xfrm>
            <a:off x="457200" y="1752601"/>
            <a:ext cx="8302752" cy="3276599"/>
          </a:xfrm>
        </p:spPr>
        <p:txBody>
          <a:bodyPr>
            <a:normAutofit fontScale="92500"/>
          </a:bodyPr>
          <a:lstStyle/>
          <a:p>
            <a:r>
              <a:rPr lang="en-US" dirty="0" smtClean="0"/>
              <a:t>Any discharge to surface waters of a “hazardous substance” in a “harmful quantity” (i.e. the RQ) must be reported to the National Response Center.  Clean Water Act 311(b)(5), 33 </a:t>
            </a:r>
            <a:r>
              <a:rPr lang="en-US" dirty="0" err="1" smtClean="0"/>
              <a:t>U.S.C</a:t>
            </a:r>
            <a:r>
              <a:rPr lang="en-US" dirty="0" smtClean="0"/>
              <a:t>. 1321(b)(5).</a:t>
            </a:r>
          </a:p>
          <a:p>
            <a:endParaRPr lang="en-US" dirty="0"/>
          </a:p>
          <a:p>
            <a:r>
              <a:rPr lang="en-US" dirty="0" smtClean="0"/>
              <a:t>Who must report?  </a:t>
            </a:r>
          </a:p>
          <a:p>
            <a:pPr lvl="1"/>
            <a:r>
              <a:rPr lang="en-US" dirty="0" smtClean="0"/>
              <a:t>Any person “in charge of a vessel or an onshore or offshore facility”, as soon as he has knowledge of a release in excess of a hazardous substances’ RQ.  40 CFR 117.21</a:t>
            </a:r>
            <a:endParaRPr lang="en-US" dirty="0"/>
          </a:p>
        </p:txBody>
      </p:sp>
      <p:sp>
        <p:nvSpPr>
          <p:cNvPr id="4" name="Text Placeholder 3"/>
          <p:cNvSpPr>
            <a:spLocks noGrp="1"/>
          </p:cNvSpPr>
          <p:nvPr>
            <p:ph type="body" idx="13"/>
          </p:nvPr>
        </p:nvSpPr>
        <p:spPr>
          <a:xfrm>
            <a:off x="457200" y="1219201"/>
            <a:ext cx="8229600" cy="533400"/>
          </a:xfrm>
        </p:spPr>
        <p:txBody>
          <a:bodyPr/>
          <a:lstStyle/>
          <a:p>
            <a:r>
              <a:rPr lang="en-US" dirty="0" smtClean="0"/>
              <a:t>Clean Water Act</a:t>
            </a:r>
            <a:endParaRPr lang="en-US" dirty="0"/>
          </a:p>
        </p:txBody>
      </p:sp>
    </p:spTree>
    <p:extLst>
      <p:ext uri="{BB962C8B-B14F-4D97-AF65-F5344CB8AC3E}">
        <p14:creationId xmlns:p14="http://schemas.microsoft.com/office/powerpoint/2010/main" val="863408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Individual Permit Reporting Requirements</a:t>
            </a:r>
            <a:endParaRPr lang="en-US" u="sng" dirty="0"/>
          </a:p>
        </p:txBody>
      </p:sp>
      <p:sp>
        <p:nvSpPr>
          <p:cNvPr id="3" name="Content Placeholder 2"/>
          <p:cNvSpPr>
            <a:spLocks noGrp="1"/>
          </p:cNvSpPr>
          <p:nvPr>
            <p:ph idx="1"/>
          </p:nvPr>
        </p:nvSpPr>
        <p:spPr>
          <a:xfrm>
            <a:off x="457200" y="1143000"/>
            <a:ext cx="8302752" cy="3733800"/>
          </a:xfrm>
        </p:spPr>
        <p:txBody>
          <a:bodyPr/>
          <a:lstStyle/>
          <a:p>
            <a:r>
              <a:rPr lang="en-US" dirty="0" smtClean="0"/>
              <a:t>Permits regulating certain types of releases (i.e. discharges, emissions, etc.), will often dictate what constitutes a reportable occurrence.</a:t>
            </a:r>
          </a:p>
          <a:p>
            <a:endParaRPr lang="en-US" dirty="0"/>
          </a:p>
          <a:p>
            <a:r>
              <a:rPr lang="en-US" dirty="0" smtClean="0"/>
              <a:t>Methods and form of notice are prescribed in the permit.</a:t>
            </a:r>
          </a:p>
          <a:p>
            <a:endParaRPr lang="en-US" dirty="0"/>
          </a:p>
          <a:p>
            <a:r>
              <a:rPr lang="en-US" dirty="0" smtClean="0"/>
              <a:t>Examples: Title V Air Permits, </a:t>
            </a:r>
            <a:r>
              <a:rPr lang="en-US" dirty="0" err="1" smtClean="0"/>
              <a:t>NPDES</a:t>
            </a:r>
            <a:r>
              <a:rPr lang="en-US" dirty="0" smtClean="0"/>
              <a:t> permits </a:t>
            </a:r>
            <a:endParaRPr lang="en-US" dirty="0"/>
          </a:p>
        </p:txBody>
      </p:sp>
    </p:spTree>
    <p:extLst>
      <p:ext uri="{BB962C8B-B14F-4D97-AF65-F5344CB8AC3E}">
        <p14:creationId xmlns:p14="http://schemas.microsoft.com/office/powerpoint/2010/main" val="3505710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NY State Spill/Release Reporting Obligations</a:t>
            </a:r>
            <a:endParaRPr lang="en-US" u="sng" dirty="0"/>
          </a:p>
        </p:txBody>
      </p:sp>
      <p:sp>
        <p:nvSpPr>
          <p:cNvPr id="3" name="Content Placeholder 2"/>
          <p:cNvSpPr>
            <a:spLocks noGrp="1"/>
          </p:cNvSpPr>
          <p:nvPr>
            <p:ph idx="1"/>
          </p:nvPr>
        </p:nvSpPr>
        <p:spPr>
          <a:xfrm>
            <a:off x="457200" y="1905000"/>
            <a:ext cx="8302752" cy="3810000"/>
          </a:xfrm>
        </p:spPr>
        <p:txBody>
          <a:bodyPr>
            <a:normAutofit fontScale="62500" lnSpcReduction="20000"/>
          </a:bodyPr>
          <a:lstStyle/>
          <a:p>
            <a:r>
              <a:rPr lang="en-US" dirty="0" smtClean="0"/>
              <a:t>Releases of designated quantities of hazardous substances listed at 6 NYCRR Part 597 must be reported to the NYSDEC Spill Hotline within two hours.  6 NYCRR 597.4(b), 6 NYCRR 598.14(a). </a:t>
            </a:r>
          </a:p>
          <a:p>
            <a:endParaRPr lang="en-US" dirty="0" smtClean="0"/>
          </a:p>
          <a:p>
            <a:r>
              <a:rPr lang="en-US" dirty="0" smtClean="0"/>
              <a:t>Reporting requirement applies to: </a:t>
            </a:r>
          </a:p>
          <a:p>
            <a:endParaRPr lang="en-US" dirty="0"/>
          </a:p>
          <a:p>
            <a:pPr marL="0" indent="0">
              <a:buNone/>
            </a:pPr>
            <a:r>
              <a:rPr lang="en-US" dirty="0"/>
              <a:t>	</a:t>
            </a:r>
            <a:r>
              <a:rPr lang="en-US" dirty="0" smtClean="0"/>
              <a:t>(</a:t>
            </a:r>
            <a:r>
              <a:rPr lang="en-US" dirty="0"/>
              <a:t>i) an owner or operator</a:t>
            </a:r>
            <a:r>
              <a:rPr lang="en-US" dirty="0" smtClean="0"/>
              <a:t>;</a:t>
            </a:r>
          </a:p>
          <a:p>
            <a:pPr marL="0" indent="0">
              <a:buNone/>
            </a:pPr>
            <a:r>
              <a:rPr lang="en-US" dirty="0"/>
              <a:t>	</a:t>
            </a:r>
            <a:endParaRPr lang="en-US" dirty="0" smtClean="0"/>
          </a:p>
          <a:p>
            <a:pPr marL="0" indent="0">
              <a:buNone/>
            </a:pPr>
            <a:r>
              <a:rPr lang="en-US" dirty="0"/>
              <a:t>	</a:t>
            </a:r>
            <a:r>
              <a:rPr lang="en-US" dirty="0" smtClean="0"/>
              <a:t>(</a:t>
            </a:r>
            <a:r>
              <a:rPr lang="en-US" dirty="0"/>
              <a:t>ii) any person in a contractual relationship with an owner or operator who </a:t>
            </a:r>
            <a:r>
              <a:rPr lang="en-US" dirty="0" smtClean="0"/>
              <a:t>inspects</a:t>
            </a:r>
            <a:r>
              <a:rPr lang="en-US" dirty="0"/>
              <a:t>, </a:t>
            </a:r>
            <a:r>
              <a:rPr lang="en-US" dirty="0" smtClean="0"/>
              <a:t>	tests </a:t>
            </a:r>
            <a:r>
              <a:rPr lang="en-US" dirty="0"/>
              <a:t>or repairs any portion of a facility which is or was used for </a:t>
            </a:r>
            <a:r>
              <a:rPr lang="en-US" dirty="0" smtClean="0"/>
              <a:t>the </a:t>
            </a:r>
            <a:r>
              <a:rPr lang="en-US" dirty="0"/>
              <a:t>storage of </a:t>
            </a:r>
            <a:r>
              <a:rPr lang="en-US" dirty="0" smtClean="0"/>
              <a:t>	hazardous </a:t>
            </a:r>
            <a:r>
              <a:rPr lang="en-US" dirty="0"/>
              <a:t>substances; </a:t>
            </a:r>
            <a:r>
              <a:rPr lang="en-US" dirty="0" smtClean="0"/>
              <a:t>and</a:t>
            </a:r>
          </a:p>
          <a:p>
            <a:pPr marL="0" indent="0">
              <a:buNone/>
            </a:pPr>
            <a:endParaRPr lang="en-US" dirty="0"/>
          </a:p>
          <a:p>
            <a:pPr marL="0" indent="0">
              <a:buNone/>
            </a:pPr>
            <a:r>
              <a:rPr lang="en-US" dirty="0" smtClean="0"/>
              <a:t>	(</a:t>
            </a:r>
            <a:r>
              <a:rPr lang="en-US" dirty="0"/>
              <a:t>iii) any employee, agent or representative of any of the persons listed in </a:t>
            </a:r>
            <a:r>
              <a:rPr lang="en-US" dirty="0" smtClean="0"/>
              <a:t>	subparagraphs </a:t>
            </a:r>
            <a:r>
              <a:rPr lang="en-US" dirty="0"/>
              <a:t>(i) or (ii) who has knowledge of a release.</a:t>
            </a:r>
          </a:p>
          <a:p>
            <a:endParaRPr lang="en-US" dirty="0"/>
          </a:p>
          <a:p>
            <a:pPr marL="0" indent="0">
              <a:buNone/>
            </a:pPr>
            <a:r>
              <a:rPr lang="en-US" dirty="0" smtClean="0"/>
              <a:t>  </a:t>
            </a:r>
          </a:p>
          <a:p>
            <a:endParaRPr lang="en-US" dirty="0"/>
          </a:p>
          <a:p>
            <a:pPr marL="0" indent="0">
              <a:buNone/>
            </a:pPr>
            <a:endParaRPr lang="en-US" dirty="0"/>
          </a:p>
        </p:txBody>
      </p:sp>
      <p:sp>
        <p:nvSpPr>
          <p:cNvPr id="4" name="Text Placeholder 3"/>
          <p:cNvSpPr>
            <a:spLocks noGrp="1"/>
          </p:cNvSpPr>
          <p:nvPr>
            <p:ph type="body" idx="13"/>
          </p:nvPr>
        </p:nvSpPr>
        <p:spPr>
          <a:xfrm>
            <a:off x="457200" y="1219201"/>
            <a:ext cx="8229600" cy="533400"/>
          </a:xfrm>
        </p:spPr>
        <p:txBody>
          <a:bodyPr>
            <a:normAutofit/>
          </a:bodyPr>
          <a:lstStyle/>
          <a:p>
            <a:r>
              <a:rPr lang="en-US" dirty="0" smtClean="0"/>
              <a:t>Releases of </a:t>
            </a:r>
            <a:r>
              <a:rPr lang="en-US" dirty="0" err="1" smtClean="0"/>
              <a:t>RQs</a:t>
            </a:r>
            <a:r>
              <a:rPr lang="en-US" dirty="0" smtClean="0"/>
              <a:t> of Hazardous Materials	</a:t>
            </a:r>
            <a:endParaRPr lang="en-US" dirty="0"/>
          </a:p>
        </p:txBody>
      </p:sp>
    </p:spTree>
    <p:extLst>
      <p:ext uri="{BB962C8B-B14F-4D97-AF65-F5344CB8AC3E}">
        <p14:creationId xmlns:p14="http://schemas.microsoft.com/office/powerpoint/2010/main" val="3622533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NY State Spill/Release Reporting Obligations</a:t>
            </a:r>
            <a:endParaRPr lang="en-US" u="sng" dirty="0"/>
          </a:p>
        </p:txBody>
      </p:sp>
      <p:sp>
        <p:nvSpPr>
          <p:cNvPr id="3" name="Content Placeholder 2"/>
          <p:cNvSpPr>
            <a:spLocks noGrp="1"/>
          </p:cNvSpPr>
          <p:nvPr>
            <p:ph idx="1"/>
          </p:nvPr>
        </p:nvSpPr>
        <p:spPr>
          <a:xfrm>
            <a:off x="457200" y="1905000"/>
            <a:ext cx="8302752" cy="3124200"/>
          </a:xfrm>
        </p:spPr>
        <p:txBody>
          <a:bodyPr>
            <a:normAutofit fontScale="62500" lnSpcReduction="20000"/>
          </a:bodyPr>
          <a:lstStyle/>
          <a:p>
            <a:pPr marL="0" indent="0">
              <a:buNone/>
            </a:pPr>
            <a:r>
              <a:rPr lang="en-US" dirty="0" smtClean="0"/>
              <a:t>Report </a:t>
            </a:r>
            <a:r>
              <a:rPr lang="en-US" dirty="0"/>
              <a:t>the following incidents: </a:t>
            </a:r>
          </a:p>
          <a:p>
            <a:pPr marL="0" indent="0">
              <a:buNone/>
            </a:pPr>
            <a:r>
              <a:rPr lang="en-US" dirty="0"/>
              <a:t> </a:t>
            </a:r>
          </a:p>
          <a:p>
            <a:pPr marL="0" indent="0">
              <a:buNone/>
            </a:pPr>
            <a:r>
              <a:rPr lang="en-US" dirty="0" smtClean="0"/>
              <a:t>1</a:t>
            </a:r>
            <a:r>
              <a:rPr lang="en-US" dirty="0"/>
              <a:t>) a person is killed; </a:t>
            </a:r>
          </a:p>
          <a:p>
            <a:pPr marL="0" indent="0">
              <a:buNone/>
            </a:pPr>
            <a:r>
              <a:rPr lang="en-US" dirty="0" smtClean="0"/>
              <a:t>(</a:t>
            </a:r>
            <a:r>
              <a:rPr lang="en-US" dirty="0"/>
              <a:t>2) a person receives injuries requiring hospitalization;</a:t>
            </a:r>
          </a:p>
          <a:p>
            <a:pPr marL="0" indent="0">
              <a:buNone/>
            </a:pPr>
            <a:r>
              <a:rPr lang="en-US" dirty="0" smtClean="0"/>
              <a:t>(</a:t>
            </a:r>
            <a:r>
              <a:rPr lang="en-US" dirty="0"/>
              <a:t>3) estimated carrier or other property damage exceeds $50,000.00</a:t>
            </a:r>
          </a:p>
          <a:p>
            <a:pPr marL="0" indent="0">
              <a:buNone/>
            </a:pPr>
            <a:r>
              <a:rPr lang="en-US" dirty="0" smtClean="0"/>
              <a:t>(</a:t>
            </a:r>
            <a:r>
              <a:rPr lang="en-US" dirty="0"/>
              <a:t>4) fire, breakage, spillage or suspected radioactive contamination occurs </a:t>
            </a:r>
            <a:r>
              <a:rPr lang="en-US" dirty="0" smtClean="0"/>
              <a:t>involving </a:t>
            </a:r>
            <a:r>
              <a:rPr lang="en-US" dirty="0"/>
              <a:t>a shipment of radioactive material;</a:t>
            </a:r>
          </a:p>
          <a:p>
            <a:pPr marL="0" indent="0">
              <a:buNone/>
            </a:pPr>
            <a:r>
              <a:rPr lang="en-US" dirty="0" smtClean="0"/>
              <a:t>(</a:t>
            </a:r>
            <a:r>
              <a:rPr lang="en-US" dirty="0"/>
              <a:t>5) fire, breakage, spillage or suspected contamination occurs involving shipment </a:t>
            </a:r>
            <a:r>
              <a:rPr lang="en-US" dirty="0" smtClean="0"/>
              <a:t>of </a:t>
            </a:r>
            <a:r>
              <a:rPr lang="en-US" dirty="0"/>
              <a:t>etiologic agents; and</a:t>
            </a:r>
          </a:p>
          <a:p>
            <a:pPr marL="0" indent="0">
              <a:buNone/>
            </a:pPr>
            <a:r>
              <a:rPr lang="en-US" dirty="0" smtClean="0"/>
              <a:t>(</a:t>
            </a:r>
            <a:r>
              <a:rPr lang="en-US" dirty="0"/>
              <a:t>6) a situation exists of such nature that in the judgment of the carrier a </a:t>
            </a:r>
            <a:r>
              <a:rPr lang="en-US" dirty="0" smtClean="0"/>
              <a:t>continuing danger </a:t>
            </a:r>
            <a:r>
              <a:rPr lang="en-US" dirty="0"/>
              <a:t>to life or property exists at the scene of the incident</a:t>
            </a:r>
            <a:r>
              <a:rPr lang="en-US" dirty="0" smtClean="0"/>
              <a:t>.</a:t>
            </a:r>
          </a:p>
          <a:p>
            <a:pPr marL="0" indent="0">
              <a:buNone/>
            </a:pPr>
            <a:endParaRPr lang="en-US" dirty="0"/>
          </a:p>
          <a:p>
            <a:pPr marL="0" indent="0">
              <a:buNone/>
            </a:pPr>
            <a:r>
              <a:rPr lang="en-US" dirty="0" smtClean="0"/>
              <a:t>17 NYCRR 820.8</a:t>
            </a:r>
          </a:p>
          <a:p>
            <a:pPr marL="0" indent="0">
              <a:buNone/>
            </a:pPr>
            <a:endParaRPr lang="en-US" dirty="0"/>
          </a:p>
          <a:p>
            <a:pPr marL="0" indent="0">
              <a:buNone/>
            </a:pPr>
            <a:endParaRPr lang="en-US" dirty="0"/>
          </a:p>
        </p:txBody>
      </p:sp>
      <p:sp>
        <p:nvSpPr>
          <p:cNvPr id="4" name="Text Placeholder 3"/>
          <p:cNvSpPr>
            <a:spLocks noGrp="1"/>
          </p:cNvSpPr>
          <p:nvPr>
            <p:ph type="body" idx="13"/>
          </p:nvPr>
        </p:nvSpPr>
        <p:spPr>
          <a:xfrm>
            <a:off x="457200" y="1219201"/>
            <a:ext cx="8229600" cy="533400"/>
          </a:xfrm>
        </p:spPr>
        <p:txBody>
          <a:bodyPr>
            <a:normAutofit/>
          </a:bodyPr>
          <a:lstStyle/>
          <a:p>
            <a:r>
              <a:rPr lang="en-US" dirty="0" smtClean="0"/>
              <a:t>Persons Engaged in the Transportation of Hazardous Materials</a:t>
            </a:r>
            <a:endParaRPr lang="en-US" dirty="0"/>
          </a:p>
        </p:txBody>
      </p:sp>
    </p:spTree>
    <p:extLst>
      <p:ext uri="{BB962C8B-B14F-4D97-AF65-F5344CB8AC3E}">
        <p14:creationId xmlns:p14="http://schemas.microsoft.com/office/powerpoint/2010/main" val="3517442406"/>
      </p:ext>
    </p:extLst>
  </p:cSld>
  <p:clrMapOvr>
    <a:masterClrMapping/>
  </p:clrMapOvr>
</p:sld>
</file>

<file path=ppt/theme/theme1.xml><?xml version="1.0" encoding="utf-8"?>
<a:theme xmlns:a="http://schemas.openxmlformats.org/drawingml/2006/main" name="HR Presentation Design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HR Presentation Design 2.potx" id="{0D28BDD7-8674-4D54-B18D-95503AD63EC5}" vid="{00DC22CA-B24B-4137-9AEE-154B77EC53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HR Presentation Design 2</Template>
  <TotalTime>1644</TotalTime>
  <Words>3251</Words>
  <Application>Microsoft Office PowerPoint</Application>
  <PresentationFormat>On-screen Show (4:3)</PresentationFormat>
  <Paragraphs>418</Paragraphs>
  <Slides>19</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Times New Roman</vt:lpstr>
      <vt:lpstr>Wingdings</vt:lpstr>
      <vt:lpstr>HR Presentation Design 2</vt:lpstr>
      <vt:lpstr>Environmental Reporting Obligations</vt:lpstr>
      <vt:lpstr>Overview</vt:lpstr>
      <vt:lpstr>CERCLA Release Reporting</vt:lpstr>
      <vt:lpstr>EPCRA Release Reporting</vt:lpstr>
      <vt:lpstr>RCRA Release Reporting</vt:lpstr>
      <vt:lpstr>CWA Release Reporting</vt:lpstr>
      <vt:lpstr>Individual Permit Reporting Requirements</vt:lpstr>
      <vt:lpstr>NY State Spill/Release Reporting Obligations</vt:lpstr>
      <vt:lpstr>NY State Spill/Release Reporting Obligations</vt:lpstr>
      <vt:lpstr>NY State Spill/Release Reporting Obligations</vt:lpstr>
      <vt:lpstr>NY State Spill/Release Reporting Obligations</vt:lpstr>
      <vt:lpstr>NY State Spill/Release Reporting Obligations</vt:lpstr>
      <vt:lpstr>Consequences of Failing to Report</vt:lpstr>
      <vt:lpstr>Consequences of Failing to Report</vt:lpstr>
      <vt:lpstr>Non Owner/Operator Reporting Obligations</vt:lpstr>
      <vt:lpstr>Privilege and Spill/Release Investigations</vt:lpstr>
      <vt:lpstr>Privilege and Spill/Release Investigations</vt:lpstr>
      <vt:lpstr>Privilege and Spill/Release Investigations</vt:lpstr>
      <vt:lpstr>Questions?</vt:lpstr>
    </vt:vector>
  </TitlesOfParts>
  <Company>Hodgson Russ LLP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TITLE]</dc:title>
  <dc:creator>Terragnoli, Joel</dc:creator>
  <cp:lastModifiedBy>Hecker, Michael</cp:lastModifiedBy>
  <cp:revision>62</cp:revision>
  <dcterms:created xsi:type="dcterms:W3CDTF">2017-01-17T14:39:04Z</dcterms:created>
  <dcterms:modified xsi:type="dcterms:W3CDTF">2017-01-24T13:09:16Z</dcterms:modified>
</cp:coreProperties>
</file>