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75" r:id="rId3"/>
    <p:sldId id="266" r:id="rId4"/>
    <p:sldId id="291" r:id="rId5"/>
    <p:sldId id="292" r:id="rId6"/>
    <p:sldId id="290" r:id="rId7"/>
    <p:sldId id="289" r:id="rId8"/>
    <p:sldId id="282" r:id="rId9"/>
    <p:sldId id="285" r:id="rId10"/>
    <p:sldId id="294" r:id="rId11"/>
    <p:sldId id="276" r:id="rId12"/>
    <p:sldId id="293" r:id="rId13"/>
    <p:sldId id="336" r:id="rId14"/>
    <p:sldId id="337" r:id="rId15"/>
    <p:sldId id="264" r:id="rId16"/>
    <p:sldId id="278" r:id="rId17"/>
    <p:sldId id="334" r:id="rId18"/>
    <p:sldId id="343" r:id="rId19"/>
    <p:sldId id="339" r:id="rId20"/>
    <p:sldId id="340" r:id="rId21"/>
    <p:sldId id="341" r:id="rId22"/>
    <p:sldId id="342" r:id="rId23"/>
    <p:sldId id="338" r:id="rId24"/>
    <p:sldId id="344" r:id="rId25"/>
    <p:sldId id="346" r:id="rId26"/>
    <p:sldId id="345" r:id="rId27"/>
    <p:sldId id="347" r:id="rId28"/>
    <p:sldId id="348" r:id="rId29"/>
    <p:sldId id="350" r:id="rId30"/>
    <p:sldId id="349" r:id="rId31"/>
    <p:sldId id="351" r:id="rId32"/>
    <p:sldId id="352" r:id="rId33"/>
    <p:sldId id="296" r:id="rId34"/>
    <p:sldId id="295" r:id="rId35"/>
    <p:sldId id="281" r:id="rId36"/>
    <p:sldId id="301" r:id="rId37"/>
    <p:sldId id="297" r:id="rId38"/>
    <p:sldId id="300" r:id="rId39"/>
    <p:sldId id="287" r:id="rId40"/>
    <p:sldId id="353" r:id="rId41"/>
    <p:sldId id="298" r:id="rId42"/>
    <p:sldId id="303" r:id="rId43"/>
    <p:sldId id="354" r:id="rId44"/>
    <p:sldId id="356" r:id="rId45"/>
    <p:sldId id="358" r:id="rId46"/>
    <p:sldId id="304" r:id="rId47"/>
    <p:sldId id="359" r:id="rId48"/>
    <p:sldId id="360" r:id="rId49"/>
    <p:sldId id="361" r:id="rId50"/>
    <p:sldId id="363" r:id="rId51"/>
    <p:sldId id="364" r:id="rId52"/>
    <p:sldId id="362" r:id="rId53"/>
    <p:sldId id="357" r:id="rId54"/>
    <p:sldId id="270" r:id="rId55"/>
    <p:sldId id="365" r:id="rId56"/>
    <p:sldId id="366" r:id="rId57"/>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D7D31"/>
    <a:srgbClr val="646569"/>
    <a:srgbClr val="2C5234"/>
    <a:srgbClr val="002D73"/>
    <a:srgbClr val="1F3261"/>
    <a:srgbClr val="007681"/>
    <a:srgbClr val="458993"/>
    <a:srgbClr val="6A86B8"/>
    <a:srgbClr val="F7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584" autoAdjust="0"/>
  </p:normalViewPr>
  <p:slideViewPr>
    <p:cSldViewPr snapToGrid="0">
      <p:cViewPr varScale="1">
        <p:scale>
          <a:sx n="141" d="100"/>
          <a:sy n="141" d="100"/>
        </p:scale>
        <p:origin x="738"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F3DF-59C6-4329-B11B-CB32CB0E89EE}"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2745C-974B-44A5-9950-B8B52E817D62}" type="slidenum">
              <a:rPr lang="en-US" smtClean="0"/>
              <a:t>‹#›</a:t>
            </a:fld>
            <a:endParaRPr lang="en-US"/>
          </a:p>
        </p:txBody>
      </p:sp>
    </p:spTree>
    <p:extLst>
      <p:ext uri="{BB962C8B-B14F-4D97-AF65-F5344CB8AC3E}">
        <p14:creationId xmlns:p14="http://schemas.microsoft.com/office/powerpoint/2010/main" val="20762424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a:t>
            </a:fld>
            <a:endParaRPr lang="en-US"/>
          </a:p>
        </p:txBody>
      </p:sp>
    </p:spTree>
    <p:extLst>
      <p:ext uri="{BB962C8B-B14F-4D97-AF65-F5344CB8AC3E}">
        <p14:creationId xmlns:p14="http://schemas.microsoft.com/office/powerpoint/2010/main" val="2208379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we Monitor UFP?</a:t>
            </a:r>
          </a:p>
          <a:p>
            <a:endParaRPr lang="en-US" dirty="0" smtClean="0"/>
          </a:p>
          <a:p>
            <a:r>
              <a:rPr lang="en-US" dirty="0" smtClean="0"/>
              <a:t>Whiteface started in June</a:t>
            </a:r>
          </a:p>
        </p:txBody>
      </p:sp>
      <p:sp>
        <p:nvSpPr>
          <p:cNvPr id="4" name="Slide Number Placeholder 3"/>
          <p:cNvSpPr>
            <a:spLocks noGrp="1"/>
          </p:cNvSpPr>
          <p:nvPr>
            <p:ph type="sldNum" sz="quarter" idx="10"/>
          </p:nvPr>
        </p:nvSpPr>
        <p:spPr/>
        <p:txBody>
          <a:bodyPr/>
          <a:lstStyle/>
          <a:p>
            <a:fld id="{AFC2745C-974B-44A5-9950-B8B52E817D62}" type="slidenum">
              <a:rPr lang="en-US" smtClean="0"/>
              <a:t>10</a:t>
            </a:fld>
            <a:endParaRPr lang="en-US"/>
          </a:p>
        </p:txBody>
      </p:sp>
    </p:spTree>
    <p:extLst>
      <p:ext uri="{BB962C8B-B14F-4D97-AF65-F5344CB8AC3E}">
        <p14:creationId xmlns:p14="http://schemas.microsoft.com/office/powerpoint/2010/main" val="299352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released in 2011</a:t>
            </a:r>
          </a:p>
          <a:p>
            <a:pPr marL="0" marR="0" indent="0" algn="l" defTabSz="685800" rtl="0" eaLnBrk="1" fontAlgn="auto" latinLnBrk="0" hangingPunct="1">
              <a:lnSpc>
                <a:spcPct val="100000"/>
              </a:lnSpc>
              <a:spcBef>
                <a:spcPts val="0"/>
              </a:spcBef>
              <a:spcAft>
                <a:spcPts val="0"/>
              </a:spcAft>
              <a:buClrTx/>
              <a:buSzTx/>
              <a:buFontTx/>
              <a:buNone/>
              <a:tabLst/>
              <a:defRPr/>
            </a:pPr>
            <a:r>
              <a:rPr lang="en-US" baseline="0" dirty="0" smtClean="0"/>
              <a:t>Went through revisions – updated version was released in 2013</a:t>
            </a: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Before this instrument was</a:t>
            </a:r>
            <a:r>
              <a:rPr lang="en-US" baseline="0" dirty="0" smtClean="0"/>
              <a:t> developed researchers didn’t collect long-term datasets </a:t>
            </a:r>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11</a:t>
            </a:fld>
            <a:endParaRPr lang="en-US"/>
          </a:p>
        </p:txBody>
      </p:sp>
    </p:spTree>
    <p:extLst>
      <p:ext uri="{BB962C8B-B14F-4D97-AF65-F5344CB8AC3E}">
        <p14:creationId xmlns:p14="http://schemas.microsoft.com/office/powerpoint/2010/main" val="66439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t>
            </a:r>
            <a:r>
              <a:rPr lang="en-US" baseline="0" dirty="0" smtClean="0"/>
              <a:t> enter from the bottom and grow in size due to condensation</a:t>
            </a:r>
          </a:p>
          <a:p>
            <a:r>
              <a:rPr lang="en-US" dirty="0" smtClean="0"/>
              <a:t>UFP are much</a:t>
            </a:r>
            <a:r>
              <a:rPr lang="en-US" baseline="0" dirty="0" smtClean="0"/>
              <a:t> smaller than the wavelength of light so condensation is used to grow the particles into a larger size so they can be counted by pulsing a laser</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12</a:t>
            </a:fld>
            <a:endParaRPr lang="en-US"/>
          </a:p>
        </p:txBody>
      </p:sp>
    </p:spTree>
    <p:extLst>
      <p:ext uri="{BB962C8B-B14F-4D97-AF65-F5344CB8AC3E}">
        <p14:creationId xmlns:p14="http://schemas.microsoft.com/office/powerpoint/2010/main" val="351815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water CPC is robust and can be operated in remote</a:t>
            </a:r>
            <a:r>
              <a:rPr lang="en-US" baseline="0" dirty="0" smtClean="0"/>
              <a:t> field locations where an environmental shelter is available.</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15</a:t>
            </a:fld>
            <a:endParaRPr lang="en-US"/>
          </a:p>
        </p:txBody>
      </p:sp>
    </p:spTree>
    <p:extLst>
      <p:ext uri="{BB962C8B-B14F-4D97-AF65-F5344CB8AC3E}">
        <p14:creationId xmlns:p14="http://schemas.microsoft.com/office/powerpoint/2010/main" val="312398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Month of Peace Bridge Data – </a:t>
            </a:r>
          </a:p>
          <a:p>
            <a:r>
              <a:rPr lang="en-US" dirty="0" smtClean="0"/>
              <a:t>	The UFP</a:t>
            </a:r>
            <a:r>
              <a:rPr lang="en-US" baseline="0" dirty="0" smtClean="0"/>
              <a:t> varies every day – low at night, high during the day but peaks vary</a:t>
            </a:r>
          </a:p>
          <a:p>
            <a:r>
              <a:rPr lang="en-US" baseline="0" dirty="0" smtClean="0"/>
              <a:t>	</a:t>
            </a:r>
            <a:r>
              <a:rPr lang="en-US" dirty="0" smtClean="0"/>
              <a:t>Sources are consistent day to day</a:t>
            </a:r>
          </a:p>
          <a:p>
            <a:r>
              <a:rPr lang="en-US" dirty="0" smtClean="0"/>
              <a:t>	The concentration of UFP at this location varies mostly due to environmental conditions </a:t>
            </a:r>
          </a:p>
          <a:p>
            <a:r>
              <a:rPr lang="en-US" dirty="0" smtClean="0"/>
              <a:t>	Consistent with a pollutant that has</a:t>
            </a:r>
            <a:r>
              <a:rPr lang="en-US" baseline="0" dirty="0" smtClean="0"/>
              <a:t> a high source oriented component than transport component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16</a:t>
            </a:fld>
            <a:endParaRPr lang="en-US"/>
          </a:p>
        </p:txBody>
      </p:sp>
    </p:spTree>
    <p:extLst>
      <p:ext uri="{BB962C8B-B14F-4D97-AF65-F5344CB8AC3E}">
        <p14:creationId xmlns:p14="http://schemas.microsoft.com/office/powerpoint/2010/main" val="24521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show evidence of daily sources combined</a:t>
            </a:r>
            <a:r>
              <a:rPr lang="en-US" baseline="0" dirty="0" smtClean="0"/>
              <a:t> with multiday patterns </a:t>
            </a:r>
          </a:p>
          <a:p>
            <a:r>
              <a:rPr lang="en-US" baseline="0" dirty="0" smtClean="0"/>
              <a:t>During the Fall and Spring we often have multi day inversions that can lead to build up of locally generated pollutants</a:t>
            </a:r>
          </a:p>
          <a:p>
            <a:r>
              <a:rPr lang="en-US" baseline="0" dirty="0" smtClean="0"/>
              <a:t>		</a:t>
            </a:r>
          </a:p>
          <a:p>
            <a:r>
              <a:rPr lang="en-US" baseline="0" dirty="0" smtClean="0"/>
              <a:t>Weather can 	decrease UFP rain and high winds</a:t>
            </a:r>
          </a:p>
          <a:p>
            <a:r>
              <a:rPr lang="en-US" baseline="0" dirty="0" smtClean="0"/>
              <a:t>		increase UFP – cold, low humidity and low wind speeds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17</a:t>
            </a:fld>
            <a:endParaRPr lang="en-US"/>
          </a:p>
        </p:txBody>
      </p:sp>
    </p:spTree>
    <p:extLst>
      <p:ext uri="{BB962C8B-B14F-4D97-AF65-F5344CB8AC3E}">
        <p14:creationId xmlns:p14="http://schemas.microsoft.com/office/powerpoint/2010/main" val="9874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confident that we can measure UFP </a:t>
            </a:r>
          </a:p>
          <a:p>
            <a:r>
              <a:rPr lang="en-US" dirty="0" smtClean="0"/>
              <a:t>How can we characterize the impact the environment has on UFP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18</a:t>
            </a:fld>
            <a:endParaRPr lang="en-US"/>
          </a:p>
        </p:txBody>
      </p:sp>
    </p:spTree>
    <p:extLst>
      <p:ext uri="{BB962C8B-B14F-4D97-AF65-F5344CB8AC3E}">
        <p14:creationId xmlns:p14="http://schemas.microsoft.com/office/powerpoint/2010/main" val="198506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a:t>
            </a:r>
            <a:r>
              <a:rPr lang="en-US" baseline="0" dirty="0" smtClean="0"/>
              <a:t> of year at least here in Buffalo can </a:t>
            </a:r>
            <a:r>
              <a:rPr lang="en-US" dirty="0" smtClean="0"/>
              <a:t>cause a 2 to 3 fold increase in UFP</a:t>
            </a:r>
          </a:p>
          <a:p>
            <a:endParaRPr lang="en-US" dirty="0" smtClean="0"/>
          </a:p>
          <a:p>
            <a:r>
              <a:rPr lang="en-US" dirty="0" smtClean="0"/>
              <a:t>The published studies</a:t>
            </a:r>
            <a:r>
              <a:rPr lang="en-US" baseline="0" dirty="0" smtClean="0"/>
              <a:t> of UFP don’t show this and I realized that the early research on UFP was all done in Los Angeles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19</a:t>
            </a:fld>
            <a:endParaRPr lang="en-US"/>
          </a:p>
        </p:txBody>
      </p:sp>
    </p:spTree>
    <p:extLst>
      <p:ext uri="{BB962C8B-B14F-4D97-AF65-F5344CB8AC3E}">
        <p14:creationId xmlns:p14="http://schemas.microsoft.com/office/powerpoint/2010/main" val="45552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Boise,</a:t>
            </a:r>
            <a:r>
              <a:rPr lang="en-US" baseline="0" dirty="0" smtClean="0"/>
              <a:t> Idaho the dependence and the actual concentrations are very similar to Buffalo</a:t>
            </a:r>
          </a:p>
          <a:p>
            <a:endParaRPr lang="en-US" baseline="0" dirty="0" smtClean="0"/>
          </a:p>
          <a:p>
            <a:r>
              <a:rPr lang="en-US" baseline="0" dirty="0" smtClean="0"/>
              <a:t>Boise was one of the first cities to have a near road monitor</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24</a:t>
            </a:fld>
            <a:endParaRPr lang="en-US"/>
          </a:p>
        </p:txBody>
      </p:sp>
    </p:spTree>
    <p:extLst>
      <p:ext uri="{BB962C8B-B14F-4D97-AF65-F5344CB8AC3E}">
        <p14:creationId xmlns:p14="http://schemas.microsoft.com/office/powerpoint/2010/main" val="27194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Valley east of Los Angeles</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25</a:t>
            </a:fld>
            <a:endParaRPr lang="en-US"/>
          </a:p>
        </p:txBody>
      </p:sp>
    </p:spTree>
    <p:extLst>
      <p:ext uri="{BB962C8B-B14F-4D97-AF65-F5344CB8AC3E}">
        <p14:creationId xmlns:p14="http://schemas.microsoft.com/office/powerpoint/2010/main" val="342764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Nucleation – Particles form because</a:t>
            </a:r>
            <a:r>
              <a:rPr lang="en-US" baseline="0" dirty="0" smtClean="0"/>
              <a:t> environmental conditions favor particles over gasses </a:t>
            </a:r>
          </a:p>
          <a:p>
            <a:r>
              <a:rPr lang="en-US" baseline="0" dirty="0" smtClean="0"/>
              <a:t>Combustion emissions - emitted gasses cool leading to particle formation</a:t>
            </a:r>
          </a:p>
          <a:p>
            <a:endParaRPr lang="en-US" baseline="0" dirty="0" smtClean="0"/>
          </a:p>
          <a:p>
            <a:r>
              <a:rPr lang="en-US" baseline="0" dirty="0" smtClean="0"/>
              <a:t>Gas to Particle reactions Sulfate and photochemistry (SOA) </a:t>
            </a:r>
          </a:p>
          <a:p>
            <a:endParaRPr lang="en-US" baseline="0" dirty="0" smtClean="0"/>
          </a:p>
        </p:txBody>
      </p:sp>
      <p:sp>
        <p:nvSpPr>
          <p:cNvPr id="4" name="Slide Number Placeholder 3"/>
          <p:cNvSpPr>
            <a:spLocks noGrp="1"/>
          </p:cNvSpPr>
          <p:nvPr>
            <p:ph type="sldNum" sz="quarter" idx="10"/>
          </p:nvPr>
        </p:nvSpPr>
        <p:spPr/>
        <p:txBody>
          <a:bodyPr/>
          <a:lstStyle/>
          <a:p>
            <a:pPr>
              <a:defRPr/>
            </a:pPr>
            <a:fld id="{8B1BA629-3E93-40FA-A6F5-1F1506B9D148}" type="slidenum">
              <a:rPr lang="en-US" smtClean="0"/>
              <a:pPr>
                <a:defRPr/>
              </a:pPr>
              <a:t>2</a:t>
            </a:fld>
            <a:endParaRPr lang="en-US"/>
          </a:p>
        </p:txBody>
      </p:sp>
    </p:spTree>
    <p:extLst>
      <p:ext uri="{BB962C8B-B14F-4D97-AF65-F5344CB8AC3E}">
        <p14:creationId xmlns:p14="http://schemas.microsoft.com/office/powerpoint/2010/main" val="4218616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that there is a another phenomenon going on that increases UFP as temperatures increase</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26</a:t>
            </a:fld>
            <a:endParaRPr lang="en-US"/>
          </a:p>
        </p:txBody>
      </p:sp>
    </p:spTree>
    <p:extLst>
      <p:ext uri="{BB962C8B-B14F-4D97-AF65-F5344CB8AC3E}">
        <p14:creationId xmlns:p14="http://schemas.microsoft.com/office/powerpoint/2010/main" val="344867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Beach is the 2</a:t>
            </a:r>
            <a:r>
              <a:rPr lang="en-US" baseline="30000" dirty="0" smtClean="0"/>
              <a:t>nd</a:t>
            </a:r>
            <a:r>
              <a:rPr lang="en-US" dirty="0" smtClean="0"/>
              <a:t> busiest </a:t>
            </a:r>
            <a:r>
              <a:rPr lang="en-US" baseline="0" dirty="0" smtClean="0"/>
              <a:t>Port in the country and has a tremendous amount of truck traffic to move all that cargo</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27</a:t>
            </a:fld>
            <a:endParaRPr lang="en-US"/>
          </a:p>
        </p:txBody>
      </p:sp>
    </p:spTree>
    <p:extLst>
      <p:ext uri="{BB962C8B-B14F-4D97-AF65-F5344CB8AC3E}">
        <p14:creationId xmlns:p14="http://schemas.microsoft.com/office/powerpoint/2010/main" val="31632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Air Toxics Exposure Study </a:t>
            </a:r>
          </a:p>
          <a:p>
            <a:r>
              <a:rPr lang="en-US" dirty="0" smtClean="0"/>
              <a:t>South Coast Air Basin</a:t>
            </a:r>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28</a:t>
            </a:fld>
            <a:endParaRPr lang="en-US"/>
          </a:p>
        </p:txBody>
      </p:sp>
    </p:spTree>
    <p:extLst>
      <p:ext uri="{BB962C8B-B14F-4D97-AF65-F5344CB8AC3E}">
        <p14:creationId xmlns:p14="http://schemas.microsoft.com/office/powerpoint/2010/main" val="397715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information on UFP</a:t>
            </a:r>
            <a:r>
              <a:rPr lang="en-US" baseline="0" dirty="0" smtClean="0"/>
              <a:t> species but we do have PM-2.5 species data.</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29</a:t>
            </a:fld>
            <a:endParaRPr lang="en-US"/>
          </a:p>
        </p:txBody>
      </p:sp>
    </p:spTree>
    <p:extLst>
      <p:ext uri="{BB962C8B-B14F-4D97-AF65-F5344CB8AC3E}">
        <p14:creationId xmlns:p14="http://schemas.microsoft.com/office/powerpoint/2010/main" val="374810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TSI 3031 separates UFP into 6 size categories by charging the particles and by using a Differential Mobility Analyzer to determine the number</a:t>
            </a:r>
            <a:r>
              <a:rPr lang="en-US" baseline="0" dirty="0" smtClean="0"/>
              <a:t> of particles in each size category.</a:t>
            </a:r>
          </a:p>
          <a:p>
            <a:r>
              <a:rPr lang="en-US" baseline="0" dirty="0" smtClean="0"/>
              <a:t>This data is limited to particles larger than 20nm</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30</a:t>
            </a:fld>
            <a:endParaRPr lang="en-US"/>
          </a:p>
        </p:txBody>
      </p:sp>
    </p:spTree>
    <p:extLst>
      <p:ext uri="{BB962C8B-B14F-4D97-AF65-F5344CB8AC3E}">
        <p14:creationId xmlns:p14="http://schemas.microsoft.com/office/powerpoint/2010/main" val="20020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31</a:t>
            </a:fld>
            <a:endParaRPr lang="en-US"/>
          </a:p>
        </p:txBody>
      </p:sp>
    </p:spTree>
    <p:extLst>
      <p:ext uri="{BB962C8B-B14F-4D97-AF65-F5344CB8AC3E}">
        <p14:creationId xmlns:p14="http://schemas.microsoft.com/office/powerpoint/2010/main" val="306710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Diurnal Plot</a:t>
            </a:r>
          </a:p>
          <a:p>
            <a:r>
              <a:rPr lang="en-US" dirty="0" smtClean="0"/>
              <a:t>Urban site UFP higher than rural site average 99% of the time</a:t>
            </a:r>
          </a:p>
        </p:txBody>
      </p:sp>
      <p:sp>
        <p:nvSpPr>
          <p:cNvPr id="4" name="Slide Number Placeholder 3"/>
          <p:cNvSpPr>
            <a:spLocks noGrp="1"/>
          </p:cNvSpPr>
          <p:nvPr>
            <p:ph type="sldNum" sz="quarter" idx="10"/>
          </p:nvPr>
        </p:nvSpPr>
        <p:spPr/>
        <p:txBody>
          <a:bodyPr/>
          <a:lstStyle/>
          <a:p>
            <a:fld id="{AFC2745C-974B-44A5-9950-B8B52E817D62}" type="slidenum">
              <a:rPr lang="en-US" smtClean="0"/>
              <a:t>33</a:t>
            </a:fld>
            <a:endParaRPr lang="en-US"/>
          </a:p>
        </p:txBody>
      </p:sp>
    </p:spTree>
    <p:extLst>
      <p:ext uri="{BB962C8B-B14F-4D97-AF65-F5344CB8AC3E}">
        <p14:creationId xmlns:p14="http://schemas.microsoft.com/office/powerpoint/2010/main" val="2843854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rural sites we can see</a:t>
            </a:r>
            <a:r>
              <a:rPr lang="en-US" baseline="0" dirty="0" smtClean="0"/>
              <a:t> how UFP behaves when we are away from sources</a:t>
            </a:r>
            <a:r>
              <a:rPr lang="en-US" dirty="0" smtClean="0"/>
              <a:t> </a:t>
            </a:r>
          </a:p>
        </p:txBody>
      </p:sp>
      <p:sp>
        <p:nvSpPr>
          <p:cNvPr id="4" name="Slide Number Placeholder 3"/>
          <p:cNvSpPr>
            <a:spLocks noGrp="1"/>
          </p:cNvSpPr>
          <p:nvPr>
            <p:ph type="sldNum" sz="quarter" idx="10"/>
          </p:nvPr>
        </p:nvSpPr>
        <p:spPr/>
        <p:txBody>
          <a:bodyPr/>
          <a:lstStyle/>
          <a:p>
            <a:fld id="{AFC2745C-974B-44A5-9950-B8B52E817D62}" type="slidenum">
              <a:rPr lang="en-US" smtClean="0"/>
              <a:t>34</a:t>
            </a:fld>
            <a:endParaRPr lang="en-US"/>
          </a:p>
        </p:txBody>
      </p:sp>
    </p:spTree>
    <p:extLst>
      <p:ext uri="{BB962C8B-B14F-4D97-AF65-F5344CB8AC3E}">
        <p14:creationId xmlns:p14="http://schemas.microsoft.com/office/powerpoint/2010/main" val="3086948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 is trying to get a better understanding of the near road gradient</a:t>
            </a:r>
          </a:p>
          <a:p>
            <a:r>
              <a:rPr lang="en-US" dirty="0" smtClean="0"/>
              <a:t>Sites are located between 20m and</a:t>
            </a:r>
            <a:r>
              <a:rPr lang="en-US" baseline="0" dirty="0" smtClean="0"/>
              <a:t> 50m f</a:t>
            </a:r>
            <a:r>
              <a:rPr lang="en-US" dirty="0" smtClean="0"/>
              <a:t>rom travel lane</a:t>
            </a:r>
          </a:p>
          <a:p>
            <a:r>
              <a:rPr lang="en-US" baseline="0" dirty="0" smtClean="0"/>
              <a:t>The houses in this picture are  about 50-60m from the travel lane</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35</a:t>
            </a:fld>
            <a:endParaRPr lang="en-US"/>
          </a:p>
        </p:txBody>
      </p:sp>
    </p:spTree>
    <p:extLst>
      <p:ext uri="{BB962C8B-B14F-4D97-AF65-F5344CB8AC3E}">
        <p14:creationId xmlns:p14="http://schemas.microsoft.com/office/powerpoint/2010/main" val="782260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10 Million people live within 100m of a road with 25,000 AADT</a:t>
            </a:r>
          </a:p>
          <a:p>
            <a:r>
              <a:rPr lang="en-US" baseline="0" dirty="0" smtClean="0"/>
              <a:t>60 Million people live within 500m of a road with 25,000 AADT</a:t>
            </a:r>
          </a:p>
          <a:p>
            <a:r>
              <a:rPr lang="en-US" baseline="0" dirty="0" smtClean="0"/>
              <a:t>This is one of the reasons why it is important to understand the gradients of mobile source pollutants</a:t>
            </a:r>
          </a:p>
          <a:p>
            <a:r>
              <a:rPr lang="en-US" baseline="0" dirty="0" smtClean="0"/>
              <a:t>The further mobile source pollutants travel away from the road, the greater the number of people who are exposed</a:t>
            </a:r>
            <a:endParaRPr lang="en-US" dirty="0"/>
          </a:p>
        </p:txBody>
      </p:sp>
      <p:sp>
        <p:nvSpPr>
          <p:cNvPr id="4" name="Slide Number Placeholder 3"/>
          <p:cNvSpPr>
            <a:spLocks noGrp="1"/>
          </p:cNvSpPr>
          <p:nvPr>
            <p:ph type="sldNum" sz="quarter" idx="10"/>
          </p:nvPr>
        </p:nvSpPr>
        <p:spPr/>
        <p:txBody>
          <a:bodyPr/>
          <a:lstStyle/>
          <a:p>
            <a:pPr>
              <a:defRPr/>
            </a:pPr>
            <a:fld id="{8B1BA629-3E93-40FA-A6F5-1F1506B9D148}" type="slidenum">
              <a:rPr lang="en-US" smtClean="0"/>
              <a:pPr>
                <a:defRPr/>
              </a:pPr>
              <a:t>36</a:t>
            </a:fld>
            <a:endParaRPr lang="en-US"/>
          </a:p>
        </p:txBody>
      </p:sp>
    </p:spTree>
    <p:extLst>
      <p:ext uri="{BB962C8B-B14F-4D97-AF65-F5344CB8AC3E}">
        <p14:creationId xmlns:p14="http://schemas.microsoft.com/office/powerpoint/2010/main" val="200692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Each black line as you move to the right divides the size by 10</a:t>
            </a:r>
          </a:p>
          <a:p>
            <a:r>
              <a:rPr lang="en-US" altLang="en-US" dirty="0" smtClean="0">
                <a:latin typeface="Arial" panose="020B0604020202020204" pitchFamily="34" charset="0"/>
              </a:rPr>
              <a:t>UFP are defined by size – 1-100 nm 2 orders of magnitude</a:t>
            </a:r>
          </a:p>
          <a:p>
            <a:r>
              <a:rPr lang="en-US" altLang="en-US" dirty="0" smtClean="0">
                <a:latin typeface="Arial" panose="020B0604020202020204" pitchFamily="34" charset="0"/>
              </a:rPr>
              <a:t>Particles in a size that can stay suspended cover about 6 orders of magnitude</a:t>
            </a:r>
          </a:p>
          <a:p>
            <a:r>
              <a:rPr lang="en-US" altLang="en-US" dirty="0" smtClean="0">
                <a:latin typeface="Arial" panose="020B0604020202020204" pitchFamily="34" charset="0"/>
              </a:rPr>
              <a:t>UFP</a:t>
            </a:r>
            <a:r>
              <a:rPr lang="en-US" altLang="en-US" baseline="0" dirty="0" smtClean="0">
                <a:latin typeface="Arial" panose="020B0604020202020204" pitchFamily="34" charset="0"/>
              </a:rPr>
              <a:t> size range is roughly between the wavelength of light and the size of molecules</a:t>
            </a:r>
          </a:p>
          <a:p>
            <a:endParaRPr lang="en-US" altLang="en-US" dirty="0" smtClean="0">
              <a:latin typeface="Arial" panose="020B0604020202020204" pitchFamily="34" charset="0"/>
            </a:endParaRPr>
          </a:p>
          <a:p>
            <a:r>
              <a:rPr lang="en-US" altLang="en-US" dirty="0" smtClean="0">
                <a:latin typeface="Arial" panose="020B0604020202020204" pitchFamily="34" charset="0"/>
              </a:rPr>
              <a:t>Oxygen molecule 0.5 nanometers</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fld id="{04EBDC6A-F5D5-42BD-BCFB-023B3A7D33B0}" type="slidenum">
              <a:rPr lang="en-US" altLang="en-US" sz="1200" baseline="0"/>
              <a:pPr eaLnBrk="1" hangingPunct="1"/>
              <a:t>3</a:t>
            </a:fld>
            <a:endParaRPr lang="en-US" altLang="en-US" sz="1200" baseline="0"/>
          </a:p>
        </p:txBody>
      </p:sp>
    </p:spTree>
    <p:extLst>
      <p:ext uri="{BB962C8B-B14F-4D97-AF65-F5344CB8AC3E}">
        <p14:creationId xmlns:p14="http://schemas.microsoft.com/office/powerpoint/2010/main" val="2778670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 Road data in comparison to urban neighborhood and rural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37</a:t>
            </a:fld>
            <a:endParaRPr lang="en-US"/>
          </a:p>
        </p:txBody>
      </p:sp>
    </p:spTree>
    <p:extLst>
      <p:ext uri="{BB962C8B-B14F-4D97-AF65-F5344CB8AC3E}">
        <p14:creationId xmlns:p14="http://schemas.microsoft.com/office/powerpoint/2010/main" val="2063569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C711B7-B35A-4942-B726-8265D54C396F}" type="slidenum">
              <a:rPr lang="en-US" smtClean="0"/>
              <a:pPr>
                <a:defRPr/>
              </a:pPr>
              <a:t>38</a:t>
            </a:fld>
            <a:endParaRPr lang="en-US"/>
          </a:p>
        </p:txBody>
      </p:sp>
    </p:spTree>
    <p:extLst>
      <p:ext uri="{BB962C8B-B14F-4D97-AF65-F5344CB8AC3E}">
        <p14:creationId xmlns:p14="http://schemas.microsoft.com/office/powerpoint/2010/main" val="2814526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research - Los Angeles – Ground Zero for vehicle emissions research</a:t>
            </a:r>
          </a:p>
          <a:p>
            <a:endParaRPr lang="en-US" dirty="0" smtClean="0"/>
          </a:p>
          <a:p>
            <a:r>
              <a:rPr lang="en-US" dirty="0" smtClean="0"/>
              <a:t>The gradient is steep because the smallest particles generated by mobile source emissions are short-lived </a:t>
            </a:r>
          </a:p>
          <a:p>
            <a:endParaRPr lang="en-US" dirty="0" smtClean="0"/>
          </a:p>
          <a:p>
            <a:r>
              <a:rPr lang="en-US" dirty="0" smtClean="0"/>
              <a:t>The steepest part of the decay</a:t>
            </a:r>
            <a:r>
              <a:rPr lang="en-US" baseline="0" dirty="0" smtClean="0"/>
              <a:t> of UFP occurs between 20 and 60 m from the edge of the road</a:t>
            </a:r>
            <a:endParaRPr lang="en-US"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39</a:t>
            </a:fld>
            <a:endParaRPr lang="en-US"/>
          </a:p>
        </p:txBody>
      </p:sp>
    </p:spTree>
    <p:extLst>
      <p:ext uri="{BB962C8B-B14F-4D97-AF65-F5344CB8AC3E}">
        <p14:creationId xmlns:p14="http://schemas.microsoft.com/office/powerpoint/2010/main" val="1725685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research - Los Angeles – Ground Zero for vehicle emissions research</a:t>
            </a:r>
          </a:p>
          <a:p>
            <a:endParaRPr lang="en-US" dirty="0" smtClean="0"/>
          </a:p>
          <a:p>
            <a:r>
              <a:rPr lang="en-US" dirty="0" smtClean="0"/>
              <a:t>The gradient is steep because the smallest particles generated by mobile source emissions are short-lived </a:t>
            </a:r>
          </a:p>
          <a:p>
            <a:endParaRPr lang="en-US" dirty="0" smtClean="0"/>
          </a:p>
          <a:p>
            <a:r>
              <a:rPr lang="en-US" dirty="0" smtClean="0"/>
              <a:t>The steepest part of the decay</a:t>
            </a:r>
            <a:r>
              <a:rPr lang="en-US" baseline="0" dirty="0" smtClean="0"/>
              <a:t> of UFP occurs between 20 and 60 m from the edge of the road</a:t>
            </a:r>
            <a:endParaRPr lang="en-US"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40</a:t>
            </a:fld>
            <a:endParaRPr lang="en-US"/>
          </a:p>
        </p:txBody>
      </p:sp>
    </p:spTree>
    <p:extLst>
      <p:ext uri="{BB962C8B-B14F-4D97-AF65-F5344CB8AC3E}">
        <p14:creationId xmlns:p14="http://schemas.microsoft.com/office/powerpoint/2010/main" val="723580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near road site is 20 m from highway traffic</a:t>
            </a:r>
          </a:p>
          <a:p>
            <a:r>
              <a:rPr lang="en-US" dirty="0" err="1" smtClean="0"/>
              <a:t>Busti</a:t>
            </a:r>
            <a:r>
              <a:rPr lang="en-US" dirty="0" smtClean="0"/>
              <a:t> Ave is 40 m from bridge traffic</a:t>
            </a:r>
          </a:p>
          <a:p>
            <a:endParaRPr lang="en-US" dirty="0" smtClean="0"/>
          </a:p>
          <a:p>
            <a:r>
              <a:rPr lang="en-US" dirty="0" smtClean="0"/>
              <a:t>The</a:t>
            </a:r>
            <a:r>
              <a:rPr lang="en-US" baseline="0" dirty="0" smtClean="0"/>
              <a:t> comparison between the two sites supports the strong gradient of UFP away from the roadway</a:t>
            </a:r>
            <a:endParaRPr lang="en-US"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41</a:t>
            </a:fld>
            <a:endParaRPr lang="en-US"/>
          </a:p>
        </p:txBody>
      </p:sp>
    </p:spTree>
    <p:extLst>
      <p:ext uri="{BB962C8B-B14F-4D97-AF65-F5344CB8AC3E}">
        <p14:creationId xmlns:p14="http://schemas.microsoft.com/office/powerpoint/2010/main" val="3063529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20m vs 40m - Seasonal comparisons also support the strong gradient of UFP </a:t>
            </a:r>
          </a:p>
          <a:p>
            <a:endParaRPr lang="en-US" dirty="0" smtClean="0"/>
          </a:p>
          <a:p>
            <a:r>
              <a:rPr lang="en-US" dirty="0" smtClean="0"/>
              <a:t>	1. The decay</a:t>
            </a:r>
            <a:r>
              <a:rPr lang="en-US" baseline="0" dirty="0" smtClean="0"/>
              <a:t> of UFP is not as evident in the winter</a:t>
            </a:r>
          </a:p>
          <a:p>
            <a:r>
              <a:rPr lang="en-US" dirty="0" smtClean="0"/>
              <a:t>	2. There is no decay</a:t>
            </a:r>
            <a:r>
              <a:rPr lang="en-US" baseline="0" dirty="0" smtClean="0"/>
              <a:t> within 20 m. – turbulent area</a:t>
            </a:r>
            <a:endParaRPr lang="en-US" dirty="0" smtClean="0"/>
          </a:p>
          <a:p>
            <a:endParaRPr lang="en-US" dirty="0" smtClean="0"/>
          </a:p>
          <a:p>
            <a:r>
              <a:rPr lang="en-US" dirty="0" smtClean="0"/>
              <a:t>This</a:t>
            </a:r>
            <a:r>
              <a:rPr lang="en-US" baseline="0" dirty="0" smtClean="0"/>
              <a:t> may have an implication for exposure?</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42</a:t>
            </a:fld>
            <a:endParaRPr lang="en-US"/>
          </a:p>
        </p:txBody>
      </p:sp>
    </p:spTree>
    <p:extLst>
      <p:ext uri="{BB962C8B-B14F-4D97-AF65-F5344CB8AC3E}">
        <p14:creationId xmlns:p14="http://schemas.microsoft.com/office/powerpoint/2010/main" val="1405468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analysis is weekday vs weekend</a:t>
            </a:r>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44</a:t>
            </a:fld>
            <a:endParaRPr lang="en-US"/>
          </a:p>
        </p:txBody>
      </p:sp>
    </p:spTree>
    <p:extLst>
      <p:ext uri="{BB962C8B-B14F-4D97-AF65-F5344CB8AC3E}">
        <p14:creationId xmlns:p14="http://schemas.microsoft.com/office/powerpoint/2010/main" val="3998584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dirty="0" smtClean="0"/>
              <a:t>What about cars vs trucks</a:t>
            </a:r>
          </a:p>
          <a:p>
            <a:pPr defTabSz="698830">
              <a:defRPr/>
            </a:pPr>
            <a:r>
              <a:rPr lang="en-US" dirty="0" smtClean="0"/>
              <a:t>UFP is higher on weekdays and lower on weekends – opposite of auto traffic</a:t>
            </a:r>
          </a:p>
          <a:p>
            <a:endParaRPr lang="en-US" dirty="0"/>
          </a:p>
        </p:txBody>
      </p:sp>
      <p:sp>
        <p:nvSpPr>
          <p:cNvPr id="4" name="Slide Number Placeholder 3"/>
          <p:cNvSpPr>
            <a:spLocks noGrp="1"/>
          </p:cNvSpPr>
          <p:nvPr>
            <p:ph type="sldNum" sz="quarter" idx="10"/>
          </p:nvPr>
        </p:nvSpPr>
        <p:spPr/>
        <p:txBody>
          <a:bodyPr/>
          <a:lstStyle/>
          <a:p>
            <a:pPr>
              <a:defRPr/>
            </a:pPr>
            <a:fld id="{C9C711B7-B35A-4942-B726-8265D54C396F}" type="slidenum">
              <a:rPr lang="en-US" smtClean="0"/>
              <a:pPr>
                <a:defRPr/>
              </a:pPr>
              <a:t>45</a:t>
            </a:fld>
            <a:endParaRPr lang="en-US"/>
          </a:p>
        </p:txBody>
      </p:sp>
    </p:spTree>
    <p:extLst>
      <p:ext uri="{BB962C8B-B14F-4D97-AF65-F5344CB8AC3E}">
        <p14:creationId xmlns:p14="http://schemas.microsoft.com/office/powerpoint/2010/main" val="3600810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weekend UFP offset begins late on Friday and winds down late on Sunday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46</a:t>
            </a:fld>
            <a:endParaRPr lang="en-US"/>
          </a:p>
        </p:txBody>
      </p:sp>
    </p:spTree>
    <p:extLst>
      <p:ext uri="{BB962C8B-B14F-4D97-AF65-F5344CB8AC3E}">
        <p14:creationId xmlns:p14="http://schemas.microsoft.com/office/powerpoint/2010/main" val="2659261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rural sites we can see</a:t>
            </a:r>
            <a:r>
              <a:rPr lang="en-US" baseline="0" dirty="0" smtClean="0"/>
              <a:t> how UFP behaves when we are away from sources</a:t>
            </a:r>
            <a:r>
              <a:rPr lang="en-US" dirty="0" smtClean="0"/>
              <a:t> </a:t>
            </a:r>
          </a:p>
          <a:p>
            <a:endParaRPr lang="en-US" dirty="0" smtClean="0"/>
          </a:p>
          <a:p>
            <a:r>
              <a:rPr lang="en-US" dirty="0" smtClean="0"/>
              <a:t>We saw this diurnal</a:t>
            </a:r>
            <a:r>
              <a:rPr lang="en-US" baseline="0" dirty="0" smtClean="0"/>
              <a:t> plot before but this time summer and winter are separate</a:t>
            </a:r>
          </a:p>
          <a:p>
            <a:endParaRPr lang="en-US" baseline="0" dirty="0" smtClean="0"/>
          </a:p>
          <a:p>
            <a:r>
              <a:rPr lang="en-US" baseline="0" dirty="0" smtClean="0"/>
              <a:t>There is a constant tug of war between particle production and particle loss  </a:t>
            </a:r>
          </a:p>
          <a:p>
            <a:r>
              <a:rPr lang="en-US" baseline="0" dirty="0" smtClean="0"/>
              <a:t>Condensation evaporation agglomeration condensation </a:t>
            </a:r>
            <a:endParaRPr lang="en-US" dirty="0" smtClean="0"/>
          </a:p>
        </p:txBody>
      </p:sp>
      <p:sp>
        <p:nvSpPr>
          <p:cNvPr id="4" name="Slide Number Placeholder 3"/>
          <p:cNvSpPr>
            <a:spLocks noGrp="1"/>
          </p:cNvSpPr>
          <p:nvPr>
            <p:ph type="sldNum" sz="quarter" idx="10"/>
          </p:nvPr>
        </p:nvSpPr>
        <p:spPr/>
        <p:txBody>
          <a:bodyPr/>
          <a:lstStyle/>
          <a:p>
            <a:fld id="{AFC2745C-974B-44A5-9950-B8B52E817D62}" type="slidenum">
              <a:rPr lang="en-US" smtClean="0"/>
              <a:t>48</a:t>
            </a:fld>
            <a:endParaRPr lang="en-US"/>
          </a:p>
        </p:txBody>
      </p:sp>
    </p:spTree>
    <p:extLst>
      <p:ext uri="{BB962C8B-B14F-4D97-AF65-F5344CB8AC3E}">
        <p14:creationId xmlns:p14="http://schemas.microsoft.com/office/powerpoint/2010/main" val="181857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Particles larger</a:t>
            </a:r>
            <a:r>
              <a:rPr lang="en-US" altLang="en-US" baseline="0" dirty="0" smtClean="0">
                <a:latin typeface="Arial" panose="020B0604020202020204" pitchFamily="34" charset="0"/>
              </a:rPr>
              <a:t> than 100 nm are large enough to have enough mass to be measured by determining the weight of particles collected on a filter.</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We can’t weigh ultrafine particles because of geometry</a:t>
            </a:r>
          </a:p>
          <a:p>
            <a:r>
              <a:rPr lang="en-US" altLang="en-US" dirty="0" smtClean="0">
                <a:latin typeface="Arial" panose="020B0604020202020204" pitchFamily="34" charset="0"/>
              </a:rPr>
              <a:t>PM-2.5 particles have a volume of about 8 cubic</a:t>
            </a:r>
            <a:r>
              <a:rPr lang="en-US" altLang="en-US" baseline="0" dirty="0" smtClean="0">
                <a:latin typeface="Arial" panose="020B0604020202020204" pitchFamily="34" charset="0"/>
              </a:rPr>
              <a:t> microns – </a:t>
            </a:r>
          </a:p>
          <a:p>
            <a:r>
              <a:rPr lang="en-US" altLang="en-US" baseline="0" dirty="0" smtClean="0">
                <a:latin typeface="Arial" panose="020B0604020202020204" pitchFamily="34" charset="0"/>
              </a:rPr>
              <a:t>100 nm particles have a volume nearly indistinguishable from zero</a:t>
            </a:r>
            <a:endParaRPr lang="en-US" altLang="en-US"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dirty="0" smtClean="0">
                <a:latin typeface="Arial" panose="020B0604020202020204" pitchFamily="34" charset="0"/>
              </a:rPr>
              <a:t>Volume = 4/3 Pi R^3</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fld id="{04EBDC6A-F5D5-42BD-BCFB-023B3A7D33B0}" type="slidenum">
              <a:rPr lang="en-US" altLang="en-US" sz="1200" baseline="0"/>
              <a:pPr eaLnBrk="1" hangingPunct="1"/>
              <a:t>4</a:t>
            </a:fld>
            <a:endParaRPr lang="en-US" altLang="en-US" sz="1200" baseline="0"/>
          </a:p>
        </p:txBody>
      </p:sp>
    </p:spTree>
    <p:extLst>
      <p:ext uri="{BB962C8B-B14F-4D97-AF65-F5344CB8AC3E}">
        <p14:creationId xmlns:p14="http://schemas.microsoft.com/office/powerpoint/2010/main" val="2432479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UFP are short-lived and sometimes correlate with the volatile fraction of PM-2.5</a:t>
            </a:r>
            <a:endParaRPr lang="en-US" dirty="0" smtClean="0"/>
          </a:p>
        </p:txBody>
      </p:sp>
      <p:sp>
        <p:nvSpPr>
          <p:cNvPr id="4" name="Slide Number Placeholder 3"/>
          <p:cNvSpPr>
            <a:spLocks noGrp="1"/>
          </p:cNvSpPr>
          <p:nvPr>
            <p:ph type="sldNum" sz="quarter" idx="10"/>
          </p:nvPr>
        </p:nvSpPr>
        <p:spPr/>
        <p:txBody>
          <a:bodyPr/>
          <a:lstStyle/>
          <a:p>
            <a:fld id="{AFC2745C-974B-44A5-9950-B8B52E817D62}" type="slidenum">
              <a:rPr lang="en-US" smtClean="0"/>
              <a:t>49</a:t>
            </a:fld>
            <a:endParaRPr lang="en-US"/>
          </a:p>
        </p:txBody>
      </p:sp>
    </p:spTree>
    <p:extLst>
      <p:ext uri="{BB962C8B-B14F-4D97-AF65-F5344CB8AC3E}">
        <p14:creationId xmlns:p14="http://schemas.microsoft.com/office/powerpoint/2010/main" val="4027193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decrease in volatile mass after noon suggests that the UFP are evaporating and not agglomerating</a:t>
            </a:r>
            <a:endParaRPr lang="en-US" dirty="0" smtClean="0"/>
          </a:p>
        </p:txBody>
      </p:sp>
      <p:sp>
        <p:nvSpPr>
          <p:cNvPr id="4" name="Slide Number Placeholder 3"/>
          <p:cNvSpPr>
            <a:spLocks noGrp="1"/>
          </p:cNvSpPr>
          <p:nvPr>
            <p:ph type="sldNum" sz="quarter" idx="10"/>
          </p:nvPr>
        </p:nvSpPr>
        <p:spPr/>
        <p:txBody>
          <a:bodyPr/>
          <a:lstStyle/>
          <a:p>
            <a:fld id="{AFC2745C-974B-44A5-9950-B8B52E817D62}" type="slidenum">
              <a:rPr lang="en-US" smtClean="0"/>
              <a:t>50</a:t>
            </a:fld>
            <a:endParaRPr lang="en-US"/>
          </a:p>
        </p:txBody>
      </p:sp>
    </p:spTree>
    <p:extLst>
      <p:ext uri="{BB962C8B-B14F-4D97-AF65-F5344CB8AC3E}">
        <p14:creationId xmlns:p14="http://schemas.microsoft.com/office/powerpoint/2010/main" val="835529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particles are over 100 nm they are counted as UFP but they become a bigger component of PM-2.5</a:t>
            </a:r>
          </a:p>
          <a:p>
            <a:endParaRPr lang="en-US" baseline="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en-US" baseline="0" dirty="0" smtClean="0"/>
              <a:t>The increase in volatile mass in the evening suggests that the UFP are agglomerating and not evaporating</a:t>
            </a:r>
          </a:p>
          <a:p>
            <a:endParaRPr lang="en-US" dirty="0" smtClean="0"/>
          </a:p>
        </p:txBody>
      </p:sp>
      <p:sp>
        <p:nvSpPr>
          <p:cNvPr id="4" name="Slide Number Placeholder 3"/>
          <p:cNvSpPr>
            <a:spLocks noGrp="1"/>
          </p:cNvSpPr>
          <p:nvPr>
            <p:ph type="sldNum" sz="quarter" idx="10"/>
          </p:nvPr>
        </p:nvSpPr>
        <p:spPr/>
        <p:txBody>
          <a:bodyPr/>
          <a:lstStyle/>
          <a:p>
            <a:fld id="{AFC2745C-974B-44A5-9950-B8B52E817D62}" type="slidenum">
              <a:rPr lang="en-US" smtClean="0"/>
              <a:t>51</a:t>
            </a:fld>
            <a:endParaRPr lang="en-US"/>
          </a:p>
        </p:txBody>
      </p:sp>
    </p:spTree>
    <p:extLst>
      <p:ext uri="{BB962C8B-B14F-4D97-AF65-F5344CB8AC3E}">
        <p14:creationId xmlns:p14="http://schemas.microsoft.com/office/powerpoint/2010/main" val="4277139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Nitric Acid – Sulfate - Organic Aerosols</a:t>
            </a:r>
          </a:p>
          <a:p>
            <a:endParaRPr lang="en-US" dirty="0" smtClean="0"/>
          </a:p>
          <a:p>
            <a:r>
              <a:rPr lang="en-US" dirty="0" smtClean="0"/>
              <a:t>When</a:t>
            </a:r>
            <a:r>
              <a:rPr lang="en-US" baseline="0" dirty="0" smtClean="0"/>
              <a:t> I talk about UFP to the public they are usually concerned about the health impact of particle number</a:t>
            </a:r>
          </a:p>
          <a:p>
            <a:endParaRPr lang="en-US" baseline="0" dirty="0" smtClean="0"/>
          </a:p>
          <a:p>
            <a:r>
              <a:rPr lang="en-US" baseline="0" dirty="0" smtClean="0"/>
              <a:t>What we are learning is that some pollutants can quickly change from small particles to gases and we are all exposed to these pollutants no matter what state they are in.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52</a:t>
            </a:fld>
            <a:endParaRPr lang="en-US"/>
          </a:p>
        </p:txBody>
      </p:sp>
    </p:spTree>
    <p:extLst>
      <p:ext uri="{BB962C8B-B14F-4D97-AF65-F5344CB8AC3E}">
        <p14:creationId xmlns:p14="http://schemas.microsoft.com/office/powerpoint/2010/main" val="3428487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Diffusion </a:t>
            </a:r>
            <a:endParaRPr lang="en-US" dirty="0"/>
          </a:p>
        </p:txBody>
      </p:sp>
      <p:sp>
        <p:nvSpPr>
          <p:cNvPr id="4" name="Slide Number Placeholder 3"/>
          <p:cNvSpPr>
            <a:spLocks noGrp="1"/>
          </p:cNvSpPr>
          <p:nvPr>
            <p:ph type="sldNum" sz="quarter" idx="10"/>
          </p:nvPr>
        </p:nvSpPr>
        <p:spPr/>
        <p:txBody>
          <a:bodyPr/>
          <a:lstStyle/>
          <a:p>
            <a:pPr>
              <a:defRPr/>
            </a:pPr>
            <a:fld id="{C9C711B7-B35A-4942-B726-8265D54C396F}" type="slidenum">
              <a:rPr lang="en-US" smtClean="0"/>
              <a:pPr>
                <a:defRPr/>
              </a:pPr>
              <a:t>53</a:t>
            </a:fld>
            <a:endParaRPr lang="en-US"/>
          </a:p>
        </p:txBody>
      </p:sp>
    </p:spTree>
    <p:extLst>
      <p:ext uri="{BB962C8B-B14F-4D97-AF65-F5344CB8AC3E}">
        <p14:creationId xmlns:p14="http://schemas.microsoft.com/office/powerpoint/2010/main" val="398984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B1BA629-3E93-40FA-A6F5-1F1506B9D148}" type="slidenum">
              <a:rPr lang="en-US" smtClean="0"/>
              <a:pPr>
                <a:defRPr/>
              </a:pPr>
              <a:t>54</a:t>
            </a:fld>
            <a:endParaRPr lang="en-US"/>
          </a:p>
        </p:txBody>
      </p:sp>
    </p:spTree>
    <p:extLst>
      <p:ext uri="{BB962C8B-B14F-4D97-AF65-F5344CB8AC3E}">
        <p14:creationId xmlns:p14="http://schemas.microsoft.com/office/powerpoint/2010/main" val="3689958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C711B7-B35A-4942-B726-8265D54C396F}" type="slidenum">
              <a:rPr lang="en-US" smtClean="0"/>
              <a:pPr>
                <a:defRPr/>
              </a:pPr>
              <a:t>55</a:t>
            </a:fld>
            <a:endParaRPr lang="en-US"/>
          </a:p>
        </p:txBody>
      </p:sp>
    </p:spTree>
    <p:extLst>
      <p:ext uri="{BB962C8B-B14F-4D97-AF65-F5344CB8AC3E}">
        <p14:creationId xmlns:p14="http://schemas.microsoft.com/office/powerpoint/2010/main" val="135805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What about regulation?</a:t>
            </a:r>
          </a:p>
          <a:p>
            <a:r>
              <a:rPr lang="en-US" altLang="en-US" dirty="0" smtClean="0">
                <a:latin typeface="Arial" panose="020B0604020202020204" pitchFamily="34" charset="0"/>
              </a:rPr>
              <a:t>45 years of ambient air quality standards and monitoring methods</a:t>
            </a:r>
            <a:r>
              <a:rPr lang="en-US" altLang="en-US" baseline="0" dirty="0" smtClean="0">
                <a:latin typeface="Arial" panose="020B0604020202020204" pitchFamily="34" charset="0"/>
              </a:rPr>
              <a:t> </a:t>
            </a:r>
            <a:r>
              <a:rPr lang="en-US" altLang="en-US" dirty="0" smtClean="0">
                <a:latin typeface="Arial" panose="020B0604020202020204" pitchFamily="34" charset="0"/>
              </a:rPr>
              <a:t>have been based on particle mass</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NAAQS are Based on impacts to health and include</a:t>
            </a:r>
            <a:r>
              <a:rPr lang="en-US" altLang="en-US" baseline="0" dirty="0" smtClean="0">
                <a:latin typeface="Arial" panose="020B0604020202020204" pitchFamily="34" charset="0"/>
              </a:rPr>
              <a:t> 4 criteria: </a:t>
            </a:r>
            <a:r>
              <a:rPr lang="en-US" altLang="en-US" dirty="0" smtClean="0">
                <a:latin typeface="Arial" panose="020B0604020202020204" pitchFamily="34" charset="0"/>
              </a:rPr>
              <a:t> Indicator, </a:t>
            </a:r>
            <a:r>
              <a:rPr lang="en-US" altLang="en-US" dirty="0" err="1" smtClean="0">
                <a:latin typeface="Arial" panose="020B0604020202020204" pitchFamily="34" charset="0"/>
              </a:rPr>
              <a:t>Avg</a:t>
            </a:r>
            <a:r>
              <a:rPr lang="en-US" altLang="en-US" dirty="0" smtClean="0">
                <a:latin typeface="Arial" panose="020B0604020202020204" pitchFamily="34" charset="0"/>
              </a:rPr>
              <a:t> Time, Level, Form  </a:t>
            </a:r>
          </a:p>
          <a:p>
            <a:r>
              <a:rPr lang="en-US" altLang="en-US" dirty="0" smtClean="0">
                <a:latin typeface="Arial" panose="020B0604020202020204" pitchFamily="34" charset="0"/>
              </a:rPr>
              <a:t>To regulate UFP,  the indicator and monitoring methods will have to change</a:t>
            </a:r>
          </a:p>
          <a:p>
            <a:endParaRPr lang="en-US" altLang="en-US" dirty="0" smtClean="0">
              <a:latin typeface="Arial" panose="020B0604020202020204" pitchFamily="34" charset="0"/>
            </a:endParaRPr>
          </a:p>
          <a:p>
            <a:r>
              <a:rPr lang="en-US" altLang="en-US" dirty="0" smtClean="0">
                <a:latin typeface="Arial" panose="020B0604020202020204" pitchFamily="34" charset="0"/>
              </a:rPr>
              <a:t>In the EU, UFP emissions standards are being developed.</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fld id="{04EBDC6A-F5D5-42BD-BCFB-023B3A7D33B0}" type="slidenum">
              <a:rPr lang="en-US" altLang="en-US" sz="1200" baseline="0"/>
              <a:pPr eaLnBrk="1" hangingPunct="1"/>
              <a:t>5</a:t>
            </a:fld>
            <a:endParaRPr lang="en-US" altLang="en-US" sz="1200" baseline="0"/>
          </a:p>
        </p:txBody>
      </p:sp>
    </p:spTree>
    <p:extLst>
      <p:ext uri="{BB962C8B-B14F-4D97-AF65-F5344CB8AC3E}">
        <p14:creationId xmlns:p14="http://schemas.microsoft.com/office/powerpoint/2010/main" val="33781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Particles in the environment are typically found in one of these size categories -</a:t>
            </a:r>
            <a:r>
              <a:rPr lang="en-US" baseline="0" dirty="0" smtClean="0"/>
              <a:t> occur as a result of a formation process or because they are a size that is relatively stable</a:t>
            </a:r>
          </a:p>
          <a:p>
            <a:r>
              <a:rPr lang="en-US" baseline="0" dirty="0" smtClean="0"/>
              <a:t>Formation (short lived): Nucleation and Coarse mode</a:t>
            </a:r>
          </a:p>
          <a:p>
            <a:r>
              <a:rPr lang="en-US" baseline="0" dirty="0" smtClean="0"/>
              <a:t>Stable: Aitken and accumulation mode</a:t>
            </a:r>
          </a:p>
          <a:p>
            <a:r>
              <a:rPr lang="en-US" dirty="0" smtClean="0"/>
              <a:t>Nucleation – 	evaporation, diffusion</a:t>
            </a:r>
          </a:p>
          <a:p>
            <a:r>
              <a:rPr lang="en-US" dirty="0" smtClean="0"/>
              <a:t>Aitken – 		diffusion, coagulation</a:t>
            </a:r>
          </a:p>
          <a:p>
            <a:r>
              <a:rPr lang="en-US" dirty="0" smtClean="0"/>
              <a:t>Accumulation – 	in</a:t>
            </a:r>
            <a:r>
              <a:rPr lang="en-US" baseline="0" dirty="0" smtClean="0"/>
              <a:t> between diffusion and gravitational settling (long range transport)</a:t>
            </a:r>
            <a:endParaRPr lang="en-US" dirty="0" smtClean="0"/>
          </a:p>
          <a:p>
            <a:r>
              <a:rPr lang="en-US" dirty="0" smtClean="0"/>
              <a:t>Coarse – 		deposition settling</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6</a:t>
            </a:fld>
            <a:endParaRPr lang="en-US"/>
          </a:p>
        </p:txBody>
      </p:sp>
    </p:spTree>
    <p:extLst>
      <p:ext uri="{BB962C8B-B14F-4D97-AF65-F5344CB8AC3E}">
        <p14:creationId xmlns:p14="http://schemas.microsoft.com/office/powerpoint/2010/main" val="274362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900" dirty="0" smtClean="0">
                <a:solidFill>
                  <a:schemeClr val="tx1">
                    <a:lumMod val="65000"/>
                    <a:lumOff val="35000"/>
                  </a:schemeClr>
                </a:solidFill>
              </a:rPr>
              <a:t>Gas to Particle reaction includes photochemistry </a:t>
            </a:r>
          </a:p>
          <a:p>
            <a:pPr marL="0" marR="0" indent="0" algn="l" defTabSz="685800" rtl="0" eaLnBrk="1" fontAlgn="auto" latinLnBrk="0" hangingPunct="1">
              <a:lnSpc>
                <a:spcPct val="100000"/>
              </a:lnSpc>
              <a:spcBef>
                <a:spcPts val="0"/>
              </a:spcBef>
              <a:spcAft>
                <a:spcPts val="0"/>
              </a:spcAft>
              <a:buClrTx/>
              <a:buSzTx/>
              <a:buFontTx/>
              <a:buNone/>
              <a:tabLst/>
              <a:defRPr/>
            </a:pPr>
            <a:r>
              <a:rPr lang="en-US" sz="900" dirty="0" smtClean="0">
                <a:solidFill>
                  <a:schemeClr val="tx1">
                    <a:lumMod val="65000"/>
                    <a:lumOff val="35000"/>
                  </a:schemeClr>
                </a:solidFill>
              </a:rPr>
              <a:t>The processes that decrease UFP occur more slowly when it is cold and less humid</a:t>
            </a:r>
          </a:p>
          <a:p>
            <a:pPr>
              <a:defRPr/>
            </a:pPr>
            <a:r>
              <a:rPr lang="en-US" sz="900" dirty="0" smtClean="0">
                <a:solidFill>
                  <a:schemeClr val="tx1">
                    <a:lumMod val="65000"/>
                    <a:lumOff val="35000"/>
                  </a:schemeClr>
                </a:solidFill>
              </a:rPr>
              <a:t>Condensation can</a:t>
            </a:r>
            <a:r>
              <a:rPr lang="en-US" sz="900" baseline="0" dirty="0" smtClean="0">
                <a:solidFill>
                  <a:schemeClr val="tx1">
                    <a:lumMod val="65000"/>
                    <a:lumOff val="35000"/>
                  </a:schemeClr>
                </a:solidFill>
              </a:rPr>
              <a:t> move particles into the UFP range or more likely out of the UFP range</a:t>
            </a:r>
          </a:p>
          <a:p>
            <a:pPr>
              <a:defRPr/>
            </a:pPr>
            <a:endParaRPr lang="en-US" sz="900" baseline="0"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8B1BA629-3E93-40FA-A6F5-1F1506B9D148}" type="slidenum">
              <a:rPr lang="en-US" smtClean="0"/>
              <a:pPr>
                <a:defRPr/>
              </a:pPr>
              <a:t>7</a:t>
            </a:fld>
            <a:endParaRPr lang="en-US"/>
          </a:p>
        </p:txBody>
      </p:sp>
    </p:spTree>
    <p:extLst>
      <p:ext uri="{BB962C8B-B14F-4D97-AF65-F5344CB8AC3E}">
        <p14:creationId xmlns:p14="http://schemas.microsoft.com/office/powerpoint/2010/main" val="262876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know that there </a:t>
            </a:r>
            <a:r>
              <a:rPr lang="en-US" baseline="0" dirty="0" smtClean="0"/>
              <a:t>are biological responses to UFP.</a:t>
            </a:r>
          </a:p>
          <a:p>
            <a:r>
              <a:rPr lang="en-US" baseline="0" dirty="0" smtClean="0"/>
              <a:t>Uncertainty over what causes biological response, size and number, composition, charge, surface area</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8</a:t>
            </a:fld>
            <a:endParaRPr lang="en-US"/>
          </a:p>
        </p:txBody>
      </p:sp>
    </p:spTree>
    <p:extLst>
      <p:ext uri="{BB962C8B-B14F-4D97-AF65-F5344CB8AC3E}">
        <p14:creationId xmlns:p14="http://schemas.microsoft.com/office/powerpoint/2010/main" val="146023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EPA requires</a:t>
            </a:r>
            <a:r>
              <a:rPr lang="en-US" baseline="0" dirty="0" smtClean="0"/>
              <a:t> some level of certainty before they set a NAAQS for a pollutant</a:t>
            </a:r>
          </a:p>
          <a:p>
            <a:r>
              <a:rPr lang="en-US" baseline="0" dirty="0" smtClean="0"/>
              <a:t>These Factors describe the relationship between the pollutant and the health effect</a:t>
            </a:r>
          </a:p>
          <a:p>
            <a:endParaRPr lang="en-US" baseline="0" dirty="0" smtClean="0"/>
          </a:p>
          <a:p>
            <a:r>
              <a:rPr lang="en-US" baseline="0" dirty="0" smtClean="0"/>
              <a:t>The EPA began a review of the PM NAAQS in 2015 and should complete the process in 2018.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C2745C-974B-44A5-9950-B8B52E817D62}" type="slidenum">
              <a:rPr lang="en-US" smtClean="0"/>
              <a:t>9</a:t>
            </a:fld>
            <a:endParaRPr lang="en-US"/>
          </a:p>
        </p:txBody>
      </p:sp>
    </p:spTree>
    <p:extLst>
      <p:ext uri="{BB962C8B-B14F-4D97-AF65-F5344CB8AC3E}">
        <p14:creationId xmlns:p14="http://schemas.microsoft.com/office/powerpoint/2010/main" val="1902373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0800000" flipV="1">
            <a:off x="0" y="3782561"/>
            <a:ext cx="6858000" cy="1352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253746" tIns="150876" rIns="0" bIns="205740" rtlCol="0" anchor="t" anchorCtr="0"/>
          <a:lstStyle/>
          <a:p>
            <a:pPr marL="161628" marR="0" indent="0" algn="l" defTabSz="514350" rtl="0" eaLnBrk="1" fontAlgn="auto" latinLnBrk="0" hangingPunct="1">
              <a:lnSpc>
                <a:spcPct val="100000"/>
              </a:lnSpc>
              <a:spcBef>
                <a:spcPts val="0"/>
              </a:spcBef>
              <a:spcAft>
                <a:spcPts val="0"/>
              </a:spcAft>
              <a:buClrTx/>
              <a:buSzTx/>
              <a:buFontTx/>
              <a:buNone/>
              <a:tabLst>
                <a:tab pos="6591003" algn="r"/>
              </a:tabLst>
              <a:defRPr/>
            </a:pPr>
            <a:endParaRPr lang="en-US" sz="1050" b="1" dirty="0" smtClean="0">
              <a:latin typeface="Arial" panose="020B0604020202020204" pitchFamily="34" charset="0"/>
              <a:cs typeface="Arial" panose="020B0604020202020204" pitchFamily="34" charset="0"/>
            </a:endParaRPr>
          </a:p>
        </p:txBody>
      </p:sp>
      <p:sp>
        <p:nvSpPr>
          <p:cNvPr id="9" name="Rectangle 8"/>
          <p:cNvSpPr/>
          <p:nvPr userDrawn="1"/>
        </p:nvSpPr>
        <p:spPr>
          <a:xfrm>
            <a:off x="0" y="-1"/>
            <a:ext cx="6858000" cy="137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p:cNvSpPr/>
          <p:nvPr userDrawn="1"/>
        </p:nvSpPr>
        <p:spPr>
          <a:xfrm>
            <a:off x="0" y="3714750"/>
            <a:ext cx="6858000" cy="762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342900" y="1377388"/>
            <a:ext cx="6300788" cy="1099113"/>
          </a:xfrm>
        </p:spPr>
        <p:txBody>
          <a:bodyPr anchor="b">
            <a:normAutofit/>
          </a:bodyPr>
          <a:lstStyle>
            <a:lvl1pPr algn="l">
              <a:defRPr sz="3000">
                <a:solidFill>
                  <a:srgbClr val="002D7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2628338"/>
            <a:ext cx="6300788" cy="911087"/>
          </a:xfrm>
        </p:spPr>
        <p:txBody>
          <a:bodyPr>
            <a:normAutofit/>
          </a:bodyPr>
          <a:lstStyle>
            <a:lvl1pPr marL="0" indent="0" algn="l">
              <a:buNone/>
              <a:defRPr sz="2100" b="1">
                <a:solidFill>
                  <a:srgbClr val="646569"/>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582" y="330994"/>
            <a:ext cx="2659062" cy="697510"/>
          </a:xfrm>
          <a:prstGeom prst="rect">
            <a:avLst/>
          </a:prstGeom>
        </p:spPr>
      </p:pic>
    </p:spTree>
    <p:extLst>
      <p:ext uri="{BB962C8B-B14F-4D97-AF65-F5344CB8AC3E}">
        <p14:creationId xmlns:p14="http://schemas.microsoft.com/office/powerpoint/2010/main" val="221047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741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Rectangle 19"/>
          <p:cNvSpPr/>
          <p:nvPr userDrawn="1"/>
        </p:nvSpPr>
        <p:spPr>
          <a:xfrm>
            <a:off x="0" y="-1"/>
            <a:ext cx="6858000" cy="137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 name="Title 1"/>
          <p:cNvSpPr>
            <a:spLocks noGrp="1"/>
          </p:cNvSpPr>
          <p:nvPr>
            <p:ph type="title"/>
          </p:nvPr>
        </p:nvSpPr>
        <p:spPr>
          <a:xfrm>
            <a:off x="1" y="1621848"/>
            <a:ext cx="4000500" cy="2702503"/>
          </a:xfrm>
          <a:solidFill>
            <a:srgbClr val="002D73"/>
          </a:solidFill>
        </p:spPr>
        <p:txBody>
          <a:bodyPr lIns="365760" tIns="228600" rIns="365760" anchor="t" anchorCtr="0">
            <a:normAutofit/>
          </a:bodyPr>
          <a:lstStyle>
            <a:lvl1pPr>
              <a:lnSpc>
                <a:spcPct val="100000"/>
              </a:lnSpc>
              <a:defRPr sz="3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94335" y="3291840"/>
            <a:ext cx="3383280" cy="891540"/>
          </a:xfrm>
        </p:spPr>
        <p:txBody>
          <a:bodyPr>
            <a:normAutofit/>
          </a:bodyPr>
          <a:lstStyle>
            <a:lvl1pPr marL="0" indent="0">
              <a:buNone/>
              <a:defRPr sz="2100" b="1">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10" name="Rectangle 9"/>
          <p:cNvSpPr/>
          <p:nvPr userDrawn="1"/>
        </p:nvSpPr>
        <p:spPr>
          <a:xfrm rot="10800000" flipV="1">
            <a:off x="0" y="115493"/>
            <a:ext cx="6858000" cy="220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574" tIns="34290" rIns="205740" rtlCol="0" anchor="ctr"/>
          <a:lstStyle/>
          <a:p>
            <a:pPr marL="161628" marR="0" indent="0" algn="l" defTabSz="514350" rtl="0" eaLnBrk="1" fontAlgn="auto" latinLnBrk="0" hangingPunct="1">
              <a:lnSpc>
                <a:spcPct val="100000"/>
              </a:lnSpc>
              <a:spcBef>
                <a:spcPts val="0"/>
              </a:spcBef>
              <a:spcAft>
                <a:spcPts val="0"/>
              </a:spcAft>
              <a:buClrTx/>
              <a:buSzTx/>
              <a:buFontTx/>
              <a:buNone/>
              <a:tabLst>
                <a:tab pos="6562725" algn="r"/>
              </a:tabLst>
              <a:defRPr/>
            </a:pPr>
            <a:r>
              <a:rPr lang="en-US" sz="900" b="1" dirty="0" smtClean="0">
                <a:solidFill>
                  <a:srgbClr val="002D73"/>
                </a:solidFill>
                <a:latin typeface="Arial" panose="020B0604020202020204" pitchFamily="34" charset="0"/>
                <a:cs typeface="Arial" panose="020B0604020202020204" pitchFamily="34" charset="0"/>
              </a:rPr>
              <a:t>	</a:t>
            </a:r>
            <a:fld id="{6C929F40-DA27-4434-83D4-CC1331048D9E}" type="slidenum">
              <a:rPr lang="en-US" sz="900" b="1" smtClean="0">
                <a:solidFill>
                  <a:srgbClr val="002D73"/>
                </a:solidFill>
                <a:latin typeface="Arial" panose="020B0604020202020204" pitchFamily="34" charset="0"/>
                <a:cs typeface="Arial" panose="020B0604020202020204" pitchFamily="34" charset="0"/>
              </a:rPr>
              <a:pPr marL="161628" marR="0" indent="0" algn="l" defTabSz="514350" rtl="0" eaLnBrk="1" fontAlgn="auto" latinLnBrk="0" hangingPunct="1">
                <a:lnSpc>
                  <a:spcPct val="100000"/>
                </a:lnSpc>
                <a:spcBef>
                  <a:spcPts val="0"/>
                </a:spcBef>
                <a:spcAft>
                  <a:spcPts val="0"/>
                </a:spcAft>
                <a:buClrTx/>
                <a:buSzTx/>
                <a:buFontTx/>
                <a:buNone/>
                <a:tabLst>
                  <a:tab pos="6562725" algn="r"/>
                </a:tabLst>
                <a:defRPr/>
              </a:pPr>
              <a:t>‹#›</a:t>
            </a:fld>
            <a:endParaRPr lang="en-US" sz="900" b="1" dirty="0" smtClean="0">
              <a:solidFill>
                <a:srgbClr val="002D73"/>
              </a:solidFill>
              <a:latin typeface="Arial" panose="020B0604020202020204" pitchFamily="34" charset="0"/>
              <a:cs typeface="Arial" panose="020B0604020202020204" pitchFamily="34" charset="0"/>
            </a:endParaRPr>
          </a:p>
        </p:txBody>
      </p:sp>
      <p:sp>
        <p:nvSpPr>
          <p:cNvPr id="16" name="Rectangle 15"/>
          <p:cNvSpPr/>
          <p:nvPr userDrawn="1"/>
        </p:nvSpPr>
        <p:spPr>
          <a:xfrm>
            <a:off x="0" y="1540453"/>
            <a:ext cx="40005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5733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5738" y="508792"/>
            <a:ext cx="6457950" cy="694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5737" y="1203737"/>
            <a:ext cx="3125391" cy="36476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539926" y="1203737"/>
            <a:ext cx="3103762" cy="36476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1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5738" y="508793"/>
            <a:ext cx="6457950" cy="69494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85738" y="1203737"/>
            <a:ext cx="3026786" cy="617934"/>
          </a:xfrm>
        </p:spPr>
        <p:txBody>
          <a:bodyPr anchor="ctr" anchorCtr="0">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4" name="Content Placeholder 3"/>
          <p:cNvSpPr>
            <a:spLocks noGrp="1"/>
          </p:cNvSpPr>
          <p:nvPr>
            <p:ph sz="half" idx="2"/>
          </p:nvPr>
        </p:nvSpPr>
        <p:spPr>
          <a:xfrm>
            <a:off x="185738" y="1919303"/>
            <a:ext cx="3026786" cy="2947972"/>
          </a:xfrm>
        </p:spPr>
        <p:txBody>
          <a:bodyPr>
            <a:normAutofit/>
          </a:bodyPr>
          <a:lstStyle>
            <a:lvl1pPr>
              <a:spcAft>
                <a:spcPts val="225"/>
              </a:spcAft>
              <a:defRPr sz="1350"/>
            </a:lvl1pPr>
            <a:lvl2pPr>
              <a:spcAft>
                <a:spcPts val="225"/>
              </a:spcAft>
              <a:defRPr sz="1350"/>
            </a:lvl2pPr>
            <a:lvl3pPr>
              <a:spcAft>
                <a:spcPts val="225"/>
              </a:spcAft>
              <a:defRPr sz="1350"/>
            </a:lvl3pPr>
            <a:lvl4pPr>
              <a:spcAft>
                <a:spcPts val="225"/>
              </a:spcAft>
              <a:defRPr sz="1350"/>
            </a:lvl4pPr>
            <a:lvl5pPr>
              <a:spcAft>
                <a:spcPts val="225"/>
              </a:spcAft>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611930" y="1203737"/>
            <a:ext cx="3031759" cy="617934"/>
          </a:xfrm>
        </p:spPr>
        <p:txBody>
          <a:bodyPr anchor="ctr" anchorCtr="0">
            <a:no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611930" y="1919303"/>
            <a:ext cx="3031758" cy="2947972"/>
          </a:xfrm>
        </p:spPr>
        <p:txBody>
          <a:bodyPr>
            <a:normAutofit/>
          </a:bodyPr>
          <a:lstStyle>
            <a:lvl1pPr>
              <a:spcAft>
                <a:spcPts val="225"/>
              </a:spcAft>
              <a:defRPr sz="1350"/>
            </a:lvl1pPr>
            <a:lvl2pPr>
              <a:spcAft>
                <a:spcPts val="225"/>
              </a:spcAft>
              <a:defRPr sz="1350"/>
            </a:lvl2pPr>
            <a:lvl3pPr>
              <a:spcAft>
                <a:spcPts val="225"/>
              </a:spcAft>
              <a:defRPr sz="1350"/>
            </a:lvl3pPr>
            <a:lvl4pPr>
              <a:spcAft>
                <a:spcPts val="225"/>
              </a:spcAft>
              <a:defRPr sz="1350"/>
            </a:lvl4pPr>
            <a:lvl5pPr>
              <a:spcAft>
                <a:spcPts val="225"/>
              </a:spcAft>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879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738" y="508791"/>
            <a:ext cx="6457950" cy="69494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138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98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5829300" cy="85725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14350" y="1485900"/>
            <a:ext cx="2857500" cy="3086100"/>
          </a:xfrm>
        </p:spPr>
        <p:txBody>
          <a:bodyPr/>
          <a:lstStyle/>
          <a:p>
            <a:pPr lvl="0"/>
            <a:endParaRPr lang="en-US" noProof="0" smtClean="0"/>
          </a:p>
        </p:txBody>
      </p:sp>
      <p:sp>
        <p:nvSpPr>
          <p:cNvPr id="4" name="Text Placeholder 3"/>
          <p:cNvSpPr>
            <a:spLocks noGrp="1"/>
          </p:cNvSpPr>
          <p:nvPr>
            <p:ph type="body" sz="half" idx="2"/>
          </p:nvPr>
        </p:nvSpPr>
        <p:spPr>
          <a:xfrm>
            <a:off x="3486150" y="1485900"/>
            <a:ext cx="28575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4350" y="4686300"/>
            <a:ext cx="1428750" cy="3429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xfrm>
            <a:off x="2343150" y="4686300"/>
            <a:ext cx="2171700" cy="342900"/>
          </a:xfrm>
          <a:prstGeom prst="rect">
            <a:avLst/>
          </a:prstGeom>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xfrm>
            <a:off x="4914900" y="4686300"/>
            <a:ext cx="1428750" cy="342900"/>
          </a:xfrm>
          <a:prstGeom prst="rect">
            <a:avLst/>
          </a:prstGeom>
          <a:ln/>
        </p:spPr>
        <p:txBody>
          <a:bodyPr/>
          <a:lstStyle>
            <a:lvl1pPr>
              <a:defRPr/>
            </a:lvl1pPr>
          </a:lstStyle>
          <a:p>
            <a:pPr>
              <a:defRPr/>
            </a:pPr>
            <a:fld id="{53E86F30-9C1A-43A2-B39C-86314281AEAF}" type="slidenum">
              <a:rPr lang="en-US"/>
              <a:pPr>
                <a:defRPr/>
              </a:pPr>
              <a:t>‹#›</a:t>
            </a:fld>
            <a:endParaRPr lang="en-US"/>
          </a:p>
        </p:txBody>
      </p:sp>
    </p:spTree>
    <p:extLst>
      <p:ext uri="{BB962C8B-B14F-4D97-AF65-F5344CB8AC3E}">
        <p14:creationId xmlns:p14="http://schemas.microsoft.com/office/powerpoint/2010/main" val="9738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flipV="1">
            <a:off x="0" y="61045"/>
            <a:ext cx="6858000" cy="300904"/>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 tIns="61722" rIns="205740" bIns="41148" rtlCol="0" anchor="ctr"/>
          <a:lstStyle/>
          <a:p>
            <a:pPr marL="161628" marR="0" indent="0" algn="l" defTabSz="514350" rtl="0" eaLnBrk="1" fontAlgn="auto" latinLnBrk="0" hangingPunct="1">
              <a:lnSpc>
                <a:spcPct val="100000"/>
              </a:lnSpc>
              <a:spcBef>
                <a:spcPts val="0"/>
              </a:spcBef>
              <a:spcAft>
                <a:spcPts val="0"/>
              </a:spcAft>
              <a:buClrTx/>
              <a:buSzTx/>
              <a:buFontTx/>
              <a:buNone/>
              <a:tabLst>
                <a:tab pos="6562725" algn="r"/>
              </a:tabLst>
              <a:defRPr/>
            </a:pPr>
            <a:r>
              <a:rPr lang="en-US" sz="900" b="1" dirty="0" smtClean="0">
                <a:latin typeface="Arial" panose="020B0604020202020204" pitchFamily="34" charset="0"/>
                <a:cs typeface="Arial" panose="020B0604020202020204" pitchFamily="34" charset="0"/>
              </a:rPr>
              <a:t>	</a:t>
            </a:r>
            <a:fld id="{6C929F40-DA27-4434-83D4-CC1331048D9E}" type="slidenum">
              <a:rPr lang="en-US" sz="900" b="1" smtClean="0">
                <a:latin typeface="Arial" panose="020B0604020202020204" pitchFamily="34" charset="0"/>
                <a:cs typeface="Arial" panose="020B0604020202020204" pitchFamily="34" charset="0"/>
              </a:rPr>
              <a:pPr marL="161628" marR="0" indent="0" algn="l" defTabSz="514350" rtl="0" eaLnBrk="1" fontAlgn="auto" latinLnBrk="0" hangingPunct="1">
                <a:lnSpc>
                  <a:spcPct val="100000"/>
                </a:lnSpc>
                <a:spcBef>
                  <a:spcPts val="0"/>
                </a:spcBef>
                <a:spcAft>
                  <a:spcPts val="0"/>
                </a:spcAft>
                <a:buClrTx/>
                <a:buSzTx/>
                <a:buFontTx/>
                <a:buNone/>
                <a:tabLst>
                  <a:tab pos="6562725" algn="r"/>
                </a:tabLst>
                <a:defRPr/>
              </a:pPr>
              <a:t>‹#›</a:t>
            </a:fld>
            <a:endParaRPr lang="en-US" sz="900" b="1" dirty="0" smtClean="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185738" y="508793"/>
            <a:ext cx="6457950" cy="698216"/>
          </a:xfrm>
          <a:prstGeom prst="rect">
            <a:avLst/>
          </a:prstGeom>
        </p:spPr>
        <p:txBody>
          <a:bodyPr vert="horz" lIns="0" tIns="0" rIns="0" bIns="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738" y="1207009"/>
            <a:ext cx="6457950" cy="365709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1"/>
            <a:ext cx="6858000" cy="6104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92815" y="4619625"/>
            <a:ext cx="1298133" cy="340519"/>
          </a:xfrm>
          <a:prstGeom prst="rect">
            <a:avLst/>
          </a:prstGeom>
        </p:spPr>
      </p:pic>
    </p:spTree>
    <p:extLst>
      <p:ext uri="{BB962C8B-B14F-4D97-AF65-F5344CB8AC3E}">
        <p14:creationId xmlns:p14="http://schemas.microsoft.com/office/powerpoint/2010/main" val="90640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514350" rtl="0" eaLnBrk="1" latinLnBrk="0" hangingPunct="1">
        <a:lnSpc>
          <a:spcPct val="90000"/>
        </a:lnSpc>
        <a:spcBef>
          <a:spcPct val="0"/>
        </a:spcBef>
        <a:buNone/>
        <a:defRPr sz="2400" b="1" kern="1200">
          <a:solidFill>
            <a:srgbClr val="002D73"/>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78393"/>
            <a:ext cx="6300788" cy="1241068"/>
          </a:xfrm>
        </p:spPr>
        <p:txBody>
          <a:bodyPr>
            <a:normAutofit/>
          </a:bodyPr>
          <a:lstStyle/>
          <a:p>
            <a:r>
              <a:rPr lang="en-US" dirty="0" smtClean="0"/>
              <a:t>Long-term Measurement of Ultrafine Particles in the Urban and Rural Environment </a:t>
            </a:r>
            <a:endParaRPr lang="en-US" dirty="0"/>
          </a:p>
        </p:txBody>
      </p:sp>
      <p:sp>
        <p:nvSpPr>
          <p:cNvPr id="3" name="Subtitle 2"/>
          <p:cNvSpPr>
            <a:spLocks noGrp="1"/>
          </p:cNvSpPr>
          <p:nvPr>
            <p:ph type="subTitle" idx="1"/>
          </p:nvPr>
        </p:nvSpPr>
        <p:spPr>
          <a:xfrm>
            <a:off x="342900" y="2770293"/>
            <a:ext cx="6300788" cy="769132"/>
          </a:xfrm>
        </p:spPr>
        <p:txBody>
          <a:bodyPr>
            <a:normAutofit/>
          </a:bodyPr>
          <a:lstStyle/>
          <a:p>
            <a:pPr>
              <a:spcAft>
                <a:spcPts val="0"/>
              </a:spcAft>
            </a:pPr>
            <a:r>
              <a:rPr lang="en-US" dirty="0" smtClean="0"/>
              <a:t>Dirk Felton, P.E.  Research Scientist III</a:t>
            </a:r>
          </a:p>
          <a:p>
            <a:pPr>
              <a:spcAft>
                <a:spcPts val="0"/>
              </a:spcAft>
            </a:pPr>
            <a:r>
              <a:rPr lang="en-US" dirty="0" smtClean="0"/>
              <a:t>Seminar: AWMA Niagara Frontier Section</a:t>
            </a:r>
            <a:endParaRPr lang="en-US" dirty="0"/>
          </a:p>
        </p:txBody>
      </p:sp>
      <p:sp>
        <p:nvSpPr>
          <p:cNvPr id="4" name="Rectangle 3"/>
          <p:cNvSpPr/>
          <p:nvPr/>
        </p:nvSpPr>
        <p:spPr>
          <a:xfrm rot="10800000" flipV="1">
            <a:off x="0" y="3790257"/>
            <a:ext cx="6858000" cy="101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746" tIns="150876" rIns="0" bIns="205740" rtlCol="0" anchor="t" anchorCtr="0"/>
          <a:lstStyle/>
          <a:p>
            <a:pPr marL="161628" defTabSz="514350">
              <a:tabLst>
                <a:tab pos="6591003" algn="r"/>
              </a:tabLst>
              <a:defRPr/>
            </a:pPr>
            <a:r>
              <a:rPr lang="en-US" sz="1400" dirty="0" smtClean="0">
                <a:latin typeface="Arial" panose="020B0604020202020204" pitchFamily="34" charset="0"/>
                <a:cs typeface="Arial" panose="020B0604020202020204" pitchFamily="34" charset="0"/>
              </a:rPr>
              <a:t>January 25, 2017</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marL="161628" defTabSz="514350">
              <a:tabLst>
                <a:tab pos="6591003" algn="r"/>
              </a:tabLst>
              <a:defRPr/>
            </a:pPr>
            <a:r>
              <a:rPr lang="en-US" sz="1400" dirty="0" smtClean="0">
                <a:latin typeface="Arial" panose="020B0604020202020204" pitchFamily="34" charset="0"/>
                <a:cs typeface="Arial" panose="020B0604020202020204" pitchFamily="34" charset="0"/>
              </a:rPr>
              <a:t>Division </a:t>
            </a:r>
            <a:r>
              <a:rPr lang="en-US" sz="1400" dirty="0">
                <a:latin typeface="Arial" panose="020B0604020202020204" pitchFamily="34" charset="0"/>
                <a:cs typeface="Arial" panose="020B0604020202020204" pitchFamily="34" charset="0"/>
              </a:rPr>
              <a:t>of Air Resources  </a:t>
            </a:r>
            <a:endParaRPr lang="en-US" sz="1400" dirty="0" smtClean="0">
              <a:latin typeface="Arial" panose="020B0604020202020204" pitchFamily="34" charset="0"/>
              <a:cs typeface="Arial" panose="020B0604020202020204" pitchFamily="34" charset="0"/>
            </a:endParaRPr>
          </a:p>
          <a:p>
            <a:pPr marL="161628" defTabSz="514350">
              <a:tabLst>
                <a:tab pos="6591003" algn="r"/>
              </a:tabLst>
              <a:defRPr/>
            </a:pPr>
            <a:r>
              <a:rPr lang="en-US" sz="1400" dirty="0" smtClean="0">
                <a:latin typeface="Arial" panose="020B0604020202020204" pitchFamily="34" charset="0"/>
                <a:cs typeface="Arial" panose="020B0604020202020204" pitchFamily="34" charset="0"/>
              </a:rPr>
              <a:t>Bureau </a:t>
            </a:r>
            <a:r>
              <a:rPr lang="en-US" sz="1400" dirty="0">
                <a:latin typeface="Arial" panose="020B0604020202020204" pitchFamily="34" charset="0"/>
                <a:cs typeface="Arial" panose="020B0604020202020204" pitchFamily="34" charset="0"/>
              </a:rPr>
              <a:t>of Air Quality Surveillance </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35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457200"/>
            <a:ext cx="6029325" cy="507206"/>
          </a:xfrm>
        </p:spPr>
        <p:txBody>
          <a:bodyPr/>
          <a:lstStyle/>
          <a:p>
            <a:r>
              <a:rPr lang="en-US" dirty="0" smtClean="0"/>
              <a:t>NYSDEC Ambient UFP Monitoring</a:t>
            </a:r>
            <a:endParaRPr lang="en-US" dirty="0"/>
          </a:p>
        </p:txBody>
      </p:sp>
      <p:sp>
        <p:nvSpPr>
          <p:cNvPr id="4" name="Text Placeholder 3"/>
          <p:cNvSpPr>
            <a:spLocks noGrp="1"/>
          </p:cNvSpPr>
          <p:nvPr>
            <p:ph type="body" sz="half" idx="2"/>
          </p:nvPr>
        </p:nvSpPr>
        <p:spPr>
          <a:xfrm>
            <a:off x="314325" y="1092994"/>
            <a:ext cx="6165056" cy="3594153"/>
          </a:xfrm>
        </p:spPr>
        <p:txBody>
          <a:bodyPr>
            <a:normAutofit fontScale="92500" lnSpcReduction="20000"/>
          </a:bodyPr>
          <a:lstStyle/>
          <a:p>
            <a:r>
              <a:rPr lang="en-US" sz="2000" dirty="0" smtClean="0"/>
              <a:t>Urban Neighborhood: Queens College</a:t>
            </a:r>
          </a:p>
          <a:p>
            <a:r>
              <a:rPr lang="en-US" sz="2000" dirty="0"/>
              <a:t>	</a:t>
            </a:r>
            <a:r>
              <a:rPr lang="en-US" sz="2000" dirty="0" smtClean="0"/>
              <a:t>Seasonality, diurnal pattern, urban background</a:t>
            </a:r>
          </a:p>
          <a:p>
            <a:pPr>
              <a:spcBef>
                <a:spcPts val="600"/>
              </a:spcBef>
            </a:pPr>
            <a:r>
              <a:rPr lang="en-US" sz="2000" dirty="0" smtClean="0"/>
              <a:t>Rural: Pinnacle State Park Steuben County</a:t>
            </a:r>
          </a:p>
          <a:p>
            <a:r>
              <a:rPr lang="en-US" sz="2000" dirty="0"/>
              <a:t>	</a:t>
            </a:r>
            <a:r>
              <a:rPr lang="en-US" sz="2000" dirty="0" smtClean="0"/>
              <a:t>Seasonality, long range transport (Whiteface?)</a:t>
            </a:r>
          </a:p>
          <a:p>
            <a:pPr>
              <a:spcBef>
                <a:spcPts val="600"/>
              </a:spcBef>
            </a:pPr>
            <a:r>
              <a:rPr lang="en-US" sz="2000" dirty="0" smtClean="0"/>
              <a:t>Near Road: Buffalo on I-90 Between Exit 51 and 52</a:t>
            </a:r>
          </a:p>
          <a:p>
            <a:r>
              <a:rPr lang="en-US" sz="2000" dirty="0"/>
              <a:t>	</a:t>
            </a:r>
            <a:r>
              <a:rPr lang="en-US" sz="2000" dirty="0" smtClean="0"/>
              <a:t>Rochester on I-490 at Exit 20</a:t>
            </a:r>
          </a:p>
          <a:p>
            <a:r>
              <a:rPr lang="en-US" sz="2000" dirty="0"/>
              <a:t>	</a:t>
            </a:r>
            <a:r>
              <a:rPr lang="en-US" sz="2000" i="1" dirty="0" smtClean="0"/>
              <a:t>Queens on LIE 495 at Exit 23 (Summer 2017)</a:t>
            </a:r>
          </a:p>
          <a:p>
            <a:r>
              <a:rPr lang="en-US" sz="2000" dirty="0"/>
              <a:t>	</a:t>
            </a:r>
            <a:r>
              <a:rPr lang="en-US" sz="2000" dirty="0" smtClean="0"/>
              <a:t>Mobile source impact, diurnal pattern, seasonality</a:t>
            </a:r>
          </a:p>
          <a:p>
            <a:pPr>
              <a:spcBef>
                <a:spcPts val="600"/>
              </a:spcBef>
            </a:pPr>
            <a:r>
              <a:rPr lang="en-US" sz="2000" dirty="0" smtClean="0"/>
              <a:t>Peace Bridge Special Study: (concluded Sept, 2015)</a:t>
            </a:r>
          </a:p>
          <a:p>
            <a:r>
              <a:rPr lang="en-US" sz="2000" dirty="0"/>
              <a:t>	</a:t>
            </a:r>
            <a:r>
              <a:rPr lang="en-US" sz="2000" dirty="0" smtClean="0"/>
              <a:t>	</a:t>
            </a:r>
            <a:r>
              <a:rPr lang="en-US" sz="2000" dirty="0" err="1" smtClean="0"/>
              <a:t>Busti</a:t>
            </a:r>
            <a:r>
              <a:rPr lang="en-US" sz="2000" dirty="0" smtClean="0"/>
              <a:t> Avenue close to PB Plaza</a:t>
            </a:r>
          </a:p>
          <a:p>
            <a:r>
              <a:rPr lang="en-US" sz="2000" dirty="0"/>
              <a:t>	</a:t>
            </a:r>
            <a:r>
              <a:rPr lang="en-US" sz="2000" dirty="0" smtClean="0"/>
              <a:t>	PS 198 Neighborhood background (Summer) </a:t>
            </a:r>
            <a:endParaRPr lang="en-US" sz="2000" dirty="0"/>
          </a:p>
        </p:txBody>
      </p:sp>
    </p:spTree>
    <p:extLst>
      <p:ext uri="{BB962C8B-B14F-4D97-AF65-F5344CB8AC3E}">
        <p14:creationId xmlns:p14="http://schemas.microsoft.com/office/powerpoint/2010/main" val="61688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49" y="433983"/>
            <a:ext cx="6193631" cy="554961"/>
          </a:xfrm>
        </p:spPr>
        <p:txBody>
          <a:bodyPr>
            <a:noAutofit/>
          </a:bodyPr>
          <a:lstStyle/>
          <a:p>
            <a:r>
              <a:rPr lang="en-US" dirty="0"/>
              <a:t>Instrumentation: Ultrafine Particle Number</a:t>
            </a:r>
          </a:p>
        </p:txBody>
      </p:sp>
      <p:sp>
        <p:nvSpPr>
          <p:cNvPr id="3" name="Content Placeholder 2"/>
          <p:cNvSpPr>
            <a:spLocks noGrp="1"/>
          </p:cNvSpPr>
          <p:nvPr>
            <p:ph idx="1"/>
          </p:nvPr>
        </p:nvSpPr>
        <p:spPr>
          <a:xfrm>
            <a:off x="3836194" y="1117532"/>
            <a:ext cx="2903274" cy="3111568"/>
          </a:xfrm>
        </p:spPr>
        <p:txBody>
          <a:bodyPr>
            <a:noAutofit/>
          </a:bodyPr>
          <a:lstStyle/>
          <a:p>
            <a:r>
              <a:rPr lang="en-US" sz="2000" dirty="0" smtClean="0"/>
              <a:t>API Model 651              TSI Model 3783</a:t>
            </a:r>
          </a:p>
          <a:p>
            <a:r>
              <a:rPr lang="en-US" sz="2000" dirty="0" smtClean="0"/>
              <a:t>Water CPC</a:t>
            </a:r>
          </a:p>
          <a:p>
            <a:r>
              <a:rPr lang="en-US" sz="2000" dirty="0" smtClean="0"/>
              <a:t>Lower size cut 7nm </a:t>
            </a:r>
          </a:p>
          <a:p>
            <a:r>
              <a:rPr lang="en-US" sz="2000" dirty="0" smtClean="0"/>
              <a:t>  (0.007 microns)</a:t>
            </a:r>
          </a:p>
          <a:p>
            <a:r>
              <a:rPr lang="en-US" sz="2000" dirty="0" smtClean="0"/>
              <a:t>1 Micron Cyclone Inlet</a:t>
            </a:r>
          </a:p>
          <a:p>
            <a:r>
              <a:rPr lang="en-US" sz="2000" dirty="0" smtClean="0"/>
              <a:t>2</a:t>
            </a:r>
            <a:r>
              <a:rPr lang="en-US" sz="2000" baseline="30000" dirty="0" smtClean="0"/>
              <a:t>nd</a:t>
            </a:r>
            <a:r>
              <a:rPr lang="en-US" sz="2000" dirty="0" smtClean="0"/>
              <a:t> Unit was on Loan from the Manufacturer</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49" y="1229230"/>
            <a:ext cx="3504527" cy="2628396"/>
          </a:xfrm>
          <a:prstGeom prst="rect">
            <a:avLst/>
          </a:prstGeom>
        </p:spPr>
      </p:pic>
      <p:sp>
        <p:nvSpPr>
          <p:cNvPr id="4" name="TextBox 3"/>
          <p:cNvSpPr txBox="1"/>
          <p:nvPr/>
        </p:nvSpPr>
        <p:spPr>
          <a:xfrm>
            <a:off x="234207" y="4007721"/>
            <a:ext cx="5177685" cy="923330"/>
          </a:xfrm>
          <a:prstGeom prst="rect">
            <a:avLst/>
          </a:prstGeom>
          <a:noFill/>
        </p:spPr>
        <p:txBody>
          <a:bodyPr wrap="square" rtlCol="0">
            <a:spAutoFit/>
          </a:bodyPr>
          <a:lstStyle/>
          <a:p>
            <a:r>
              <a:rPr lang="en-US" sz="1800" dirty="0" smtClean="0">
                <a:solidFill>
                  <a:srgbClr val="646569"/>
                </a:solidFill>
                <a:latin typeface="Arial" panose="020B0604020202020204" pitchFamily="34" charset="0"/>
                <a:cs typeface="Arial" panose="020B0604020202020204" pitchFamily="34" charset="0"/>
              </a:rPr>
              <a:t>First instrument designed for continuous ambient air quality monitoring</a:t>
            </a:r>
          </a:p>
          <a:p>
            <a:r>
              <a:rPr lang="en-US" sz="1800" dirty="0" smtClean="0">
                <a:solidFill>
                  <a:srgbClr val="646569"/>
                </a:solidFill>
                <a:latin typeface="Arial" panose="020B0604020202020204" pitchFamily="34" charset="0"/>
                <a:cs typeface="Arial" panose="020B0604020202020204" pitchFamily="34" charset="0"/>
              </a:rPr>
              <a:t>Data units are # of particles/cm</a:t>
            </a:r>
            <a:r>
              <a:rPr lang="en-US" sz="1800" baseline="30000" dirty="0" smtClean="0">
                <a:solidFill>
                  <a:srgbClr val="646569"/>
                </a:solidFill>
                <a:latin typeface="Arial" panose="020B0604020202020204" pitchFamily="34" charset="0"/>
                <a:cs typeface="Arial" panose="020B0604020202020204" pitchFamily="34" charset="0"/>
              </a:rPr>
              <a:t>3</a:t>
            </a:r>
            <a:r>
              <a:rPr lang="en-US" sz="1800" dirty="0" smtClean="0">
                <a:solidFill>
                  <a:srgbClr val="646569"/>
                </a:solidFill>
                <a:latin typeface="Arial" panose="020B0604020202020204" pitchFamily="34" charset="0"/>
                <a:cs typeface="Arial" panose="020B0604020202020204" pitchFamily="34" charset="0"/>
              </a:rPr>
              <a:t> (minute or hour)</a:t>
            </a:r>
            <a:endParaRPr lang="en-US" sz="1800" baseline="30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2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57288" y="2037081"/>
            <a:ext cx="2593181" cy="698216"/>
          </a:xfrm>
        </p:spPr>
        <p:txBody>
          <a:bodyPr>
            <a:normAutofit/>
          </a:bodyPr>
          <a:lstStyle/>
          <a:p>
            <a:r>
              <a:rPr lang="en-US" dirty="0" smtClean="0"/>
              <a:t>Condensation Particle Counter</a:t>
            </a:r>
            <a:endParaRPr lang="en-US" dirty="0"/>
          </a:p>
        </p:txBody>
      </p:sp>
      <p:pic>
        <p:nvPicPr>
          <p:cNvPr id="4" name="Picture 3"/>
          <p:cNvPicPr>
            <a:picLocks noChangeAspect="1"/>
          </p:cNvPicPr>
          <p:nvPr/>
        </p:nvPicPr>
        <p:blipFill>
          <a:blip r:embed="rId3"/>
          <a:stretch>
            <a:fillRect/>
          </a:stretch>
        </p:blipFill>
        <p:spPr>
          <a:xfrm>
            <a:off x="0" y="359570"/>
            <a:ext cx="5648325" cy="4190999"/>
          </a:xfrm>
          <a:prstGeom prst="rect">
            <a:avLst/>
          </a:prstGeom>
        </p:spPr>
      </p:pic>
      <p:sp>
        <p:nvSpPr>
          <p:cNvPr id="5" name="Title 1"/>
          <p:cNvSpPr txBox="1">
            <a:spLocks/>
          </p:cNvSpPr>
          <p:nvPr/>
        </p:nvSpPr>
        <p:spPr>
          <a:xfrm>
            <a:off x="5908964" y="391382"/>
            <a:ext cx="694023" cy="698216"/>
          </a:xfrm>
          <a:prstGeom prst="rect">
            <a:avLst/>
          </a:prstGeom>
        </p:spPr>
        <p:txBody>
          <a:bodyPr vert="horz" lIns="0" tIns="0" rIns="0" bIns="0" rtlCol="0" anchor="ctr" anchorCtr="0">
            <a:normAutofit/>
          </a:bodyPr>
          <a:lstStyle>
            <a:lvl1pPr algn="l" defTabSz="514350" rtl="0" eaLnBrk="1" latinLnBrk="0" hangingPunct="1">
              <a:lnSpc>
                <a:spcPct val="90000"/>
              </a:lnSpc>
              <a:spcBef>
                <a:spcPct val="0"/>
              </a:spcBef>
              <a:buNone/>
              <a:defRPr sz="2400" b="1" kern="1200">
                <a:solidFill>
                  <a:srgbClr val="002D73"/>
                </a:solidFill>
                <a:latin typeface="Arial" panose="020B0604020202020204" pitchFamily="34" charset="0"/>
                <a:ea typeface="+mj-ea"/>
                <a:cs typeface="Arial" panose="020B0604020202020204" pitchFamily="34" charset="0"/>
              </a:defRPr>
            </a:lvl1pPr>
          </a:lstStyle>
          <a:p>
            <a:r>
              <a:rPr lang="en-US" u="sng" dirty="0" smtClean="0"/>
              <a:t>CPC</a:t>
            </a:r>
            <a:endParaRPr lang="en-US" u="sng" dirty="0"/>
          </a:p>
        </p:txBody>
      </p:sp>
    </p:spTree>
    <p:extLst>
      <p:ext uri="{BB962C8B-B14F-4D97-AF65-F5344CB8AC3E}">
        <p14:creationId xmlns:p14="http://schemas.microsoft.com/office/powerpoint/2010/main" val="40516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8" y="467725"/>
            <a:ext cx="6457950" cy="436942"/>
          </a:xfrm>
        </p:spPr>
        <p:txBody>
          <a:bodyPr>
            <a:normAutofit/>
          </a:bodyPr>
          <a:lstStyle/>
          <a:p>
            <a:r>
              <a:rPr lang="en-US" dirty="0"/>
              <a:t>UFP Data: Precision</a:t>
            </a:r>
          </a:p>
        </p:txBody>
      </p:sp>
      <p:sp>
        <p:nvSpPr>
          <p:cNvPr id="3" name="Content Placeholder 2"/>
          <p:cNvSpPr>
            <a:spLocks noGrp="1"/>
          </p:cNvSpPr>
          <p:nvPr>
            <p:ph sz="half" idx="1"/>
          </p:nvPr>
        </p:nvSpPr>
        <p:spPr>
          <a:xfrm>
            <a:off x="209728" y="946996"/>
            <a:ext cx="4206485" cy="475404"/>
          </a:xfrm>
        </p:spPr>
        <p:txBody>
          <a:bodyPr>
            <a:noAutofit/>
          </a:bodyPr>
          <a:lstStyle/>
          <a:p>
            <a:r>
              <a:rPr lang="en-US" dirty="0"/>
              <a:t>The two instruments demonstrate excellent precision  </a:t>
            </a:r>
          </a:p>
        </p:txBody>
      </p:sp>
      <p:sp>
        <p:nvSpPr>
          <p:cNvPr id="4" name="Content Placeholder 3"/>
          <p:cNvSpPr>
            <a:spLocks noGrp="1"/>
          </p:cNvSpPr>
          <p:nvPr>
            <p:ph sz="half" idx="2"/>
          </p:nvPr>
        </p:nvSpPr>
        <p:spPr>
          <a:xfrm>
            <a:off x="4483206" y="1300481"/>
            <a:ext cx="2098138" cy="3149600"/>
          </a:xfrm>
        </p:spPr>
        <p:txBody>
          <a:bodyPr>
            <a:normAutofit/>
          </a:bodyPr>
          <a:lstStyle/>
          <a:p>
            <a:r>
              <a:rPr lang="en-US" sz="2100" dirty="0"/>
              <a:t>At very high particle concentrations </a:t>
            </a:r>
            <a:r>
              <a:rPr lang="en-US" sz="2100" dirty="0" smtClean="0"/>
              <a:t>one </a:t>
            </a:r>
            <a:r>
              <a:rPr lang="en-US" sz="2100" dirty="0"/>
              <a:t>instrument is slightly higher</a:t>
            </a:r>
          </a:p>
          <a:p>
            <a:pPr>
              <a:spcBef>
                <a:spcPts val="600"/>
              </a:spcBef>
            </a:pPr>
            <a:r>
              <a:rPr lang="en-US" sz="2100" dirty="0" smtClean="0"/>
              <a:t>One </a:t>
            </a:r>
            <a:r>
              <a:rPr lang="en-US" sz="2100" dirty="0"/>
              <a:t>of the inlets appears to have frozen for a day in February</a:t>
            </a:r>
          </a:p>
          <a:p>
            <a:endParaRPr lang="en-US" sz="1600" dirty="0"/>
          </a:p>
        </p:txBody>
      </p:sp>
      <p:pic>
        <p:nvPicPr>
          <p:cNvPr id="6" name="Picture 5"/>
          <p:cNvPicPr>
            <a:picLocks noChangeAspect="1"/>
          </p:cNvPicPr>
          <p:nvPr/>
        </p:nvPicPr>
        <p:blipFill>
          <a:blip r:embed="rId2"/>
          <a:stretch>
            <a:fillRect/>
          </a:stretch>
        </p:blipFill>
        <p:spPr>
          <a:xfrm>
            <a:off x="371112" y="1632373"/>
            <a:ext cx="3979126" cy="1394273"/>
          </a:xfrm>
          <a:prstGeom prst="rect">
            <a:avLst/>
          </a:prstGeom>
        </p:spPr>
      </p:pic>
      <p:pic>
        <p:nvPicPr>
          <p:cNvPr id="7" name="Picture 6"/>
          <p:cNvPicPr>
            <a:picLocks noChangeAspect="1"/>
          </p:cNvPicPr>
          <p:nvPr/>
        </p:nvPicPr>
        <p:blipFill>
          <a:blip r:embed="rId3"/>
          <a:stretch>
            <a:fillRect/>
          </a:stretch>
        </p:blipFill>
        <p:spPr>
          <a:xfrm>
            <a:off x="390949" y="3128583"/>
            <a:ext cx="3975198" cy="1396004"/>
          </a:xfrm>
          <a:prstGeom prst="rect">
            <a:avLst/>
          </a:prstGeom>
        </p:spPr>
      </p:pic>
      <p:cxnSp>
        <p:nvCxnSpPr>
          <p:cNvPr id="9" name="Straight Arrow Connector 8"/>
          <p:cNvCxnSpPr/>
          <p:nvPr/>
        </p:nvCxnSpPr>
        <p:spPr>
          <a:xfrm flipH="1">
            <a:off x="4070990" y="1524337"/>
            <a:ext cx="345223" cy="337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87851" y="3296676"/>
            <a:ext cx="228362" cy="593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4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82" y="563493"/>
            <a:ext cx="6457950" cy="420944"/>
          </a:xfrm>
        </p:spPr>
        <p:txBody>
          <a:bodyPr>
            <a:normAutofit/>
          </a:bodyPr>
          <a:lstStyle/>
          <a:p>
            <a:r>
              <a:rPr lang="en-US" dirty="0"/>
              <a:t>UFP Data: Precision 1-Hr Averages</a:t>
            </a:r>
          </a:p>
        </p:txBody>
      </p:sp>
      <p:pic>
        <p:nvPicPr>
          <p:cNvPr id="4" name="Picture 3"/>
          <p:cNvPicPr>
            <a:picLocks noChangeAspect="1"/>
          </p:cNvPicPr>
          <p:nvPr/>
        </p:nvPicPr>
        <p:blipFill>
          <a:blip r:embed="rId2"/>
          <a:stretch>
            <a:fillRect/>
          </a:stretch>
        </p:blipFill>
        <p:spPr>
          <a:xfrm>
            <a:off x="312399" y="1318617"/>
            <a:ext cx="3630821" cy="2752156"/>
          </a:xfrm>
          <a:prstGeom prst="rect">
            <a:avLst/>
          </a:prstGeom>
        </p:spPr>
      </p:pic>
      <p:sp>
        <p:nvSpPr>
          <p:cNvPr id="5" name="TextBox 4"/>
          <p:cNvSpPr txBox="1"/>
          <p:nvPr/>
        </p:nvSpPr>
        <p:spPr>
          <a:xfrm>
            <a:off x="3955626" y="1323207"/>
            <a:ext cx="2275840" cy="2785378"/>
          </a:xfrm>
          <a:prstGeom prst="rect">
            <a:avLst/>
          </a:prstGeom>
          <a:noFill/>
        </p:spPr>
        <p:txBody>
          <a:bodyPr wrap="square" rtlCol="0">
            <a:spAutoFit/>
          </a:bodyPr>
          <a:lstStyle/>
          <a:p>
            <a:pPr>
              <a:spcAft>
                <a:spcPts val="1200"/>
              </a:spcAft>
            </a:pPr>
            <a:r>
              <a:rPr lang="en-US" sz="2000" dirty="0">
                <a:solidFill>
                  <a:schemeClr val="tx1">
                    <a:lumMod val="50000"/>
                    <a:lumOff val="50000"/>
                  </a:schemeClr>
                </a:solidFill>
              </a:rPr>
              <a:t>The </a:t>
            </a:r>
            <a:r>
              <a:rPr lang="en-US" sz="2000" dirty="0" smtClean="0">
                <a:solidFill>
                  <a:schemeClr val="tx1">
                    <a:lumMod val="50000"/>
                    <a:lumOff val="50000"/>
                  </a:schemeClr>
                </a:solidFill>
              </a:rPr>
              <a:t>precision of the UFP instrument is better than any of our gas analyzers</a:t>
            </a:r>
            <a:endParaRPr lang="en-US" sz="2000" dirty="0">
              <a:solidFill>
                <a:schemeClr val="tx1">
                  <a:lumMod val="50000"/>
                  <a:lumOff val="50000"/>
                </a:schemeClr>
              </a:solidFill>
            </a:endParaRPr>
          </a:p>
          <a:p>
            <a:r>
              <a:rPr lang="en-US" sz="2000" dirty="0" smtClean="0">
                <a:solidFill>
                  <a:schemeClr val="tx1">
                    <a:lumMod val="50000"/>
                    <a:lumOff val="50000"/>
                  </a:schemeClr>
                </a:solidFill>
              </a:rPr>
              <a:t>We are confident in our ability to measure UFP accurately</a:t>
            </a:r>
            <a:endParaRPr lang="en-US" sz="2000" dirty="0">
              <a:solidFill>
                <a:schemeClr val="tx1">
                  <a:lumMod val="50000"/>
                  <a:lumOff val="50000"/>
                </a:schemeClr>
              </a:solidFill>
            </a:endParaRPr>
          </a:p>
        </p:txBody>
      </p:sp>
    </p:spTree>
    <p:extLst>
      <p:ext uri="{BB962C8B-B14F-4D97-AF65-F5344CB8AC3E}">
        <p14:creationId xmlns:p14="http://schemas.microsoft.com/office/powerpoint/2010/main" val="44110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982" y="630127"/>
            <a:ext cx="2663674" cy="427916"/>
          </a:xfrm>
        </p:spPr>
        <p:txBody>
          <a:bodyPr>
            <a:noAutofit/>
          </a:bodyPr>
          <a:lstStyle/>
          <a:p>
            <a:r>
              <a:rPr lang="en-US" dirty="0" smtClean="0"/>
              <a:t>UFP Instrument Siting</a:t>
            </a:r>
            <a:endParaRPr lang="en-US" dirty="0"/>
          </a:p>
        </p:txBody>
      </p:sp>
      <p:sp>
        <p:nvSpPr>
          <p:cNvPr id="4" name="Text Placeholder 3"/>
          <p:cNvSpPr>
            <a:spLocks noGrp="1"/>
          </p:cNvSpPr>
          <p:nvPr>
            <p:ph type="body" sz="half" idx="2"/>
          </p:nvPr>
        </p:nvSpPr>
        <p:spPr>
          <a:xfrm>
            <a:off x="3621881" y="1314027"/>
            <a:ext cx="2975400" cy="2882601"/>
          </a:xfrm>
        </p:spPr>
        <p:txBody>
          <a:bodyPr>
            <a:normAutofit/>
          </a:bodyPr>
          <a:lstStyle/>
          <a:p>
            <a:pPr>
              <a:spcAft>
                <a:spcPts val="600"/>
              </a:spcAft>
            </a:pPr>
            <a:r>
              <a:rPr lang="en-US" sz="2000" dirty="0" smtClean="0"/>
              <a:t>UFP Monitors require shelters with full HVAC (20-25 </a:t>
            </a:r>
            <a:r>
              <a:rPr lang="en-US" sz="2000" dirty="0" err="1" smtClean="0"/>
              <a:t>Deg</a:t>
            </a:r>
            <a:r>
              <a:rPr lang="en-US" sz="2000" dirty="0" smtClean="0"/>
              <a:t> C)</a:t>
            </a:r>
          </a:p>
          <a:p>
            <a:pPr>
              <a:spcAft>
                <a:spcPts val="600"/>
              </a:spcAft>
            </a:pPr>
            <a:r>
              <a:rPr lang="en-US" sz="2000" dirty="0" smtClean="0"/>
              <a:t>UFP Cyclone Inlet </a:t>
            </a:r>
          </a:p>
          <a:p>
            <a:pPr>
              <a:spcAft>
                <a:spcPts val="600"/>
              </a:spcAft>
            </a:pPr>
            <a:r>
              <a:rPr lang="en-US" sz="2000" dirty="0" smtClean="0"/>
              <a:t>The UFP instruments are installed with the same inlet configuration at each site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6094"/>
            <a:ext cx="3429002" cy="4473824"/>
          </a:xfrm>
          <a:prstGeom prst="rect">
            <a:avLst/>
          </a:prstGeom>
        </p:spPr>
      </p:pic>
      <p:cxnSp>
        <p:nvCxnSpPr>
          <p:cNvPr id="6" name="Straight Arrow Connector 5"/>
          <p:cNvCxnSpPr/>
          <p:nvPr/>
        </p:nvCxnSpPr>
        <p:spPr>
          <a:xfrm flipH="1" flipV="1">
            <a:off x="1415144" y="914401"/>
            <a:ext cx="2148113" cy="154577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35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12750"/>
            <a:ext cx="6457950" cy="502805"/>
          </a:xfrm>
        </p:spPr>
        <p:txBody>
          <a:bodyPr/>
          <a:lstStyle/>
          <a:p>
            <a:r>
              <a:rPr lang="en-US" sz="1800" dirty="0"/>
              <a:t>UFP Data: 1-Hr </a:t>
            </a:r>
            <a:r>
              <a:rPr lang="en-US" sz="1800" dirty="0" smtClean="0"/>
              <a:t>Averages (particles/cm</a:t>
            </a:r>
            <a:r>
              <a:rPr lang="en-US" sz="1800" baseline="30000" dirty="0" smtClean="0"/>
              <a:t>3</a:t>
            </a:r>
            <a:r>
              <a:rPr lang="en-US" sz="1800" dirty="0" smtClean="0"/>
              <a:t>)</a:t>
            </a:r>
            <a:endParaRPr lang="en-US" sz="1800" dirty="0"/>
          </a:p>
        </p:txBody>
      </p:sp>
      <p:sp>
        <p:nvSpPr>
          <p:cNvPr id="3" name="Content Placeholder 2"/>
          <p:cNvSpPr>
            <a:spLocks noGrp="1"/>
          </p:cNvSpPr>
          <p:nvPr>
            <p:ph idx="1"/>
          </p:nvPr>
        </p:nvSpPr>
        <p:spPr>
          <a:xfrm>
            <a:off x="249238" y="4045459"/>
            <a:ext cx="6056312" cy="709421"/>
          </a:xfrm>
        </p:spPr>
        <p:txBody>
          <a:bodyPr>
            <a:normAutofit lnSpcReduction="10000"/>
          </a:bodyPr>
          <a:lstStyle/>
          <a:p>
            <a:pPr>
              <a:spcAft>
                <a:spcPts val="0"/>
              </a:spcAft>
            </a:pPr>
            <a:r>
              <a:rPr lang="en-US" sz="1600" dirty="0" smtClean="0"/>
              <a:t>At this urban location emissions are consistent: UFP are typically higher on the weekdays</a:t>
            </a:r>
            <a:r>
              <a:rPr lang="en-US" sz="1600" dirty="0"/>
              <a:t> </a:t>
            </a:r>
            <a:r>
              <a:rPr lang="en-US" sz="1600" dirty="0" smtClean="0"/>
              <a:t>and data </a:t>
            </a:r>
            <a:r>
              <a:rPr lang="en-US" sz="1600" dirty="0"/>
              <a:t>show a strong daily </a:t>
            </a:r>
            <a:r>
              <a:rPr lang="en-US" sz="1600" dirty="0" smtClean="0"/>
              <a:t>pattern</a:t>
            </a:r>
          </a:p>
          <a:p>
            <a:pPr>
              <a:spcAft>
                <a:spcPts val="0"/>
              </a:spcAft>
            </a:pPr>
            <a:r>
              <a:rPr lang="en-US" sz="1600" dirty="0" smtClean="0"/>
              <a:t>(weekends in orange)</a:t>
            </a:r>
            <a:endParaRPr lang="en-US"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915555"/>
            <a:ext cx="6132252" cy="30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21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12750"/>
            <a:ext cx="6457950" cy="502805"/>
          </a:xfrm>
        </p:spPr>
        <p:txBody>
          <a:bodyPr/>
          <a:lstStyle/>
          <a:p>
            <a:r>
              <a:rPr lang="en-US" sz="1800" dirty="0"/>
              <a:t>UFP Data: 1-Hr Averages</a:t>
            </a:r>
          </a:p>
        </p:txBody>
      </p:sp>
      <p:sp>
        <p:nvSpPr>
          <p:cNvPr id="3" name="Content Placeholder 2"/>
          <p:cNvSpPr>
            <a:spLocks noGrp="1"/>
          </p:cNvSpPr>
          <p:nvPr>
            <p:ph idx="1"/>
          </p:nvPr>
        </p:nvSpPr>
        <p:spPr>
          <a:xfrm>
            <a:off x="330518" y="4113193"/>
            <a:ext cx="5738389" cy="577341"/>
          </a:xfrm>
        </p:spPr>
        <p:txBody>
          <a:bodyPr>
            <a:normAutofit/>
          </a:bodyPr>
          <a:lstStyle/>
          <a:p>
            <a:pPr>
              <a:spcAft>
                <a:spcPts val="0"/>
              </a:spcAft>
            </a:pPr>
            <a:r>
              <a:rPr lang="en-US" sz="1600" dirty="0" smtClean="0"/>
              <a:t>If you smooth the data you can see an underlying multi-day pattern due to meteorology (WD, WS, Temp, RH)</a:t>
            </a:r>
            <a:endParaRPr lang="en-US" sz="1600" dirty="0"/>
          </a:p>
        </p:txBody>
      </p:sp>
      <p:pic>
        <p:nvPicPr>
          <p:cNvPr id="16" name="Picture 15"/>
          <p:cNvPicPr>
            <a:picLocks noChangeAspect="1"/>
          </p:cNvPicPr>
          <p:nvPr/>
        </p:nvPicPr>
        <p:blipFill>
          <a:blip r:embed="rId3"/>
          <a:stretch>
            <a:fillRect/>
          </a:stretch>
        </p:blipFill>
        <p:spPr>
          <a:xfrm>
            <a:off x="276331" y="915555"/>
            <a:ext cx="6114267" cy="3143609"/>
          </a:xfrm>
          <a:prstGeom prst="rect">
            <a:avLst/>
          </a:prstGeom>
        </p:spPr>
      </p:pic>
    </p:spTree>
    <p:extLst>
      <p:ext uri="{BB962C8B-B14F-4D97-AF65-F5344CB8AC3E}">
        <p14:creationId xmlns:p14="http://schemas.microsoft.com/office/powerpoint/2010/main" val="399336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does UFP Respond to Environmental Changes? </a:t>
            </a:r>
            <a:endParaRPr lang="en-US" dirty="0"/>
          </a:p>
        </p:txBody>
      </p:sp>
    </p:spTree>
    <p:extLst>
      <p:ext uri="{BB962C8B-B14F-4D97-AF65-F5344CB8AC3E}">
        <p14:creationId xmlns:p14="http://schemas.microsoft.com/office/powerpoint/2010/main" val="107120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604585"/>
            <a:ext cx="6457950" cy="383555"/>
          </a:xfrm>
        </p:spPr>
        <p:txBody>
          <a:bodyPr>
            <a:normAutofit/>
          </a:bodyPr>
          <a:lstStyle/>
          <a:p>
            <a:r>
              <a:rPr lang="en-US" dirty="0" smtClean="0"/>
              <a:t>Peace Bridge UFP: Seasonal Time Series</a:t>
            </a:r>
            <a:endParaRPr lang="en-US" dirty="0"/>
          </a:p>
        </p:txBody>
      </p:sp>
      <p:sp>
        <p:nvSpPr>
          <p:cNvPr id="8" name="Content Placeholder 7"/>
          <p:cNvSpPr>
            <a:spLocks noGrp="1"/>
          </p:cNvSpPr>
          <p:nvPr>
            <p:ph sz="half" idx="2"/>
          </p:nvPr>
        </p:nvSpPr>
        <p:spPr>
          <a:xfrm>
            <a:off x="4772262" y="1413756"/>
            <a:ext cx="2029061" cy="2528663"/>
          </a:xfrm>
        </p:spPr>
        <p:txBody>
          <a:bodyPr>
            <a:normAutofit lnSpcReduction="10000"/>
          </a:bodyPr>
          <a:lstStyle/>
          <a:p>
            <a:pPr>
              <a:spcAft>
                <a:spcPts val="0"/>
              </a:spcAft>
            </a:pPr>
            <a:r>
              <a:rPr lang="en-US" dirty="0" smtClean="0"/>
              <a:t>Data are presented with Winter in the Center of the plot </a:t>
            </a:r>
          </a:p>
          <a:p>
            <a:pPr>
              <a:spcAft>
                <a:spcPts val="0"/>
              </a:spcAft>
            </a:pPr>
            <a:endParaRPr lang="en-US" sz="600" dirty="0"/>
          </a:p>
          <a:p>
            <a:pPr>
              <a:spcAft>
                <a:spcPts val="0"/>
              </a:spcAft>
            </a:pPr>
            <a:r>
              <a:rPr lang="en-US" dirty="0" smtClean="0"/>
              <a:t>UFP is more stable in cold temps</a:t>
            </a:r>
          </a:p>
          <a:p>
            <a:pPr>
              <a:spcAft>
                <a:spcPts val="0"/>
              </a:spcAft>
            </a:pPr>
            <a:r>
              <a:rPr lang="en-US" dirty="0"/>
              <a:t> </a:t>
            </a:r>
            <a:r>
              <a:rPr lang="en-US" dirty="0" smtClean="0"/>
              <a:t>&lt; Evaporation</a:t>
            </a:r>
          </a:p>
          <a:p>
            <a:pPr>
              <a:spcAft>
                <a:spcPts val="0"/>
              </a:spcAft>
            </a:pPr>
            <a:r>
              <a:rPr lang="en-US" dirty="0"/>
              <a:t> </a:t>
            </a:r>
            <a:r>
              <a:rPr lang="en-US" dirty="0" smtClean="0"/>
              <a:t>&lt; Humidity</a:t>
            </a:r>
          </a:p>
          <a:p>
            <a:pPr>
              <a:spcAft>
                <a:spcPts val="0"/>
              </a:spcAft>
            </a:pPr>
            <a:r>
              <a:rPr lang="en-US" dirty="0"/>
              <a:t> </a:t>
            </a:r>
            <a:r>
              <a:rPr lang="en-US" dirty="0" smtClean="0"/>
              <a:t>&lt; Particle Growth</a:t>
            </a:r>
          </a:p>
          <a:p>
            <a:pPr>
              <a:spcAft>
                <a:spcPts val="0"/>
              </a:spcAft>
            </a:pPr>
            <a:r>
              <a:rPr lang="en-US" dirty="0" smtClean="0"/>
              <a:t>  also Low B Layer</a:t>
            </a:r>
            <a:endParaRPr lang="en-US" dirty="0"/>
          </a:p>
        </p:txBody>
      </p:sp>
      <p:pic>
        <p:nvPicPr>
          <p:cNvPr id="5" name="Picture 4"/>
          <p:cNvPicPr>
            <a:picLocks noChangeAspect="1"/>
          </p:cNvPicPr>
          <p:nvPr/>
        </p:nvPicPr>
        <p:blipFill>
          <a:blip r:embed="rId3"/>
          <a:stretch>
            <a:fillRect/>
          </a:stretch>
        </p:blipFill>
        <p:spPr>
          <a:xfrm>
            <a:off x="185738" y="1311707"/>
            <a:ext cx="4488977" cy="2398305"/>
          </a:xfrm>
          <a:prstGeom prst="rect">
            <a:avLst/>
          </a:prstGeom>
        </p:spPr>
      </p:pic>
      <p:sp>
        <p:nvSpPr>
          <p:cNvPr id="3" name="TextBox 2"/>
          <p:cNvSpPr txBox="1"/>
          <p:nvPr/>
        </p:nvSpPr>
        <p:spPr>
          <a:xfrm>
            <a:off x="492429" y="3871019"/>
            <a:ext cx="3774771" cy="646331"/>
          </a:xfrm>
          <a:prstGeom prst="rect">
            <a:avLst/>
          </a:prstGeom>
          <a:noFill/>
        </p:spPr>
        <p:txBody>
          <a:bodyPr wrap="square" rtlCol="0">
            <a:spAutoFit/>
          </a:bodyPr>
          <a:lstStyle/>
          <a:p>
            <a:r>
              <a:rPr lang="en-US" sz="1800" dirty="0" smtClean="0">
                <a:solidFill>
                  <a:schemeClr val="tx1">
                    <a:lumMod val="65000"/>
                    <a:lumOff val="35000"/>
                  </a:schemeClr>
                </a:solidFill>
                <a:latin typeface="Arial" panose="020B0604020202020204" pitchFamily="34" charset="0"/>
                <a:cs typeface="Arial" panose="020B0604020202020204" pitchFamily="34" charset="0"/>
              </a:rPr>
              <a:t>Sources are similar year round but UFP is twice as high in the winter</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80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4" y="285750"/>
            <a:ext cx="5829300" cy="742950"/>
          </a:xfrm>
        </p:spPr>
        <p:txBody>
          <a:bodyPr/>
          <a:lstStyle/>
          <a:p>
            <a:r>
              <a:rPr lang="en-US" sz="2700" dirty="0"/>
              <a:t>What are Ultrafine Particles?</a:t>
            </a:r>
          </a:p>
        </p:txBody>
      </p:sp>
      <p:sp>
        <p:nvSpPr>
          <p:cNvPr id="3" name="Content Placeholder 2"/>
          <p:cNvSpPr>
            <a:spLocks noGrp="1"/>
          </p:cNvSpPr>
          <p:nvPr>
            <p:ph idx="1"/>
          </p:nvPr>
        </p:nvSpPr>
        <p:spPr>
          <a:xfrm>
            <a:off x="479180" y="1114425"/>
            <a:ext cx="5908716" cy="3571875"/>
          </a:xfrm>
        </p:spPr>
        <p:txBody>
          <a:bodyPr>
            <a:normAutofit/>
          </a:bodyPr>
          <a:lstStyle/>
          <a:p>
            <a:pPr>
              <a:defRPr/>
            </a:pPr>
            <a:r>
              <a:rPr lang="en-US" sz="2000" dirty="0" smtClean="0">
                <a:cs typeface="+mn-cs"/>
              </a:rPr>
              <a:t>Solid or liquid droplets in a </a:t>
            </a:r>
            <a:r>
              <a:rPr lang="en-US" sz="2000" dirty="0" smtClean="0"/>
              <a:t>specific </a:t>
            </a:r>
            <a:r>
              <a:rPr lang="en-US" sz="2000" dirty="0" smtClean="0">
                <a:cs typeface="+mn-cs"/>
              </a:rPr>
              <a:t>size range</a:t>
            </a:r>
          </a:p>
          <a:p>
            <a:pPr>
              <a:spcAft>
                <a:spcPts val="0"/>
              </a:spcAft>
              <a:defRPr/>
            </a:pPr>
            <a:r>
              <a:rPr lang="en-US" sz="2000" dirty="0">
                <a:cs typeface="+mn-cs"/>
              </a:rPr>
              <a:t> </a:t>
            </a:r>
            <a:r>
              <a:rPr lang="en-US" sz="2000" dirty="0" smtClean="0">
                <a:cs typeface="+mn-cs"/>
              </a:rPr>
              <a:t> Primary</a:t>
            </a:r>
          </a:p>
          <a:p>
            <a:pPr>
              <a:spcAft>
                <a:spcPts val="0"/>
              </a:spcAft>
              <a:defRPr/>
            </a:pPr>
            <a:r>
              <a:rPr lang="en-US" sz="2000" dirty="0" smtClean="0">
                <a:cs typeface="+mn-cs"/>
              </a:rPr>
              <a:t>	Natural Sources: sea spray, volcanos, wildfires</a:t>
            </a:r>
          </a:p>
          <a:p>
            <a:pPr>
              <a:defRPr/>
            </a:pPr>
            <a:r>
              <a:rPr lang="en-US" sz="2000" dirty="0" smtClean="0">
                <a:cs typeface="+mn-cs"/>
              </a:rPr>
              <a:t>	Anthropogenic Sources: 		</a:t>
            </a:r>
          </a:p>
          <a:p>
            <a:pPr>
              <a:defRPr/>
            </a:pPr>
            <a:r>
              <a:rPr lang="en-US" sz="2000" dirty="0" smtClean="0">
                <a:cs typeface="+mn-cs"/>
              </a:rPr>
              <a:t>		</a:t>
            </a:r>
            <a:r>
              <a:rPr lang="en-US" sz="2000" u="sng" dirty="0" smtClean="0">
                <a:cs typeface="+mn-cs"/>
              </a:rPr>
              <a:t>Outdoor:</a:t>
            </a:r>
            <a:r>
              <a:rPr lang="en-US" sz="2000" dirty="0" smtClean="0">
                <a:cs typeface="+mn-cs"/>
              </a:rPr>
              <a:t> </a:t>
            </a:r>
            <a:r>
              <a:rPr lang="en-US" sz="2000" dirty="0"/>
              <a:t>combustion emissions </a:t>
            </a:r>
            <a:r>
              <a:rPr lang="en-US" sz="2000" dirty="0" smtClean="0"/>
              <a:t>				</a:t>
            </a:r>
            <a:r>
              <a:rPr lang="en-US" sz="2000" u="sng" dirty="0" smtClean="0"/>
              <a:t>Indoor:</a:t>
            </a:r>
            <a:r>
              <a:rPr lang="en-US" sz="2000" dirty="0" smtClean="0"/>
              <a:t> </a:t>
            </a:r>
            <a:r>
              <a:rPr lang="en-US" sz="2000" dirty="0" smtClean="0">
                <a:cs typeface="+mn-cs"/>
              </a:rPr>
              <a:t>manufactured products including 			printer toner, carbon nanotubes and 				medical and skin care products</a:t>
            </a:r>
          </a:p>
          <a:p>
            <a:pPr>
              <a:spcAft>
                <a:spcPts val="0"/>
              </a:spcAft>
              <a:defRPr/>
            </a:pPr>
            <a:r>
              <a:rPr lang="en-US" sz="2000" dirty="0" smtClean="0">
                <a:cs typeface="+mn-cs"/>
              </a:rPr>
              <a:t>  Secondary </a:t>
            </a:r>
          </a:p>
          <a:p>
            <a:pPr>
              <a:spcAft>
                <a:spcPts val="0"/>
              </a:spcAft>
              <a:defRPr/>
            </a:pPr>
            <a:r>
              <a:rPr lang="en-US" dirty="0" smtClean="0"/>
              <a:t>	Nucleation and Gas to Particle reactions </a:t>
            </a:r>
          </a:p>
          <a:p>
            <a:pPr>
              <a:defRPr/>
            </a:pPr>
            <a:r>
              <a:rPr lang="en-US" dirty="0" smtClean="0"/>
              <a:t>	</a:t>
            </a:r>
            <a:endParaRPr lang="en-US" dirty="0"/>
          </a:p>
          <a:p>
            <a:pPr>
              <a:defRPr/>
            </a:pPr>
            <a:endParaRPr lang="en-US" sz="2400" dirty="0">
              <a:solidFill>
                <a:srgbClr val="FFFF99"/>
              </a:solidFill>
              <a:latin typeface="+mn-lt"/>
              <a:cs typeface="+mn-cs"/>
            </a:endParaRPr>
          </a:p>
          <a:p>
            <a:pPr>
              <a:defRPr/>
            </a:pPr>
            <a:endParaRPr lang="en-US" sz="2400" dirty="0">
              <a:solidFill>
                <a:srgbClr val="FFFF99"/>
              </a:solidFill>
              <a:latin typeface="+mn-lt"/>
              <a:cs typeface="+mn-cs"/>
            </a:endParaRPr>
          </a:p>
        </p:txBody>
      </p:sp>
    </p:spTree>
    <p:extLst>
      <p:ext uri="{BB962C8B-B14F-4D97-AF65-F5344CB8AC3E}">
        <p14:creationId xmlns:p14="http://schemas.microsoft.com/office/powerpoint/2010/main" val="1050560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68088"/>
            <a:ext cx="6457950" cy="479907"/>
          </a:xfrm>
        </p:spPr>
        <p:txBody>
          <a:bodyPr/>
          <a:lstStyle/>
          <a:p>
            <a:r>
              <a:rPr lang="en-US" dirty="0" smtClean="0"/>
              <a:t>Peace Bridge </a:t>
            </a:r>
            <a:r>
              <a:rPr lang="en-US" dirty="0"/>
              <a:t>UFP: </a:t>
            </a:r>
            <a:r>
              <a:rPr lang="en-US" dirty="0" smtClean="0"/>
              <a:t>Sorted by Temp (</a:t>
            </a:r>
            <a:r>
              <a:rPr lang="en-US" dirty="0" err="1" smtClean="0"/>
              <a:t>Deg</a:t>
            </a:r>
            <a:r>
              <a:rPr lang="en-US" dirty="0" smtClean="0"/>
              <a:t> C)</a:t>
            </a:r>
            <a:endParaRPr lang="en-US" dirty="0"/>
          </a:p>
        </p:txBody>
      </p:sp>
      <p:sp>
        <p:nvSpPr>
          <p:cNvPr id="4" name="Content Placeholder 3"/>
          <p:cNvSpPr>
            <a:spLocks noGrp="1"/>
          </p:cNvSpPr>
          <p:nvPr>
            <p:ph sz="half" idx="2"/>
          </p:nvPr>
        </p:nvSpPr>
        <p:spPr>
          <a:xfrm>
            <a:off x="4420860" y="1527110"/>
            <a:ext cx="2222828" cy="2255772"/>
          </a:xfrm>
        </p:spPr>
        <p:txBody>
          <a:bodyPr/>
          <a:lstStyle/>
          <a:p>
            <a:r>
              <a:rPr lang="en-US" dirty="0" smtClean="0"/>
              <a:t>At colder temps, the UFP range is higher  but the low values are similar year round</a:t>
            </a:r>
          </a:p>
          <a:p>
            <a:r>
              <a:rPr lang="en-US" dirty="0" smtClean="0"/>
              <a:t>Local mobile source emissions are consistent year-round</a:t>
            </a:r>
            <a:endParaRPr lang="en-US" dirty="0"/>
          </a:p>
        </p:txBody>
      </p:sp>
      <p:pic>
        <p:nvPicPr>
          <p:cNvPr id="5" name="Picture 4"/>
          <p:cNvPicPr>
            <a:picLocks noChangeAspect="1"/>
          </p:cNvPicPr>
          <p:nvPr/>
        </p:nvPicPr>
        <p:blipFill>
          <a:blip r:embed="rId2"/>
          <a:stretch>
            <a:fillRect/>
          </a:stretch>
        </p:blipFill>
        <p:spPr>
          <a:xfrm>
            <a:off x="185738" y="1283395"/>
            <a:ext cx="4080264" cy="2499487"/>
          </a:xfrm>
          <a:prstGeom prst="rect">
            <a:avLst/>
          </a:prstGeom>
        </p:spPr>
      </p:pic>
      <p:sp>
        <p:nvSpPr>
          <p:cNvPr id="3" name="Right Arrow 2"/>
          <p:cNvSpPr/>
          <p:nvPr/>
        </p:nvSpPr>
        <p:spPr>
          <a:xfrm rot="13148910">
            <a:off x="3051903" y="3858716"/>
            <a:ext cx="1294954" cy="220804"/>
          </a:xfrm>
          <a:prstGeom prst="rightArrow">
            <a:avLst>
              <a:gd name="adj1" fmla="val 50000"/>
              <a:gd name="adj2" fmla="val 518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18926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95181"/>
            <a:ext cx="6457950" cy="479907"/>
          </a:xfrm>
        </p:spPr>
        <p:txBody>
          <a:bodyPr/>
          <a:lstStyle/>
          <a:p>
            <a:r>
              <a:rPr lang="en-US" dirty="0" smtClean="0"/>
              <a:t>Rolling Weekly Ave. UFP and Temp (</a:t>
            </a:r>
            <a:r>
              <a:rPr lang="en-US" dirty="0" err="1" smtClean="0"/>
              <a:t>Deg</a:t>
            </a:r>
            <a:r>
              <a:rPr lang="en-US" dirty="0" smtClean="0"/>
              <a:t> C)</a:t>
            </a:r>
            <a:endParaRPr lang="en-US" dirty="0"/>
          </a:p>
        </p:txBody>
      </p:sp>
      <p:sp>
        <p:nvSpPr>
          <p:cNvPr id="4" name="Content Placeholder 3"/>
          <p:cNvSpPr>
            <a:spLocks noGrp="1"/>
          </p:cNvSpPr>
          <p:nvPr>
            <p:ph sz="half" idx="2"/>
          </p:nvPr>
        </p:nvSpPr>
        <p:spPr>
          <a:xfrm>
            <a:off x="4420860" y="1296333"/>
            <a:ext cx="2222828" cy="2706707"/>
          </a:xfrm>
        </p:spPr>
        <p:txBody>
          <a:bodyPr/>
          <a:lstStyle/>
          <a:p>
            <a:r>
              <a:rPr lang="en-US" dirty="0" smtClean="0"/>
              <a:t>At colder temps, the average UFP is 2 to 3 times higher than the average during hot weather</a:t>
            </a:r>
            <a:endParaRPr lang="en-US" dirty="0"/>
          </a:p>
        </p:txBody>
      </p:sp>
      <p:pic>
        <p:nvPicPr>
          <p:cNvPr id="3" name="Picture 2"/>
          <p:cNvPicPr>
            <a:picLocks noChangeAspect="1"/>
          </p:cNvPicPr>
          <p:nvPr/>
        </p:nvPicPr>
        <p:blipFill>
          <a:blip r:embed="rId2"/>
          <a:stretch>
            <a:fillRect/>
          </a:stretch>
        </p:blipFill>
        <p:spPr>
          <a:xfrm>
            <a:off x="185738" y="1296334"/>
            <a:ext cx="4016729" cy="2464229"/>
          </a:xfrm>
          <a:prstGeom prst="rect">
            <a:avLst/>
          </a:prstGeom>
        </p:spPr>
      </p:pic>
    </p:spTree>
    <p:extLst>
      <p:ext uri="{BB962C8B-B14F-4D97-AF65-F5344CB8AC3E}">
        <p14:creationId xmlns:p14="http://schemas.microsoft.com/office/powerpoint/2010/main" val="167041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534221"/>
            <a:ext cx="6457950" cy="479907"/>
          </a:xfrm>
        </p:spPr>
        <p:txBody>
          <a:bodyPr/>
          <a:lstStyle/>
          <a:p>
            <a:r>
              <a:rPr lang="en-US" dirty="0" smtClean="0"/>
              <a:t>Rolling Weekly Ave. UFP vs Temp (</a:t>
            </a:r>
            <a:r>
              <a:rPr lang="en-US" dirty="0" err="1" smtClean="0"/>
              <a:t>Deg</a:t>
            </a:r>
            <a:r>
              <a:rPr lang="en-US" dirty="0" smtClean="0"/>
              <a:t> C)</a:t>
            </a:r>
            <a:endParaRPr lang="en-US" dirty="0"/>
          </a:p>
        </p:txBody>
      </p:sp>
      <p:sp>
        <p:nvSpPr>
          <p:cNvPr id="4" name="Content Placeholder 3"/>
          <p:cNvSpPr>
            <a:spLocks noGrp="1"/>
          </p:cNvSpPr>
          <p:nvPr>
            <p:ph sz="half" idx="2"/>
          </p:nvPr>
        </p:nvSpPr>
        <p:spPr>
          <a:xfrm>
            <a:off x="4504267" y="1219906"/>
            <a:ext cx="2072640" cy="2762813"/>
          </a:xfrm>
        </p:spPr>
        <p:txBody>
          <a:bodyPr>
            <a:normAutofit/>
          </a:bodyPr>
          <a:lstStyle/>
          <a:p>
            <a:r>
              <a:rPr lang="en-US" dirty="0" smtClean="0"/>
              <a:t>XY </a:t>
            </a:r>
            <a:r>
              <a:rPr lang="en-US" dirty="0"/>
              <a:t>Plot </a:t>
            </a:r>
            <a:endParaRPr lang="en-US" dirty="0" smtClean="0"/>
          </a:p>
          <a:p>
            <a:r>
              <a:rPr lang="en-US" dirty="0" smtClean="0"/>
              <a:t>(</a:t>
            </a:r>
            <a:r>
              <a:rPr lang="en-US" dirty="0"/>
              <a:t>UFP vs </a:t>
            </a:r>
            <a:r>
              <a:rPr lang="en-US" dirty="0" smtClean="0"/>
              <a:t>Temp ºC</a:t>
            </a:r>
            <a:r>
              <a:rPr lang="en-US" dirty="0"/>
              <a:t>) shows the relationship between UFP and temp at this location</a:t>
            </a:r>
          </a:p>
          <a:p>
            <a:endParaRPr lang="en-US" dirty="0" smtClean="0"/>
          </a:p>
          <a:p>
            <a:r>
              <a:rPr lang="en-US" sz="600" dirty="0"/>
              <a:t>   </a:t>
            </a:r>
          </a:p>
        </p:txBody>
      </p:sp>
      <p:pic>
        <p:nvPicPr>
          <p:cNvPr id="5" name="Picture 4"/>
          <p:cNvPicPr>
            <a:picLocks noChangeAspect="1"/>
          </p:cNvPicPr>
          <p:nvPr/>
        </p:nvPicPr>
        <p:blipFill>
          <a:blip r:embed="rId2"/>
          <a:stretch>
            <a:fillRect/>
          </a:stretch>
        </p:blipFill>
        <p:spPr>
          <a:xfrm>
            <a:off x="185737" y="1219907"/>
            <a:ext cx="4125107" cy="2460954"/>
          </a:xfrm>
          <a:prstGeom prst="rect">
            <a:avLst/>
          </a:prstGeom>
        </p:spPr>
      </p:pic>
    </p:spTree>
    <p:extLst>
      <p:ext uri="{BB962C8B-B14F-4D97-AF65-F5344CB8AC3E}">
        <p14:creationId xmlns:p14="http://schemas.microsoft.com/office/powerpoint/2010/main" val="167850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does the Temperature Dependence of UFP in Buffalo Compare to other Locations?</a:t>
            </a:r>
            <a:endParaRPr lang="en-US" dirty="0"/>
          </a:p>
        </p:txBody>
      </p:sp>
    </p:spTree>
    <p:extLst>
      <p:ext uri="{BB962C8B-B14F-4D97-AF65-F5344CB8AC3E}">
        <p14:creationId xmlns:p14="http://schemas.microsoft.com/office/powerpoint/2010/main" val="94555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98813"/>
            <a:ext cx="6457950" cy="496910"/>
          </a:xfrm>
        </p:spPr>
        <p:txBody>
          <a:bodyPr/>
          <a:lstStyle/>
          <a:p>
            <a:r>
              <a:rPr lang="en-US" dirty="0"/>
              <a:t>Rolling Weekly Ave. UFP vs Temp (</a:t>
            </a:r>
            <a:r>
              <a:rPr lang="en-US" dirty="0" err="1"/>
              <a:t>Deg</a:t>
            </a:r>
            <a:r>
              <a:rPr lang="en-US" dirty="0"/>
              <a:t> C)</a:t>
            </a:r>
          </a:p>
        </p:txBody>
      </p:sp>
      <p:sp>
        <p:nvSpPr>
          <p:cNvPr id="4" name="Content Placeholder 3"/>
          <p:cNvSpPr>
            <a:spLocks noGrp="1"/>
          </p:cNvSpPr>
          <p:nvPr>
            <p:ph sz="half" idx="2"/>
          </p:nvPr>
        </p:nvSpPr>
        <p:spPr>
          <a:xfrm>
            <a:off x="4379466" y="1172406"/>
            <a:ext cx="2234164" cy="1218569"/>
          </a:xfrm>
        </p:spPr>
        <p:txBody>
          <a:bodyPr/>
          <a:lstStyle/>
          <a:p>
            <a:pPr>
              <a:spcAft>
                <a:spcPts val="0"/>
              </a:spcAft>
            </a:pPr>
            <a:r>
              <a:rPr lang="en-US" dirty="0" smtClean="0"/>
              <a:t>Boise, Idaho </a:t>
            </a:r>
          </a:p>
          <a:p>
            <a:pPr>
              <a:spcAft>
                <a:spcPts val="0"/>
              </a:spcAft>
            </a:pPr>
            <a:r>
              <a:rPr lang="en-US" dirty="0" smtClean="0"/>
              <a:t>Near Road 2012 Data Winter in Center of time series plot</a:t>
            </a:r>
            <a:endParaRPr lang="en-US" dirty="0"/>
          </a:p>
        </p:txBody>
      </p:sp>
      <p:pic>
        <p:nvPicPr>
          <p:cNvPr id="6" name="Picture 5"/>
          <p:cNvPicPr>
            <a:picLocks noChangeAspect="1"/>
          </p:cNvPicPr>
          <p:nvPr/>
        </p:nvPicPr>
        <p:blipFill>
          <a:blip r:embed="rId3"/>
          <a:stretch>
            <a:fillRect/>
          </a:stretch>
        </p:blipFill>
        <p:spPr>
          <a:xfrm>
            <a:off x="185738" y="1172406"/>
            <a:ext cx="4029555" cy="2601368"/>
          </a:xfrm>
          <a:prstGeom prst="rect">
            <a:avLst/>
          </a:prstGeom>
        </p:spPr>
      </p:pic>
      <p:pic>
        <p:nvPicPr>
          <p:cNvPr id="8" name="Picture 7"/>
          <p:cNvPicPr>
            <a:picLocks noChangeAspect="1"/>
          </p:cNvPicPr>
          <p:nvPr/>
        </p:nvPicPr>
        <p:blipFill>
          <a:blip r:embed="rId4"/>
          <a:stretch>
            <a:fillRect/>
          </a:stretch>
        </p:blipFill>
        <p:spPr>
          <a:xfrm>
            <a:off x="4364437" y="2567658"/>
            <a:ext cx="2264222" cy="1206116"/>
          </a:xfrm>
          <a:prstGeom prst="rect">
            <a:avLst/>
          </a:prstGeom>
        </p:spPr>
      </p:pic>
      <p:sp>
        <p:nvSpPr>
          <p:cNvPr id="3" name="TextBox 2"/>
          <p:cNvSpPr txBox="1"/>
          <p:nvPr/>
        </p:nvSpPr>
        <p:spPr>
          <a:xfrm>
            <a:off x="328590" y="3950457"/>
            <a:ext cx="3326552" cy="369332"/>
          </a:xfrm>
          <a:prstGeom prst="rect">
            <a:avLst/>
          </a:prstGeom>
          <a:noFill/>
        </p:spPr>
        <p:txBody>
          <a:bodyPr wrap="none" rtlCol="0">
            <a:spAutoFit/>
          </a:bodyPr>
          <a:lstStyle/>
          <a:p>
            <a:r>
              <a:rPr lang="en-US" sz="1800" dirty="0">
                <a:solidFill>
                  <a:schemeClr val="tx1">
                    <a:lumMod val="65000"/>
                    <a:lumOff val="35000"/>
                  </a:schemeClr>
                </a:solidFill>
              </a:rPr>
              <a:t>Boise Near Road  AADT: </a:t>
            </a:r>
            <a:r>
              <a:rPr lang="en-US" sz="1800" dirty="0" smtClean="0">
                <a:solidFill>
                  <a:schemeClr val="tx1">
                    <a:lumMod val="65000"/>
                    <a:lumOff val="35000"/>
                  </a:schemeClr>
                </a:solidFill>
              </a:rPr>
              <a:t>103,000</a:t>
            </a:r>
            <a:endParaRPr lang="en-US" sz="1800" dirty="0">
              <a:solidFill>
                <a:schemeClr val="tx1">
                  <a:lumMod val="65000"/>
                  <a:lumOff val="35000"/>
                </a:schemeClr>
              </a:solidFill>
            </a:endParaRPr>
          </a:p>
        </p:txBody>
      </p:sp>
    </p:spTree>
    <p:extLst>
      <p:ext uri="{BB962C8B-B14F-4D97-AF65-F5344CB8AC3E}">
        <p14:creationId xmlns:p14="http://schemas.microsoft.com/office/powerpoint/2010/main" val="356811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526482"/>
            <a:ext cx="6457950" cy="496910"/>
          </a:xfrm>
        </p:spPr>
        <p:txBody>
          <a:bodyPr/>
          <a:lstStyle/>
          <a:p>
            <a:r>
              <a:rPr lang="en-US" dirty="0"/>
              <a:t>Rolling Weekly Ave. UFP vs Temp (</a:t>
            </a:r>
            <a:r>
              <a:rPr lang="en-US" dirty="0" err="1"/>
              <a:t>Deg</a:t>
            </a:r>
            <a:r>
              <a:rPr lang="en-US" dirty="0"/>
              <a:t> C)</a:t>
            </a:r>
          </a:p>
        </p:txBody>
      </p:sp>
      <p:sp>
        <p:nvSpPr>
          <p:cNvPr id="4" name="Content Placeholder 3"/>
          <p:cNvSpPr>
            <a:spLocks noGrp="1"/>
          </p:cNvSpPr>
          <p:nvPr>
            <p:ph sz="half" idx="2"/>
          </p:nvPr>
        </p:nvSpPr>
        <p:spPr>
          <a:xfrm>
            <a:off x="4272753" y="1143240"/>
            <a:ext cx="2234164" cy="1218569"/>
          </a:xfrm>
        </p:spPr>
        <p:txBody>
          <a:bodyPr/>
          <a:lstStyle/>
          <a:p>
            <a:pPr>
              <a:spcAft>
                <a:spcPts val="0"/>
              </a:spcAft>
            </a:pPr>
            <a:r>
              <a:rPr lang="en-US" dirty="0" smtClean="0"/>
              <a:t>Rubidoux, CA </a:t>
            </a:r>
          </a:p>
          <a:p>
            <a:pPr>
              <a:spcAft>
                <a:spcPts val="0"/>
              </a:spcAft>
            </a:pPr>
            <a:r>
              <a:rPr lang="en-US" dirty="0" smtClean="0"/>
              <a:t>2012/13 Data </a:t>
            </a:r>
          </a:p>
          <a:p>
            <a:pPr>
              <a:spcAft>
                <a:spcPts val="0"/>
              </a:spcAft>
            </a:pPr>
            <a:r>
              <a:rPr lang="en-US" dirty="0" smtClean="0"/>
              <a:t>Winter in Center of time series plot</a:t>
            </a:r>
            <a:endParaRPr lang="en-US" dirty="0"/>
          </a:p>
        </p:txBody>
      </p:sp>
      <p:pic>
        <p:nvPicPr>
          <p:cNvPr id="3" name="Picture 2"/>
          <p:cNvPicPr>
            <a:picLocks noChangeAspect="1"/>
          </p:cNvPicPr>
          <p:nvPr/>
        </p:nvPicPr>
        <p:blipFill>
          <a:blip r:embed="rId3"/>
          <a:stretch>
            <a:fillRect/>
          </a:stretch>
        </p:blipFill>
        <p:spPr>
          <a:xfrm>
            <a:off x="185737" y="1143240"/>
            <a:ext cx="3866864" cy="2352291"/>
          </a:xfrm>
          <a:prstGeom prst="rect">
            <a:avLst/>
          </a:prstGeom>
        </p:spPr>
      </p:pic>
      <p:pic>
        <p:nvPicPr>
          <p:cNvPr id="5" name="Picture 4"/>
          <p:cNvPicPr>
            <a:picLocks noChangeAspect="1"/>
          </p:cNvPicPr>
          <p:nvPr/>
        </p:nvPicPr>
        <p:blipFill>
          <a:blip r:embed="rId4"/>
          <a:stretch>
            <a:fillRect/>
          </a:stretch>
        </p:blipFill>
        <p:spPr>
          <a:xfrm>
            <a:off x="4215077" y="2361809"/>
            <a:ext cx="2169920" cy="1235741"/>
          </a:xfrm>
          <a:prstGeom prst="rect">
            <a:avLst/>
          </a:prstGeom>
        </p:spPr>
      </p:pic>
      <p:sp>
        <p:nvSpPr>
          <p:cNvPr id="10" name="TextBox 9"/>
          <p:cNvSpPr txBox="1"/>
          <p:nvPr/>
        </p:nvSpPr>
        <p:spPr>
          <a:xfrm>
            <a:off x="403073" y="3729535"/>
            <a:ext cx="4873770" cy="646331"/>
          </a:xfrm>
          <a:prstGeom prst="rect">
            <a:avLst/>
          </a:prstGeom>
          <a:noFill/>
        </p:spPr>
        <p:txBody>
          <a:bodyPr wrap="none" rtlCol="0">
            <a:spAutoFit/>
          </a:bodyPr>
          <a:lstStyle/>
          <a:p>
            <a:r>
              <a:rPr lang="en-US" sz="1800" dirty="0">
                <a:solidFill>
                  <a:schemeClr val="tx1">
                    <a:lumMod val="65000"/>
                    <a:lumOff val="35000"/>
                  </a:schemeClr>
                </a:solidFill>
              </a:rPr>
              <a:t>UFP increases by about 28% during cooler </a:t>
            </a:r>
            <a:r>
              <a:rPr lang="en-US" sz="1800" dirty="0" smtClean="0">
                <a:solidFill>
                  <a:schemeClr val="tx1">
                    <a:lumMod val="65000"/>
                    <a:lumOff val="35000"/>
                  </a:schemeClr>
                </a:solidFill>
              </a:rPr>
              <a:t>periods</a:t>
            </a:r>
          </a:p>
          <a:p>
            <a:r>
              <a:rPr lang="en-US" sz="1800" dirty="0" smtClean="0">
                <a:solidFill>
                  <a:schemeClr val="tx1">
                    <a:lumMod val="65000"/>
                    <a:lumOff val="35000"/>
                  </a:schemeClr>
                </a:solidFill>
              </a:rPr>
              <a:t>But the concentrations are lower overall</a:t>
            </a:r>
            <a:endParaRPr lang="en-US" sz="1800" dirty="0">
              <a:solidFill>
                <a:schemeClr val="tx1">
                  <a:lumMod val="65000"/>
                  <a:lumOff val="35000"/>
                </a:schemeClr>
              </a:solidFill>
            </a:endParaRPr>
          </a:p>
        </p:txBody>
      </p:sp>
    </p:spTree>
    <p:extLst>
      <p:ext uri="{BB962C8B-B14F-4D97-AF65-F5344CB8AC3E}">
        <p14:creationId xmlns:p14="http://schemas.microsoft.com/office/powerpoint/2010/main" val="23114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92615"/>
            <a:ext cx="6457950" cy="496910"/>
          </a:xfrm>
        </p:spPr>
        <p:txBody>
          <a:bodyPr/>
          <a:lstStyle/>
          <a:p>
            <a:r>
              <a:rPr lang="en-US" dirty="0"/>
              <a:t>Rolling Weekly Ave. UFP vs Temp (</a:t>
            </a:r>
            <a:r>
              <a:rPr lang="en-US" dirty="0" err="1"/>
              <a:t>Deg</a:t>
            </a:r>
            <a:r>
              <a:rPr lang="en-US" dirty="0"/>
              <a:t> C)</a:t>
            </a:r>
          </a:p>
        </p:txBody>
      </p:sp>
      <p:sp>
        <p:nvSpPr>
          <p:cNvPr id="4" name="Content Placeholder 3"/>
          <p:cNvSpPr>
            <a:spLocks noGrp="1"/>
          </p:cNvSpPr>
          <p:nvPr>
            <p:ph sz="half" idx="2"/>
          </p:nvPr>
        </p:nvSpPr>
        <p:spPr>
          <a:xfrm>
            <a:off x="4361879" y="1165478"/>
            <a:ext cx="2234164" cy="1218569"/>
          </a:xfrm>
        </p:spPr>
        <p:txBody>
          <a:bodyPr/>
          <a:lstStyle/>
          <a:p>
            <a:pPr>
              <a:spcAft>
                <a:spcPts val="0"/>
              </a:spcAft>
            </a:pPr>
            <a:r>
              <a:rPr lang="en-US" dirty="0" smtClean="0"/>
              <a:t>Queens, NYC </a:t>
            </a:r>
          </a:p>
          <a:p>
            <a:pPr>
              <a:spcAft>
                <a:spcPts val="0"/>
              </a:spcAft>
            </a:pPr>
            <a:r>
              <a:rPr lang="en-US" dirty="0" smtClean="0"/>
              <a:t>2013 - 2015 Data Winter in Center of time series plot</a:t>
            </a:r>
            <a:endParaRPr lang="en-US" dirty="0"/>
          </a:p>
        </p:txBody>
      </p:sp>
      <p:sp>
        <p:nvSpPr>
          <p:cNvPr id="3" name="TextBox 2"/>
          <p:cNvSpPr txBox="1"/>
          <p:nvPr/>
        </p:nvSpPr>
        <p:spPr>
          <a:xfrm>
            <a:off x="423363" y="3778570"/>
            <a:ext cx="3811493" cy="923330"/>
          </a:xfrm>
          <a:prstGeom prst="rect">
            <a:avLst/>
          </a:prstGeom>
          <a:noFill/>
        </p:spPr>
        <p:txBody>
          <a:bodyPr wrap="none" rtlCol="0">
            <a:spAutoFit/>
          </a:bodyPr>
          <a:lstStyle/>
          <a:p>
            <a:r>
              <a:rPr lang="en-US" sz="1800" dirty="0">
                <a:solidFill>
                  <a:schemeClr val="tx1">
                    <a:lumMod val="65000"/>
                    <a:lumOff val="35000"/>
                  </a:schemeClr>
                </a:solidFill>
              </a:rPr>
              <a:t>UFP </a:t>
            </a:r>
            <a:r>
              <a:rPr lang="en-US" sz="1800" dirty="0" smtClean="0">
                <a:solidFill>
                  <a:schemeClr val="tx1">
                    <a:lumMod val="65000"/>
                    <a:lumOff val="35000"/>
                  </a:schemeClr>
                </a:solidFill>
              </a:rPr>
              <a:t>is higher at low temperatures</a:t>
            </a:r>
          </a:p>
          <a:p>
            <a:r>
              <a:rPr lang="en-US" sz="1800" dirty="0" smtClean="0">
                <a:solidFill>
                  <a:schemeClr val="tx1">
                    <a:lumMod val="65000"/>
                    <a:lumOff val="35000"/>
                  </a:schemeClr>
                </a:solidFill>
              </a:rPr>
              <a:t>but </a:t>
            </a:r>
            <a:r>
              <a:rPr lang="en-US" sz="1800" dirty="0">
                <a:solidFill>
                  <a:schemeClr val="tx1">
                    <a:lumMod val="65000"/>
                    <a:lumOff val="35000"/>
                  </a:schemeClr>
                </a:solidFill>
              </a:rPr>
              <a:t>UFP </a:t>
            </a:r>
            <a:r>
              <a:rPr lang="en-US" sz="1800" dirty="0" smtClean="0">
                <a:solidFill>
                  <a:schemeClr val="tx1">
                    <a:lumMod val="65000"/>
                    <a:lumOff val="35000"/>
                  </a:schemeClr>
                </a:solidFill>
              </a:rPr>
              <a:t>also increases at </a:t>
            </a:r>
            <a:r>
              <a:rPr lang="en-US" sz="1800" dirty="0">
                <a:solidFill>
                  <a:schemeClr val="tx1">
                    <a:lumMod val="65000"/>
                    <a:lumOff val="35000"/>
                  </a:schemeClr>
                </a:solidFill>
              </a:rPr>
              <a:t>higher </a:t>
            </a:r>
            <a:r>
              <a:rPr lang="en-US" sz="1800" dirty="0" smtClean="0">
                <a:solidFill>
                  <a:schemeClr val="tx1">
                    <a:lumMod val="65000"/>
                    <a:lumOff val="35000"/>
                  </a:schemeClr>
                </a:solidFill>
              </a:rPr>
              <a:t>temps</a:t>
            </a:r>
          </a:p>
          <a:p>
            <a:r>
              <a:rPr lang="en-US" sz="1800" dirty="0" smtClean="0">
                <a:solidFill>
                  <a:schemeClr val="tx1">
                    <a:lumMod val="65000"/>
                    <a:lumOff val="35000"/>
                  </a:schemeClr>
                </a:solidFill>
              </a:rPr>
              <a:t>Baseline is elevated in NYC</a:t>
            </a:r>
            <a:endParaRPr lang="en-US" sz="1800" dirty="0">
              <a:solidFill>
                <a:schemeClr val="tx1">
                  <a:lumMod val="65000"/>
                  <a:lumOff val="35000"/>
                </a:schemeClr>
              </a:solidFill>
            </a:endParaRPr>
          </a:p>
        </p:txBody>
      </p:sp>
      <p:pic>
        <p:nvPicPr>
          <p:cNvPr id="5" name="Picture 4"/>
          <p:cNvPicPr>
            <a:picLocks noChangeAspect="1"/>
          </p:cNvPicPr>
          <p:nvPr/>
        </p:nvPicPr>
        <p:blipFill>
          <a:blip r:embed="rId3"/>
          <a:stretch>
            <a:fillRect/>
          </a:stretch>
        </p:blipFill>
        <p:spPr>
          <a:xfrm>
            <a:off x="185738" y="1148474"/>
            <a:ext cx="4031082" cy="2471147"/>
          </a:xfrm>
          <a:prstGeom prst="rect">
            <a:avLst/>
          </a:prstGeom>
        </p:spPr>
      </p:pic>
      <p:pic>
        <p:nvPicPr>
          <p:cNvPr id="9" name="Picture 8"/>
          <p:cNvPicPr>
            <a:picLocks noChangeAspect="1"/>
          </p:cNvPicPr>
          <p:nvPr/>
        </p:nvPicPr>
        <p:blipFill>
          <a:blip r:embed="rId4"/>
          <a:stretch>
            <a:fillRect/>
          </a:stretch>
        </p:blipFill>
        <p:spPr>
          <a:xfrm>
            <a:off x="4314235" y="2435309"/>
            <a:ext cx="2329453" cy="1184312"/>
          </a:xfrm>
          <a:prstGeom prst="rect">
            <a:avLst/>
          </a:prstGeom>
        </p:spPr>
      </p:pic>
      <p:sp>
        <p:nvSpPr>
          <p:cNvPr id="6" name="Right Arrow 5"/>
          <p:cNvSpPr/>
          <p:nvPr/>
        </p:nvSpPr>
        <p:spPr>
          <a:xfrm rot="18888067">
            <a:off x="4762513" y="3544908"/>
            <a:ext cx="708471" cy="1494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8648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60348"/>
            <a:ext cx="6457950" cy="496910"/>
          </a:xfrm>
        </p:spPr>
        <p:txBody>
          <a:bodyPr/>
          <a:lstStyle/>
          <a:p>
            <a:r>
              <a:rPr lang="en-US" dirty="0"/>
              <a:t>Rolling Weekly Ave. UFP vs Temp (</a:t>
            </a:r>
            <a:r>
              <a:rPr lang="en-US" dirty="0" err="1"/>
              <a:t>Deg</a:t>
            </a:r>
            <a:r>
              <a:rPr lang="en-US" dirty="0"/>
              <a:t> C)</a:t>
            </a:r>
          </a:p>
        </p:txBody>
      </p:sp>
      <p:sp>
        <p:nvSpPr>
          <p:cNvPr id="4" name="Content Placeholder 3"/>
          <p:cNvSpPr>
            <a:spLocks noGrp="1"/>
          </p:cNvSpPr>
          <p:nvPr>
            <p:ph sz="half" idx="2"/>
          </p:nvPr>
        </p:nvSpPr>
        <p:spPr>
          <a:xfrm>
            <a:off x="4239718" y="1192726"/>
            <a:ext cx="2234164" cy="1218569"/>
          </a:xfrm>
        </p:spPr>
        <p:txBody>
          <a:bodyPr/>
          <a:lstStyle/>
          <a:p>
            <a:pPr>
              <a:spcAft>
                <a:spcPts val="0"/>
              </a:spcAft>
            </a:pPr>
            <a:r>
              <a:rPr lang="en-US" dirty="0" smtClean="0"/>
              <a:t>Long Beach, CA </a:t>
            </a:r>
          </a:p>
          <a:p>
            <a:pPr>
              <a:spcAft>
                <a:spcPts val="0"/>
              </a:spcAft>
            </a:pPr>
            <a:r>
              <a:rPr lang="en-US" dirty="0" smtClean="0"/>
              <a:t>2012/13 Data </a:t>
            </a:r>
          </a:p>
          <a:p>
            <a:pPr>
              <a:spcAft>
                <a:spcPts val="0"/>
              </a:spcAft>
            </a:pPr>
            <a:r>
              <a:rPr lang="en-US" dirty="0" smtClean="0"/>
              <a:t>Winter in Center of time series plot</a:t>
            </a:r>
            <a:endParaRPr lang="en-US" dirty="0"/>
          </a:p>
        </p:txBody>
      </p:sp>
      <p:sp>
        <p:nvSpPr>
          <p:cNvPr id="9" name="TextBox 8"/>
          <p:cNvSpPr txBox="1"/>
          <p:nvPr/>
        </p:nvSpPr>
        <p:spPr>
          <a:xfrm>
            <a:off x="410289" y="3816889"/>
            <a:ext cx="4502515" cy="646331"/>
          </a:xfrm>
          <a:prstGeom prst="rect">
            <a:avLst/>
          </a:prstGeom>
          <a:noFill/>
        </p:spPr>
        <p:txBody>
          <a:bodyPr wrap="none" rtlCol="0">
            <a:spAutoFit/>
          </a:bodyPr>
          <a:lstStyle/>
          <a:p>
            <a:r>
              <a:rPr lang="en-US" sz="1800" dirty="0">
                <a:solidFill>
                  <a:schemeClr val="tx1">
                    <a:lumMod val="65000"/>
                    <a:lumOff val="35000"/>
                  </a:schemeClr>
                </a:solidFill>
              </a:rPr>
              <a:t>UFP increases by 20% - 40% at low temps</a:t>
            </a:r>
          </a:p>
          <a:p>
            <a:r>
              <a:rPr lang="en-US" sz="1800" dirty="0">
                <a:solidFill>
                  <a:schemeClr val="tx1">
                    <a:lumMod val="65000"/>
                    <a:lumOff val="35000"/>
                  </a:schemeClr>
                </a:solidFill>
              </a:rPr>
              <a:t>UFP is increased by a factor of 3 at high temps</a:t>
            </a:r>
          </a:p>
        </p:txBody>
      </p:sp>
      <p:pic>
        <p:nvPicPr>
          <p:cNvPr id="3" name="Picture 2"/>
          <p:cNvPicPr>
            <a:picLocks noChangeAspect="1"/>
          </p:cNvPicPr>
          <p:nvPr/>
        </p:nvPicPr>
        <p:blipFill>
          <a:blip r:embed="rId3"/>
          <a:stretch>
            <a:fillRect/>
          </a:stretch>
        </p:blipFill>
        <p:spPr>
          <a:xfrm>
            <a:off x="224742" y="1192726"/>
            <a:ext cx="3789336" cy="2277569"/>
          </a:xfrm>
          <a:prstGeom prst="rect">
            <a:avLst/>
          </a:prstGeom>
        </p:spPr>
      </p:pic>
      <p:pic>
        <p:nvPicPr>
          <p:cNvPr id="5" name="Picture 4"/>
          <p:cNvPicPr>
            <a:picLocks noChangeAspect="1"/>
          </p:cNvPicPr>
          <p:nvPr/>
        </p:nvPicPr>
        <p:blipFill>
          <a:blip r:embed="rId4"/>
          <a:stretch>
            <a:fillRect/>
          </a:stretch>
        </p:blipFill>
        <p:spPr>
          <a:xfrm>
            <a:off x="4106271" y="2411295"/>
            <a:ext cx="2367611" cy="1267511"/>
          </a:xfrm>
          <a:prstGeom prst="rect">
            <a:avLst/>
          </a:prstGeom>
        </p:spPr>
      </p:pic>
    </p:spTree>
    <p:extLst>
      <p:ext uri="{BB962C8B-B14F-4D97-AF65-F5344CB8AC3E}">
        <p14:creationId xmlns:p14="http://schemas.microsoft.com/office/powerpoint/2010/main" val="200123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25" y="533255"/>
            <a:ext cx="6457950" cy="496910"/>
          </a:xfrm>
        </p:spPr>
        <p:txBody>
          <a:bodyPr/>
          <a:lstStyle/>
          <a:p>
            <a:r>
              <a:rPr lang="en-US" dirty="0" smtClean="0"/>
              <a:t>Seasonal Diurnal UFP: Long Beach, CA</a:t>
            </a:r>
            <a:endParaRPr lang="en-US" dirty="0"/>
          </a:p>
        </p:txBody>
      </p:sp>
      <p:sp>
        <p:nvSpPr>
          <p:cNvPr id="4" name="Content Placeholder 3"/>
          <p:cNvSpPr>
            <a:spLocks noGrp="1"/>
          </p:cNvSpPr>
          <p:nvPr>
            <p:ph sz="half" idx="2"/>
          </p:nvPr>
        </p:nvSpPr>
        <p:spPr>
          <a:xfrm>
            <a:off x="4416213" y="1233367"/>
            <a:ext cx="2180062" cy="1895913"/>
          </a:xfrm>
        </p:spPr>
        <p:txBody>
          <a:bodyPr>
            <a:normAutofit/>
          </a:bodyPr>
          <a:lstStyle/>
          <a:p>
            <a:pPr>
              <a:spcAft>
                <a:spcPts val="600"/>
              </a:spcAft>
            </a:pPr>
            <a:r>
              <a:rPr lang="en-US" dirty="0" smtClean="0"/>
              <a:t>MATES IV Study</a:t>
            </a:r>
          </a:p>
          <a:p>
            <a:pPr>
              <a:spcAft>
                <a:spcPts val="0"/>
              </a:spcAft>
            </a:pPr>
            <a:r>
              <a:rPr lang="en-US" dirty="0" smtClean="0"/>
              <a:t>Summer </a:t>
            </a:r>
            <a:r>
              <a:rPr lang="en-US" dirty="0"/>
              <a:t>afternoon Peak is evidence of </a:t>
            </a:r>
            <a:r>
              <a:rPr lang="en-US" u="sng" dirty="0"/>
              <a:t>Local</a:t>
            </a:r>
            <a:r>
              <a:rPr lang="en-US" dirty="0"/>
              <a:t> Secondary UFP production </a:t>
            </a:r>
          </a:p>
          <a:p>
            <a:pPr>
              <a:spcAft>
                <a:spcPts val="0"/>
              </a:spcAft>
            </a:pPr>
            <a:endParaRPr lang="en-US" dirty="0"/>
          </a:p>
        </p:txBody>
      </p:sp>
      <p:sp>
        <p:nvSpPr>
          <p:cNvPr id="9" name="TextBox 8"/>
          <p:cNvSpPr txBox="1"/>
          <p:nvPr/>
        </p:nvSpPr>
        <p:spPr>
          <a:xfrm>
            <a:off x="390333" y="3733267"/>
            <a:ext cx="4899640" cy="830997"/>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Elevated UFP in the Summer occurs in the </a:t>
            </a:r>
            <a:r>
              <a:rPr lang="en-US" sz="1600" dirty="0" smtClean="0">
                <a:solidFill>
                  <a:schemeClr val="tx1">
                    <a:lumMod val="65000"/>
                    <a:lumOff val="35000"/>
                  </a:schemeClr>
                </a:solidFill>
                <a:latin typeface="Arial" panose="020B0604020202020204" pitchFamily="34" charset="0"/>
                <a:cs typeface="Arial" panose="020B0604020202020204" pitchFamily="34" charset="0"/>
              </a:rPr>
              <a:t>afternoon, not at commuting times</a:t>
            </a:r>
          </a:p>
          <a:p>
            <a:r>
              <a:rPr lang="en-US" sz="1600" dirty="0" smtClean="0">
                <a:solidFill>
                  <a:schemeClr val="tx1">
                    <a:lumMod val="65000"/>
                    <a:lumOff val="35000"/>
                  </a:schemeClr>
                </a:solidFill>
                <a:latin typeface="Arial" panose="020B0604020202020204" pitchFamily="34" charset="0"/>
                <a:cs typeface="Arial" panose="020B0604020202020204" pitchFamily="34" charset="0"/>
              </a:rPr>
              <a:t>Local SOA &gt; Local Primary Production → high VOC</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39925" y="1170809"/>
            <a:ext cx="4067584" cy="2205500"/>
          </a:xfrm>
          <a:prstGeom prst="rect">
            <a:avLst/>
          </a:prstGeom>
        </p:spPr>
      </p:pic>
      <p:pic>
        <p:nvPicPr>
          <p:cNvPr id="8" name="Picture 7"/>
          <p:cNvPicPr>
            <a:picLocks noChangeAspect="1"/>
          </p:cNvPicPr>
          <p:nvPr/>
        </p:nvPicPr>
        <p:blipFill>
          <a:blip r:embed="rId4"/>
          <a:stretch>
            <a:fillRect/>
          </a:stretch>
        </p:blipFill>
        <p:spPr>
          <a:xfrm>
            <a:off x="1388534" y="3398222"/>
            <a:ext cx="2431626" cy="169333"/>
          </a:xfrm>
          <a:prstGeom prst="rect">
            <a:avLst/>
          </a:prstGeom>
        </p:spPr>
      </p:pic>
    </p:spTree>
    <p:extLst>
      <p:ext uri="{BB962C8B-B14F-4D97-AF65-F5344CB8AC3E}">
        <p14:creationId xmlns:p14="http://schemas.microsoft.com/office/powerpoint/2010/main" val="473084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40276"/>
            <a:ext cx="6457950" cy="551893"/>
          </a:xfrm>
        </p:spPr>
        <p:txBody>
          <a:bodyPr/>
          <a:lstStyle/>
          <a:p>
            <a:r>
              <a:rPr lang="en-US" dirty="0" smtClean="0"/>
              <a:t>Secondary UFP Production: Queens</a:t>
            </a:r>
            <a:endParaRPr lang="en-US" dirty="0"/>
          </a:p>
        </p:txBody>
      </p:sp>
      <p:sp>
        <p:nvSpPr>
          <p:cNvPr id="4" name="Content Placeholder 3"/>
          <p:cNvSpPr>
            <a:spLocks noGrp="1"/>
          </p:cNvSpPr>
          <p:nvPr>
            <p:ph sz="half" idx="2"/>
          </p:nvPr>
        </p:nvSpPr>
        <p:spPr>
          <a:xfrm>
            <a:off x="4350037" y="1202327"/>
            <a:ext cx="2234164" cy="1218569"/>
          </a:xfrm>
        </p:spPr>
        <p:txBody>
          <a:bodyPr/>
          <a:lstStyle/>
          <a:p>
            <a:pPr>
              <a:spcAft>
                <a:spcPts val="0"/>
              </a:spcAft>
            </a:pPr>
            <a:r>
              <a:rPr lang="en-US" dirty="0" smtClean="0"/>
              <a:t>Sunset 1-Hr OC PM data are elevated as temps increase above 20-25º C</a:t>
            </a:r>
          </a:p>
          <a:p>
            <a:pPr>
              <a:spcAft>
                <a:spcPts val="0"/>
              </a:spcAft>
            </a:pPr>
            <a:endParaRPr lang="en-US" dirty="0"/>
          </a:p>
        </p:txBody>
      </p:sp>
      <p:sp>
        <p:nvSpPr>
          <p:cNvPr id="9" name="TextBox 8"/>
          <p:cNvSpPr txBox="1"/>
          <p:nvPr/>
        </p:nvSpPr>
        <p:spPr>
          <a:xfrm>
            <a:off x="368120" y="3884657"/>
            <a:ext cx="4623828" cy="646331"/>
          </a:xfrm>
          <a:prstGeom prst="rect">
            <a:avLst/>
          </a:prstGeom>
          <a:noFill/>
        </p:spPr>
        <p:txBody>
          <a:bodyPr wrap="square" rtlCol="0">
            <a:spAutoFit/>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Elevated OC </a:t>
            </a:r>
            <a:r>
              <a:rPr lang="en-US" sz="1800" dirty="0" smtClean="0">
                <a:solidFill>
                  <a:schemeClr val="tx1">
                    <a:lumMod val="65000"/>
                    <a:lumOff val="35000"/>
                  </a:schemeClr>
                </a:solidFill>
                <a:latin typeface="Arial" panose="020B0604020202020204" pitchFamily="34" charset="0"/>
                <a:cs typeface="Arial" panose="020B0604020202020204" pitchFamily="34" charset="0"/>
              </a:rPr>
              <a:t>PM</a:t>
            </a:r>
            <a:r>
              <a:rPr lang="en-US" sz="1800" baseline="-25000" dirty="0" smtClean="0">
                <a:solidFill>
                  <a:schemeClr val="tx1">
                    <a:lumMod val="65000"/>
                    <a:lumOff val="35000"/>
                  </a:schemeClr>
                </a:solidFill>
                <a:latin typeface="Arial" panose="020B0604020202020204" pitchFamily="34" charset="0"/>
                <a:cs typeface="Arial" panose="020B0604020202020204" pitchFamily="34" charset="0"/>
              </a:rPr>
              <a:t>2.5</a:t>
            </a:r>
            <a:r>
              <a:rPr lang="en-US" sz="1800" dirty="0" smtClean="0">
                <a:solidFill>
                  <a:schemeClr val="tx1">
                    <a:lumMod val="65000"/>
                    <a:lumOff val="35000"/>
                  </a:schemeClr>
                </a:solidFill>
                <a:latin typeface="Arial" panose="020B0604020202020204" pitchFamily="34" charset="0"/>
                <a:cs typeface="Arial" panose="020B0604020202020204" pitchFamily="34" charset="0"/>
              </a:rPr>
              <a:t> matches </a:t>
            </a:r>
            <a:r>
              <a:rPr lang="en-US" sz="1800" dirty="0">
                <a:solidFill>
                  <a:schemeClr val="tx1">
                    <a:lumMod val="65000"/>
                    <a:lumOff val="35000"/>
                  </a:schemeClr>
                </a:solidFill>
                <a:latin typeface="Arial" panose="020B0604020202020204" pitchFamily="34" charset="0"/>
                <a:cs typeface="Arial" panose="020B0604020202020204" pitchFamily="34" charset="0"/>
              </a:rPr>
              <a:t>temp range when UFP increases  </a:t>
            </a:r>
          </a:p>
        </p:txBody>
      </p:sp>
      <p:pic>
        <p:nvPicPr>
          <p:cNvPr id="3" name="Picture 2"/>
          <p:cNvPicPr>
            <a:picLocks noChangeAspect="1"/>
          </p:cNvPicPr>
          <p:nvPr/>
        </p:nvPicPr>
        <p:blipFill>
          <a:blip r:embed="rId3"/>
          <a:stretch>
            <a:fillRect/>
          </a:stretch>
        </p:blipFill>
        <p:spPr>
          <a:xfrm>
            <a:off x="185738" y="1202327"/>
            <a:ext cx="4006758" cy="2220762"/>
          </a:xfrm>
          <a:prstGeom prst="rect">
            <a:avLst/>
          </a:prstGeom>
        </p:spPr>
      </p:pic>
      <p:pic>
        <p:nvPicPr>
          <p:cNvPr id="5" name="Picture 4"/>
          <p:cNvPicPr>
            <a:picLocks noChangeAspect="1"/>
          </p:cNvPicPr>
          <p:nvPr/>
        </p:nvPicPr>
        <p:blipFill>
          <a:blip r:embed="rId4"/>
          <a:stretch>
            <a:fillRect/>
          </a:stretch>
        </p:blipFill>
        <p:spPr>
          <a:xfrm>
            <a:off x="4409523" y="2531054"/>
            <a:ext cx="2115191" cy="1249342"/>
          </a:xfrm>
          <a:prstGeom prst="rect">
            <a:avLst/>
          </a:prstGeom>
        </p:spPr>
      </p:pic>
      <p:cxnSp>
        <p:nvCxnSpPr>
          <p:cNvPr id="7" name="Straight Arrow Connector 6"/>
          <p:cNvCxnSpPr/>
          <p:nvPr/>
        </p:nvCxnSpPr>
        <p:spPr>
          <a:xfrm flipH="1" flipV="1">
            <a:off x="5905379" y="3381630"/>
            <a:ext cx="6774" cy="72474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246464" y="3381631"/>
            <a:ext cx="6774" cy="72474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013863" y="2566753"/>
            <a:ext cx="6774" cy="72474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706464" y="2566753"/>
            <a:ext cx="6774" cy="72474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36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 name="Left-Right Arrow 86"/>
          <p:cNvSpPr/>
          <p:nvPr/>
        </p:nvSpPr>
        <p:spPr bwMode="auto">
          <a:xfrm>
            <a:off x="2606908" y="2044403"/>
            <a:ext cx="1130123" cy="451912"/>
          </a:xfrm>
          <a:prstGeom prst="lef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50000"/>
              </a:spcBef>
              <a:spcAft>
                <a:spcPct val="0"/>
              </a:spcAft>
            </a:pPr>
            <a:endParaRPr lang="en-US" sz="1050" baseline="-25000">
              <a:solidFill>
                <a:srgbClr val="014EA1"/>
              </a:solidFill>
              <a:latin typeface="Arial" charset="0"/>
            </a:endParaRPr>
          </a:p>
        </p:txBody>
      </p:sp>
      <p:pic>
        <p:nvPicPr>
          <p:cNvPr id="9" name="Picture 8"/>
          <p:cNvPicPr>
            <a:picLocks noChangeAspect="1"/>
          </p:cNvPicPr>
          <p:nvPr/>
        </p:nvPicPr>
        <p:blipFill>
          <a:blip r:embed="rId3"/>
          <a:stretch>
            <a:fillRect/>
          </a:stretch>
        </p:blipFill>
        <p:spPr>
          <a:xfrm>
            <a:off x="1834346" y="2052112"/>
            <a:ext cx="762585" cy="444203"/>
          </a:xfrm>
          <a:prstGeom prst="rect">
            <a:avLst/>
          </a:prstGeom>
        </p:spPr>
      </p:pic>
      <p:sp>
        <p:nvSpPr>
          <p:cNvPr id="8" name="Left-Right Arrow 7"/>
          <p:cNvSpPr/>
          <p:nvPr/>
        </p:nvSpPr>
        <p:spPr bwMode="auto">
          <a:xfrm>
            <a:off x="3725469" y="2056056"/>
            <a:ext cx="1496615" cy="451912"/>
          </a:xfrm>
          <a:prstGeom prst="lef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50000"/>
              </a:spcBef>
              <a:spcAft>
                <a:spcPct val="0"/>
              </a:spcAft>
            </a:pPr>
            <a:endParaRPr lang="en-US" sz="1050" baseline="-25000">
              <a:solidFill>
                <a:srgbClr val="014EA1"/>
              </a:solidFill>
              <a:latin typeface="Arial" charset="0"/>
            </a:endParaRPr>
          </a:p>
        </p:txBody>
      </p:sp>
      <p:grpSp>
        <p:nvGrpSpPr>
          <p:cNvPr id="7170" name="Group 3"/>
          <p:cNvGrpSpPr>
            <a:grpSpLocks/>
          </p:cNvGrpSpPr>
          <p:nvPr/>
        </p:nvGrpSpPr>
        <p:grpSpPr bwMode="auto">
          <a:xfrm>
            <a:off x="4596552" y="260964"/>
            <a:ext cx="476250" cy="812007"/>
            <a:chOff x="3695" y="660"/>
            <a:chExt cx="400" cy="682"/>
          </a:xfrm>
        </p:grpSpPr>
        <p:pic>
          <p:nvPicPr>
            <p:cNvPr id="7246" name="Picture 4" descr="viru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 y="842"/>
              <a:ext cx="39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7" name="Text Box 5"/>
            <p:cNvSpPr txBox="1">
              <a:spLocks noChangeArrowheads="1"/>
            </p:cNvSpPr>
            <p:nvPr/>
          </p:nvSpPr>
          <p:spPr bwMode="auto">
            <a:xfrm>
              <a:off x="3755" y="660"/>
              <a:ext cx="3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Virus</a:t>
              </a:r>
            </a:p>
          </p:txBody>
        </p:sp>
      </p:grpSp>
      <p:sp>
        <p:nvSpPr>
          <p:cNvPr id="7171" name="Text Box 11"/>
          <p:cNvSpPr txBox="1">
            <a:spLocks noChangeArrowheads="1"/>
          </p:cNvSpPr>
          <p:nvPr/>
        </p:nvSpPr>
        <p:spPr bwMode="auto">
          <a:xfrm>
            <a:off x="167880" y="1225116"/>
            <a:ext cx="535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 </a:t>
            </a:r>
          </a:p>
          <a:p>
            <a:pPr algn="ctr" eaLnBrk="1" hangingPunct="1">
              <a:spcBef>
                <a:spcPct val="0"/>
              </a:spcBef>
            </a:pPr>
            <a:r>
              <a:rPr lang="en-US" altLang="en-US" sz="1050" b="1" dirty="0">
                <a:latin typeface="Calibri" panose="020F0502020204030204" pitchFamily="34" charset="0"/>
              </a:rPr>
              <a:t>Meter</a:t>
            </a:r>
          </a:p>
          <a:p>
            <a:pPr algn="ctr" eaLnBrk="1" hangingPunct="1">
              <a:spcBef>
                <a:spcPct val="0"/>
              </a:spcBef>
            </a:pPr>
            <a:r>
              <a:rPr lang="en-US" altLang="en-US" sz="1050" b="1" dirty="0">
                <a:latin typeface="Calibri" panose="020F0502020204030204" pitchFamily="34" charset="0"/>
              </a:rPr>
              <a:t>1 Million </a:t>
            </a:r>
          </a:p>
          <a:p>
            <a:pPr algn="ctr" eaLnBrk="1" hangingPunct="1">
              <a:spcBef>
                <a:spcPct val="0"/>
              </a:spcBef>
            </a:pPr>
            <a:r>
              <a:rPr lang="en-US" altLang="en-US" sz="1050" b="1" dirty="0">
                <a:latin typeface="Calibri" panose="020F0502020204030204" pitchFamily="34" charset="0"/>
              </a:rPr>
              <a:t>Microns</a:t>
            </a:r>
          </a:p>
        </p:txBody>
      </p:sp>
      <p:grpSp>
        <p:nvGrpSpPr>
          <p:cNvPr id="7242" name="Group 13"/>
          <p:cNvGrpSpPr>
            <a:grpSpLocks/>
          </p:cNvGrpSpPr>
          <p:nvPr/>
        </p:nvGrpSpPr>
        <p:grpSpPr bwMode="auto">
          <a:xfrm>
            <a:off x="129073" y="310226"/>
            <a:ext cx="542663" cy="943571"/>
            <a:chOff x="117" y="451"/>
            <a:chExt cx="539" cy="1034"/>
          </a:xfrm>
        </p:grpSpPr>
        <p:pic>
          <p:nvPicPr>
            <p:cNvPr id="7244" name="Picture 14" descr="nano size scale 1"/>
            <p:cNvPicPr>
              <a:picLocks noChangeAspect="1" noChangeArrowheads="1"/>
            </p:cNvPicPr>
            <p:nvPr/>
          </p:nvPicPr>
          <p:blipFill>
            <a:blip r:embed="rId5">
              <a:extLst>
                <a:ext uri="{28A0092B-C50C-407E-A947-70E740481C1C}">
                  <a14:useLocalDpi xmlns:a14="http://schemas.microsoft.com/office/drawing/2010/main" val="0"/>
                </a:ext>
              </a:extLst>
            </a:blip>
            <a:srcRect l="11938" t="827" r="45718" b="75285"/>
            <a:stretch>
              <a:fillRect/>
            </a:stretch>
          </p:blipFill>
          <p:spPr bwMode="auto">
            <a:xfrm>
              <a:off x="117" y="473"/>
              <a:ext cx="486"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5" name="Rectangle 15"/>
            <p:cNvSpPr>
              <a:spLocks noChangeArrowheads="1"/>
            </p:cNvSpPr>
            <p:nvPr/>
          </p:nvSpPr>
          <p:spPr bwMode="auto">
            <a:xfrm>
              <a:off x="546" y="451"/>
              <a:ext cx="110" cy="190"/>
            </a:xfrm>
            <a:prstGeom prst="rect">
              <a:avLst/>
            </a:prstGeom>
            <a:solidFill>
              <a:schemeClr val="bg1"/>
            </a:solidFill>
            <a:ln w="9525">
              <a:solidFill>
                <a:schemeClr val="bg1"/>
              </a:solidFill>
              <a:miter lim="800000"/>
              <a:headEnd/>
              <a:tailEnd/>
            </a:ln>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grpSp>
      <p:grpSp>
        <p:nvGrpSpPr>
          <p:cNvPr id="3" name="Group 2"/>
          <p:cNvGrpSpPr/>
          <p:nvPr/>
        </p:nvGrpSpPr>
        <p:grpSpPr>
          <a:xfrm>
            <a:off x="3746446" y="267892"/>
            <a:ext cx="626269" cy="753284"/>
            <a:chOff x="4995261" y="357188"/>
            <a:chExt cx="835025" cy="1004379"/>
          </a:xfrm>
        </p:grpSpPr>
        <p:pic>
          <p:nvPicPr>
            <p:cNvPr id="7240" name="Picture 18" descr="nano size scale 1"/>
            <p:cNvPicPr>
              <a:picLocks noChangeAspect="1" noChangeArrowheads="1"/>
            </p:cNvPicPr>
            <p:nvPr/>
          </p:nvPicPr>
          <p:blipFill>
            <a:blip r:embed="rId5">
              <a:extLst>
                <a:ext uri="{28A0092B-C50C-407E-A947-70E740481C1C}">
                  <a14:useLocalDpi xmlns:a14="http://schemas.microsoft.com/office/drawing/2010/main" val="0"/>
                </a:ext>
              </a:extLst>
            </a:blip>
            <a:srcRect l="-1884" t="53320" r="47487" b="33569"/>
            <a:stretch>
              <a:fillRect/>
            </a:stretch>
          </p:blipFill>
          <p:spPr bwMode="auto">
            <a:xfrm>
              <a:off x="4995261" y="621792"/>
              <a:ext cx="835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Text Box 19"/>
            <p:cNvSpPr txBox="1">
              <a:spLocks noChangeArrowheads="1"/>
            </p:cNvSpPr>
            <p:nvPr/>
          </p:nvSpPr>
          <p:spPr bwMode="auto">
            <a:xfrm>
              <a:off x="5074636" y="357188"/>
              <a:ext cx="71472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Bacteria</a:t>
              </a:r>
            </a:p>
          </p:txBody>
        </p:sp>
      </p:grpSp>
      <p:grpSp>
        <p:nvGrpSpPr>
          <p:cNvPr id="7174" name="Group 20"/>
          <p:cNvGrpSpPr>
            <a:grpSpLocks/>
          </p:cNvGrpSpPr>
          <p:nvPr/>
        </p:nvGrpSpPr>
        <p:grpSpPr bwMode="auto">
          <a:xfrm>
            <a:off x="1282534" y="510342"/>
            <a:ext cx="551812" cy="562629"/>
            <a:chOff x="1568" y="1069"/>
            <a:chExt cx="592" cy="557"/>
          </a:xfrm>
        </p:grpSpPr>
        <p:pic>
          <p:nvPicPr>
            <p:cNvPr id="7238" name="Picture 21" descr="nano size scale 1"/>
            <p:cNvPicPr>
              <a:picLocks noChangeAspect="1" noChangeArrowheads="1"/>
            </p:cNvPicPr>
            <p:nvPr/>
          </p:nvPicPr>
          <p:blipFill>
            <a:blip r:embed="rId5">
              <a:extLst>
                <a:ext uri="{28A0092B-C50C-407E-A947-70E740481C1C}">
                  <a14:useLocalDpi xmlns:a14="http://schemas.microsoft.com/office/drawing/2010/main" val="0"/>
                </a:ext>
              </a:extLst>
            </a:blip>
            <a:srcRect t="24959" r="46858" b="64508"/>
            <a:stretch>
              <a:fillRect/>
            </a:stretch>
          </p:blipFill>
          <p:spPr bwMode="auto">
            <a:xfrm>
              <a:off x="1568" y="1193"/>
              <a:ext cx="592"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Text Box 22"/>
            <p:cNvSpPr txBox="1">
              <a:spLocks noChangeArrowheads="1"/>
            </p:cNvSpPr>
            <p:nvPr/>
          </p:nvSpPr>
          <p:spPr bwMode="auto">
            <a:xfrm>
              <a:off x="1794" y="1069"/>
              <a:ext cx="15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750" b="1" dirty="0">
                <a:latin typeface="Calibri" panose="020F0502020204030204" pitchFamily="34" charset="0"/>
              </a:endParaRPr>
            </a:p>
          </p:txBody>
        </p:sp>
      </p:grpSp>
      <p:pic>
        <p:nvPicPr>
          <p:cNvPr id="7175" name="Picture 23" descr="nano size scale 1"/>
          <p:cNvPicPr>
            <a:picLocks noChangeAspect="1" noChangeArrowheads="1"/>
          </p:cNvPicPr>
          <p:nvPr/>
        </p:nvPicPr>
        <p:blipFill>
          <a:blip r:embed="rId5">
            <a:extLst>
              <a:ext uri="{28A0092B-C50C-407E-A947-70E740481C1C}">
                <a14:useLocalDpi xmlns:a14="http://schemas.microsoft.com/office/drawing/2010/main" val="0"/>
              </a:ext>
            </a:extLst>
          </a:blip>
          <a:srcRect l="-1257" t="66479" r="48116" b="15642"/>
          <a:stretch>
            <a:fillRect/>
          </a:stretch>
        </p:blipFill>
        <p:spPr bwMode="auto">
          <a:xfrm>
            <a:off x="5287115" y="451795"/>
            <a:ext cx="48577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24"/>
          <p:cNvSpPr txBox="1">
            <a:spLocks noChangeArrowheads="1"/>
          </p:cNvSpPr>
          <p:nvPr/>
        </p:nvSpPr>
        <p:spPr bwMode="auto">
          <a:xfrm>
            <a:off x="5246370"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DNA </a:t>
            </a:r>
          </a:p>
        </p:txBody>
      </p:sp>
      <p:sp>
        <p:nvSpPr>
          <p:cNvPr id="7178" name="Text Box 29"/>
          <p:cNvSpPr txBox="1">
            <a:spLocks noChangeArrowheads="1"/>
          </p:cNvSpPr>
          <p:nvPr/>
        </p:nvSpPr>
        <p:spPr bwMode="auto">
          <a:xfrm>
            <a:off x="2551747" y="239381"/>
            <a:ext cx="5357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Hair</a:t>
            </a:r>
          </a:p>
        </p:txBody>
      </p:sp>
      <p:grpSp>
        <p:nvGrpSpPr>
          <p:cNvPr id="7179" name="Group 30"/>
          <p:cNvGrpSpPr>
            <a:grpSpLocks/>
          </p:cNvGrpSpPr>
          <p:nvPr/>
        </p:nvGrpSpPr>
        <p:grpSpPr bwMode="auto">
          <a:xfrm>
            <a:off x="406004" y="1763317"/>
            <a:ext cx="6045994" cy="296465"/>
            <a:chOff x="441" y="1784"/>
            <a:chExt cx="5078" cy="249"/>
          </a:xfrm>
        </p:grpSpPr>
        <p:grpSp>
          <p:nvGrpSpPr>
            <p:cNvPr id="7205" name="Group 31"/>
            <p:cNvGrpSpPr>
              <a:grpSpLocks/>
            </p:cNvGrpSpPr>
            <p:nvPr/>
          </p:nvGrpSpPr>
          <p:grpSpPr bwMode="auto">
            <a:xfrm>
              <a:off x="456" y="1784"/>
              <a:ext cx="491" cy="241"/>
              <a:chOff x="523" y="1783"/>
              <a:chExt cx="491" cy="241"/>
            </a:xfrm>
          </p:grpSpPr>
          <p:sp>
            <p:nvSpPr>
              <p:cNvPr id="7234" name="Line 3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5" name="Line 3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sp>
          <p:nvSpPr>
            <p:cNvPr id="7206" name="Line 34"/>
            <p:cNvSpPr>
              <a:spLocks noChangeShapeType="1"/>
            </p:cNvSpPr>
            <p:nvPr/>
          </p:nvSpPr>
          <p:spPr bwMode="auto">
            <a:xfrm>
              <a:off x="441" y="1785"/>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nvGrpSpPr>
            <p:cNvPr id="7207" name="Group 35"/>
            <p:cNvGrpSpPr>
              <a:grpSpLocks/>
            </p:cNvGrpSpPr>
            <p:nvPr/>
          </p:nvGrpSpPr>
          <p:grpSpPr bwMode="auto">
            <a:xfrm>
              <a:off x="964" y="1784"/>
              <a:ext cx="491" cy="241"/>
              <a:chOff x="523" y="1783"/>
              <a:chExt cx="491" cy="241"/>
            </a:xfrm>
          </p:grpSpPr>
          <p:sp>
            <p:nvSpPr>
              <p:cNvPr id="7232" name="Line 36"/>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3" name="Line 37"/>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8" name="Group 38"/>
            <p:cNvGrpSpPr>
              <a:grpSpLocks/>
            </p:cNvGrpSpPr>
            <p:nvPr/>
          </p:nvGrpSpPr>
          <p:grpSpPr bwMode="auto">
            <a:xfrm>
              <a:off x="1472" y="1788"/>
              <a:ext cx="491" cy="241"/>
              <a:chOff x="523" y="1783"/>
              <a:chExt cx="491" cy="241"/>
            </a:xfrm>
          </p:grpSpPr>
          <p:sp>
            <p:nvSpPr>
              <p:cNvPr id="7230" name="Line 39"/>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1" name="Line 40"/>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9" name="Group 41"/>
            <p:cNvGrpSpPr>
              <a:grpSpLocks/>
            </p:cNvGrpSpPr>
            <p:nvPr/>
          </p:nvGrpSpPr>
          <p:grpSpPr bwMode="auto">
            <a:xfrm>
              <a:off x="1980" y="1788"/>
              <a:ext cx="491" cy="241"/>
              <a:chOff x="523" y="1783"/>
              <a:chExt cx="491" cy="241"/>
            </a:xfrm>
          </p:grpSpPr>
          <p:sp>
            <p:nvSpPr>
              <p:cNvPr id="7228" name="Line 4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9" name="Line 4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0" name="Group 44"/>
            <p:cNvGrpSpPr>
              <a:grpSpLocks/>
            </p:cNvGrpSpPr>
            <p:nvPr/>
          </p:nvGrpSpPr>
          <p:grpSpPr bwMode="auto">
            <a:xfrm>
              <a:off x="2488" y="1788"/>
              <a:ext cx="491" cy="241"/>
              <a:chOff x="523" y="1783"/>
              <a:chExt cx="491" cy="241"/>
            </a:xfrm>
          </p:grpSpPr>
          <p:sp>
            <p:nvSpPr>
              <p:cNvPr id="7226" name="Line 45"/>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7" name="Line 46"/>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1" name="Group 47"/>
            <p:cNvGrpSpPr>
              <a:grpSpLocks/>
            </p:cNvGrpSpPr>
            <p:nvPr/>
          </p:nvGrpSpPr>
          <p:grpSpPr bwMode="auto">
            <a:xfrm>
              <a:off x="2996" y="1788"/>
              <a:ext cx="491" cy="241"/>
              <a:chOff x="523" y="1783"/>
              <a:chExt cx="491" cy="241"/>
            </a:xfrm>
          </p:grpSpPr>
          <p:sp>
            <p:nvSpPr>
              <p:cNvPr id="7224" name="Line 48"/>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5" name="Line 49"/>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2" name="Group 50"/>
            <p:cNvGrpSpPr>
              <a:grpSpLocks/>
            </p:cNvGrpSpPr>
            <p:nvPr/>
          </p:nvGrpSpPr>
          <p:grpSpPr bwMode="auto">
            <a:xfrm>
              <a:off x="3504" y="1788"/>
              <a:ext cx="491" cy="241"/>
              <a:chOff x="523" y="1783"/>
              <a:chExt cx="491" cy="241"/>
            </a:xfrm>
          </p:grpSpPr>
          <p:sp>
            <p:nvSpPr>
              <p:cNvPr id="7222" name="Line 51"/>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3" name="Line 52"/>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3" name="Group 53"/>
            <p:cNvGrpSpPr>
              <a:grpSpLocks/>
            </p:cNvGrpSpPr>
            <p:nvPr/>
          </p:nvGrpSpPr>
          <p:grpSpPr bwMode="auto">
            <a:xfrm>
              <a:off x="4012" y="1792"/>
              <a:ext cx="491" cy="241"/>
              <a:chOff x="523" y="1783"/>
              <a:chExt cx="491" cy="241"/>
            </a:xfrm>
          </p:grpSpPr>
          <p:sp>
            <p:nvSpPr>
              <p:cNvPr id="7220" name="Line 54"/>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1" name="Line 55"/>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4" name="Group 56"/>
            <p:cNvGrpSpPr>
              <a:grpSpLocks/>
            </p:cNvGrpSpPr>
            <p:nvPr/>
          </p:nvGrpSpPr>
          <p:grpSpPr bwMode="auto">
            <a:xfrm>
              <a:off x="4520" y="1788"/>
              <a:ext cx="491" cy="241"/>
              <a:chOff x="523" y="1783"/>
              <a:chExt cx="491" cy="241"/>
            </a:xfrm>
          </p:grpSpPr>
          <p:sp>
            <p:nvSpPr>
              <p:cNvPr id="7218" name="Line 57"/>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9" name="Line 58"/>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5" name="Group 59"/>
            <p:cNvGrpSpPr>
              <a:grpSpLocks/>
            </p:cNvGrpSpPr>
            <p:nvPr/>
          </p:nvGrpSpPr>
          <p:grpSpPr bwMode="auto">
            <a:xfrm>
              <a:off x="5028" y="1788"/>
              <a:ext cx="491" cy="241"/>
              <a:chOff x="523" y="1783"/>
              <a:chExt cx="491" cy="241"/>
            </a:xfrm>
          </p:grpSpPr>
          <p:sp>
            <p:nvSpPr>
              <p:cNvPr id="7216" name="Line 60"/>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7" name="Line 61"/>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sp>
        <p:nvSpPr>
          <p:cNvPr id="7180" name="Text Box 62"/>
          <p:cNvSpPr txBox="1">
            <a:spLocks noChangeArrowheads="1"/>
          </p:cNvSpPr>
          <p:nvPr/>
        </p:nvSpPr>
        <p:spPr bwMode="auto">
          <a:xfrm>
            <a:off x="757622" y="1433571"/>
            <a:ext cx="48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100,000</a:t>
            </a:r>
          </a:p>
          <a:p>
            <a:pPr algn="ctr" eaLnBrk="1" hangingPunct="1">
              <a:spcBef>
                <a:spcPct val="0"/>
              </a:spcBef>
            </a:pPr>
            <a:r>
              <a:rPr lang="en-US" altLang="en-US" sz="1050" b="1" dirty="0">
                <a:latin typeface="Calibri" panose="020F0502020204030204" pitchFamily="34" charset="0"/>
              </a:rPr>
              <a:t>Microns</a:t>
            </a:r>
          </a:p>
        </p:txBody>
      </p:sp>
      <p:sp>
        <p:nvSpPr>
          <p:cNvPr id="7181" name="Text Box 63"/>
          <p:cNvSpPr txBox="1">
            <a:spLocks noChangeArrowheads="1"/>
          </p:cNvSpPr>
          <p:nvPr/>
        </p:nvSpPr>
        <p:spPr bwMode="auto">
          <a:xfrm>
            <a:off x="1371751" y="132999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10,000</a:t>
            </a:r>
          </a:p>
          <a:p>
            <a:pPr algn="ctr" eaLnBrk="1" hangingPunct="1">
              <a:spcBef>
                <a:spcPct val="0"/>
              </a:spcBef>
            </a:pPr>
            <a:r>
              <a:rPr lang="en-US" altLang="en-US" sz="1050" b="1" dirty="0">
                <a:latin typeface="Calibri" panose="020F0502020204030204" pitchFamily="34" charset="0"/>
              </a:rPr>
              <a:t>Microns</a:t>
            </a:r>
          </a:p>
        </p:txBody>
      </p:sp>
      <p:sp>
        <p:nvSpPr>
          <p:cNvPr id="7182" name="Text Box 64"/>
          <p:cNvSpPr txBox="1">
            <a:spLocks noChangeArrowheads="1"/>
          </p:cNvSpPr>
          <p:nvPr/>
        </p:nvSpPr>
        <p:spPr bwMode="auto">
          <a:xfrm>
            <a:off x="1984982" y="133365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a:t>
            </a:r>
          </a:p>
          <a:p>
            <a:pPr algn="ctr" eaLnBrk="1" hangingPunct="1">
              <a:spcBef>
                <a:spcPct val="0"/>
              </a:spcBef>
            </a:pPr>
            <a:r>
              <a:rPr lang="en-US" altLang="en-US" sz="1050" b="1" dirty="0">
                <a:latin typeface="Calibri" panose="020F0502020204030204" pitchFamily="34" charset="0"/>
              </a:rPr>
              <a:t>Microns</a:t>
            </a:r>
          </a:p>
        </p:txBody>
      </p:sp>
      <p:sp>
        <p:nvSpPr>
          <p:cNvPr id="7183" name="Text Box 65"/>
          <p:cNvSpPr txBox="1">
            <a:spLocks noChangeArrowheads="1"/>
          </p:cNvSpPr>
          <p:nvPr/>
        </p:nvSpPr>
        <p:spPr bwMode="auto">
          <a:xfrm>
            <a:off x="2585540" y="1337653"/>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3366CC"/>
              </a:solidFill>
              <a:latin typeface="Calibri" panose="020F0502020204030204" pitchFamily="34" charset="0"/>
            </a:endParaRPr>
          </a:p>
        </p:txBody>
      </p:sp>
      <p:sp>
        <p:nvSpPr>
          <p:cNvPr id="7184" name="Text Box 66"/>
          <p:cNvSpPr txBox="1">
            <a:spLocks noChangeArrowheads="1"/>
          </p:cNvSpPr>
          <p:nvPr/>
        </p:nvSpPr>
        <p:spPr bwMode="auto">
          <a:xfrm>
            <a:off x="3183603" y="134282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a:t>
            </a:r>
          </a:p>
          <a:p>
            <a:pPr algn="ctr" eaLnBrk="1" hangingPunct="1">
              <a:spcBef>
                <a:spcPct val="0"/>
              </a:spcBef>
            </a:pPr>
            <a:r>
              <a:rPr lang="en-US" altLang="en-US" sz="1050" b="1" dirty="0">
                <a:latin typeface="Calibri" panose="020F0502020204030204" pitchFamily="34" charset="0"/>
              </a:rPr>
              <a:t>Microns</a:t>
            </a:r>
            <a:endParaRPr lang="en-US" altLang="en-US" sz="1050" dirty="0">
              <a:solidFill>
                <a:srgbClr val="FFFF00"/>
              </a:solidFill>
              <a:latin typeface="Calibri" panose="020F0502020204030204" pitchFamily="34" charset="0"/>
            </a:endParaRPr>
          </a:p>
        </p:txBody>
      </p:sp>
      <p:sp>
        <p:nvSpPr>
          <p:cNvPr id="7185" name="Text Box 67"/>
          <p:cNvSpPr txBox="1">
            <a:spLocks noChangeArrowheads="1"/>
          </p:cNvSpPr>
          <p:nvPr/>
        </p:nvSpPr>
        <p:spPr bwMode="auto">
          <a:xfrm>
            <a:off x="3781665" y="1335761"/>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FFFF00"/>
              </a:solidFill>
              <a:latin typeface="Calibri" panose="020F0502020204030204" pitchFamily="34" charset="0"/>
            </a:endParaRPr>
          </a:p>
        </p:txBody>
      </p:sp>
      <p:sp>
        <p:nvSpPr>
          <p:cNvPr id="7186" name="Text Box 68"/>
          <p:cNvSpPr txBox="1">
            <a:spLocks noChangeArrowheads="1"/>
          </p:cNvSpPr>
          <p:nvPr/>
        </p:nvSpPr>
        <p:spPr bwMode="auto">
          <a:xfrm>
            <a:off x="4306683" y="1236985"/>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Microns</a:t>
            </a:r>
          </a:p>
        </p:txBody>
      </p:sp>
      <p:sp>
        <p:nvSpPr>
          <p:cNvPr id="7188" name="Text Box 70"/>
          <p:cNvSpPr txBox="1">
            <a:spLocks noChangeArrowheads="1"/>
          </p:cNvSpPr>
          <p:nvPr/>
        </p:nvSpPr>
        <p:spPr bwMode="auto">
          <a:xfrm>
            <a:off x="5526357" y="1218127"/>
            <a:ext cx="61106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0.001</a:t>
            </a:r>
          </a:p>
          <a:p>
            <a:pPr algn="ctr" eaLnBrk="1" hangingPunct="1">
              <a:spcBef>
                <a:spcPct val="0"/>
              </a:spcBef>
            </a:pPr>
            <a:r>
              <a:rPr lang="en-US" altLang="en-US" sz="1050" b="1" dirty="0">
                <a:latin typeface="Calibri" panose="020F0502020204030204" pitchFamily="34" charset="0"/>
              </a:rPr>
              <a:t>Microns</a:t>
            </a:r>
          </a:p>
          <a:p>
            <a:pPr algn="ctr" eaLnBrk="1" hangingPunct="1">
              <a:spcBef>
                <a:spcPct val="0"/>
              </a:spcBef>
            </a:pPr>
            <a:endParaRPr lang="en-US" altLang="en-US" sz="1050" b="1" dirty="0">
              <a:solidFill>
                <a:srgbClr val="000000"/>
              </a:solidFill>
              <a:latin typeface="Calibri" panose="020F0502020204030204" pitchFamily="34" charset="0"/>
            </a:endParaRPr>
          </a:p>
        </p:txBody>
      </p:sp>
      <p:sp>
        <p:nvSpPr>
          <p:cNvPr id="7189" name="Text Box 71"/>
          <p:cNvSpPr txBox="1">
            <a:spLocks noChangeArrowheads="1"/>
          </p:cNvSpPr>
          <p:nvPr/>
        </p:nvSpPr>
        <p:spPr bwMode="auto">
          <a:xfrm>
            <a:off x="6117216" y="1218127"/>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Nanometer</a:t>
            </a:r>
            <a:endParaRPr lang="en-US" altLang="en-US" sz="60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0.0001</a:t>
            </a:r>
          </a:p>
          <a:p>
            <a:pPr algn="ctr" eaLnBrk="1" hangingPunct="1">
              <a:spcBef>
                <a:spcPct val="0"/>
              </a:spcBef>
            </a:pPr>
            <a:r>
              <a:rPr lang="en-US" altLang="en-US" sz="1050" b="1" dirty="0">
                <a:latin typeface="Calibri" panose="020F0502020204030204" pitchFamily="34" charset="0"/>
              </a:rPr>
              <a:t>Microns</a:t>
            </a:r>
          </a:p>
        </p:txBody>
      </p:sp>
      <p:pic>
        <p:nvPicPr>
          <p:cNvPr id="7198" name="Picture 87" descr="human hair S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915" y="492062"/>
            <a:ext cx="52744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2" name="Text Box 2"/>
          <p:cNvSpPr txBox="1">
            <a:spLocks noChangeArrowheads="1"/>
          </p:cNvSpPr>
          <p:nvPr/>
        </p:nvSpPr>
        <p:spPr bwMode="auto">
          <a:xfrm>
            <a:off x="209261" y="3026189"/>
            <a:ext cx="3246017" cy="17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lnSpc>
                <a:spcPct val="150000"/>
              </a:lnSpc>
              <a:spcBef>
                <a:spcPct val="0"/>
              </a:spcBef>
            </a:pPr>
            <a:r>
              <a:rPr lang="en-US" altLang="en-US" sz="1350" b="1" baseline="0" dirty="0" smtClean="0">
                <a:solidFill>
                  <a:srgbClr val="000000"/>
                </a:solidFill>
                <a:latin typeface="Calibri" panose="020F0502020204030204" pitchFamily="34" charset="0"/>
              </a:rPr>
              <a:t>UFP Size:</a:t>
            </a:r>
          </a:p>
          <a:p>
            <a:pPr eaLnBrk="1" hangingPunct="1">
              <a:lnSpc>
                <a:spcPct val="150000"/>
              </a:lnSpc>
              <a:spcBef>
                <a:spcPct val="0"/>
              </a:spcBef>
            </a:pPr>
            <a:r>
              <a:rPr lang="en-US" altLang="en-US" sz="1350" b="1" baseline="0" dirty="0" smtClean="0">
                <a:solidFill>
                  <a:srgbClr val="000000"/>
                </a:solidFill>
                <a:latin typeface="Calibri" panose="020F0502020204030204" pitchFamily="34" charset="0"/>
              </a:rPr>
              <a:t>How small are we talking about?</a:t>
            </a:r>
          </a:p>
          <a:p>
            <a:pPr eaLnBrk="1" hangingPunct="1">
              <a:lnSpc>
                <a:spcPct val="150000"/>
              </a:lnSpc>
              <a:spcBef>
                <a:spcPct val="0"/>
              </a:spcBef>
              <a:buFont typeface="Arial" panose="020B0604020202020204" pitchFamily="34" charset="0"/>
              <a:buChar char="•"/>
            </a:pPr>
            <a:r>
              <a:rPr lang="en-US" altLang="en-US" sz="1350" b="1" baseline="0" dirty="0" smtClean="0">
                <a:solidFill>
                  <a:srgbClr val="000000"/>
                </a:solidFill>
                <a:latin typeface="Calibri" panose="020F0502020204030204" pitchFamily="34" charset="0"/>
              </a:rPr>
              <a:t>A </a:t>
            </a:r>
            <a:r>
              <a:rPr lang="en-US" altLang="en-US" sz="1350" b="1" baseline="0" dirty="0">
                <a:solidFill>
                  <a:srgbClr val="000000"/>
                </a:solidFill>
                <a:latin typeface="Calibri" panose="020F0502020204030204" pitchFamily="34" charset="0"/>
              </a:rPr>
              <a:t>Micron is a Million</a:t>
            </a:r>
            <a:r>
              <a:rPr lang="en-US" altLang="en-US" sz="1350" b="1" baseline="30000" dirty="0">
                <a:solidFill>
                  <a:srgbClr val="000000"/>
                </a:solidFill>
                <a:latin typeface="Calibri" panose="020F0502020204030204" pitchFamily="34" charset="0"/>
              </a:rPr>
              <a:t>th</a:t>
            </a:r>
            <a:r>
              <a:rPr lang="en-US" altLang="en-US" sz="1350" b="1" baseline="0" dirty="0">
                <a:solidFill>
                  <a:srgbClr val="000000"/>
                </a:solidFill>
                <a:latin typeface="Calibri" panose="020F0502020204030204" pitchFamily="34" charset="0"/>
              </a:rPr>
              <a:t> of a Meter</a:t>
            </a: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A Nanometer is a Billion</a:t>
            </a:r>
            <a:r>
              <a:rPr lang="en-US" altLang="en-US" sz="1350" b="1" baseline="30000" dirty="0">
                <a:solidFill>
                  <a:srgbClr val="000000"/>
                </a:solidFill>
                <a:latin typeface="Calibri" panose="020F0502020204030204" pitchFamily="34" charset="0"/>
              </a:rPr>
              <a:t>th</a:t>
            </a:r>
            <a:r>
              <a:rPr lang="en-US" altLang="en-US" sz="1350" b="1" baseline="0" dirty="0">
                <a:solidFill>
                  <a:srgbClr val="000000"/>
                </a:solidFill>
                <a:latin typeface="Calibri" panose="020F0502020204030204" pitchFamily="34" charset="0"/>
              </a:rPr>
              <a:t> of a </a:t>
            </a:r>
            <a:r>
              <a:rPr lang="en-US" altLang="en-US" sz="1350" b="1" baseline="0" dirty="0" smtClean="0">
                <a:solidFill>
                  <a:srgbClr val="000000"/>
                </a:solidFill>
                <a:latin typeface="Calibri" panose="020F0502020204030204" pitchFamily="34" charset="0"/>
              </a:rPr>
              <a:t>Meter</a:t>
            </a:r>
          </a:p>
          <a:p>
            <a:pPr eaLnBrk="1" hangingPunct="1">
              <a:lnSpc>
                <a:spcPct val="150000"/>
              </a:lnSpc>
              <a:spcBef>
                <a:spcPct val="0"/>
              </a:spcBef>
              <a:buFont typeface="Arial" panose="020B0604020202020204" pitchFamily="34" charset="0"/>
              <a:buChar char="•"/>
            </a:pPr>
            <a:r>
              <a:rPr lang="en-US" altLang="en-US" sz="1350" b="1" baseline="0" dirty="0" smtClean="0">
                <a:solidFill>
                  <a:srgbClr val="000000"/>
                </a:solidFill>
                <a:latin typeface="Calibri" panose="020F0502020204030204" pitchFamily="34" charset="0"/>
              </a:rPr>
              <a:t>Wavelength of Visible Light: 390 – 700 nm</a:t>
            </a:r>
            <a:endParaRPr lang="en-US" altLang="en-US" sz="1200" b="1" baseline="0" dirty="0">
              <a:solidFill>
                <a:srgbClr val="000000"/>
              </a:solidFill>
              <a:latin typeface="Calibri" panose="020F0502020204030204" pitchFamily="34" charset="0"/>
            </a:endParaRPr>
          </a:p>
          <a:p>
            <a:pPr eaLnBrk="1" hangingPunct="1">
              <a:spcBef>
                <a:spcPct val="0"/>
              </a:spcBef>
            </a:pPr>
            <a:endParaRPr lang="en-US" altLang="en-US" sz="900" b="1" dirty="0">
              <a:latin typeface="Calibri" panose="020F0502020204030204" pitchFamily="34" charset="0"/>
            </a:endParaRPr>
          </a:p>
        </p:txBody>
      </p:sp>
      <p:pic>
        <p:nvPicPr>
          <p:cNvPr id="7203" name="Picture 6" descr="red-blood-cells"/>
          <p:cNvPicPr>
            <a:picLocks noChangeAspect="1" noChangeArrowheads="1"/>
          </p:cNvPicPr>
          <p:nvPr/>
        </p:nvPicPr>
        <p:blipFill>
          <a:blip r:embed="rId7" cstate="print">
            <a:extLst>
              <a:ext uri="{28A0092B-C50C-407E-A947-70E740481C1C}">
                <a14:useLocalDpi xmlns:a14="http://schemas.microsoft.com/office/drawing/2010/main" val="0"/>
              </a:ext>
            </a:extLst>
          </a:blip>
          <a:srcRect l="10556" t="-323" r="11481"/>
          <a:stretch>
            <a:fillRect/>
          </a:stretch>
        </p:blipFill>
        <p:spPr bwMode="auto">
          <a:xfrm>
            <a:off x="3193256" y="459676"/>
            <a:ext cx="46672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4" name="Text Box 29"/>
          <p:cNvSpPr txBox="1">
            <a:spLocks noChangeArrowheads="1"/>
          </p:cNvSpPr>
          <p:nvPr/>
        </p:nvSpPr>
        <p:spPr bwMode="auto">
          <a:xfrm>
            <a:off x="3128606" y="134737"/>
            <a:ext cx="595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Red </a:t>
            </a:r>
            <a:r>
              <a:rPr lang="en-US" altLang="en-US" sz="1200" b="1" dirty="0" smtClean="0">
                <a:solidFill>
                  <a:srgbClr val="000000"/>
                </a:solidFill>
                <a:latin typeface="Calibri" panose="020F0502020204030204" pitchFamily="34" charset="0"/>
              </a:rPr>
              <a:t>Blood </a:t>
            </a:r>
            <a:r>
              <a:rPr lang="en-US" altLang="en-US" sz="1200" b="1" dirty="0">
                <a:solidFill>
                  <a:srgbClr val="000000"/>
                </a:solidFill>
                <a:latin typeface="Calibri" panose="020F0502020204030204" pitchFamily="34" charset="0"/>
              </a:rPr>
              <a:t>cell</a:t>
            </a:r>
          </a:p>
        </p:txBody>
      </p:sp>
      <p:sp>
        <p:nvSpPr>
          <p:cNvPr id="2" name="TextBox 1"/>
          <p:cNvSpPr txBox="1"/>
          <p:nvPr/>
        </p:nvSpPr>
        <p:spPr>
          <a:xfrm>
            <a:off x="3969467" y="2153724"/>
            <a:ext cx="1127232" cy="248209"/>
          </a:xfrm>
          <a:prstGeom prst="rect">
            <a:avLst/>
          </a:prstGeom>
          <a:noFill/>
        </p:spPr>
        <p:txBody>
          <a:bodyPr wrap="none" rtlCol="0">
            <a:spAutoFit/>
          </a:bodyPr>
          <a:lstStyle/>
          <a:p>
            <a:pPr>
              <a:spcBef>
                <a:spcPct val="0"/>
              </a:spcBef>
            </a:pPr>
            <a:r>
              <a:rPr lang="en-US" sz="1013" dirty="0">
                <a:solidFill>
                  <a:srgbClr val="FFFFFF"/>
                </a:solidFill>
                <a:latin typeface="Arial" panose="020B0604020202020204" pitchFamily="34" charset="0"/>
              </a:rPr>
              <a:t>Tobacco Smoke</a:t>
            </a:r>
          </a:p>
        </p:txBody>
      </p:sp>
      <p:sp>
        <p:nvSpPr>
          <p:cNvPr id="84" name="TextBox 83"/>
          <p:cNvSpPr txBox="1"/>
          <p:nvPr/>
        </p:nvSpPr>
        <p:spPr>
          <a:xfrm>
            <a:off x="1834347" y="2136124"/>
            <a:ext cx="837089" cy="248209"/>
          </a:xfrm>
          <a:prstGeom prst="rect">
            <a:avLst/>
          </a:prstGeom>
          <a:noFill/>
        </p:spPr>
        <p:txBody>
          <a:bodyPr wrap="none" rtlCol="0">
            <a:spAutoFit/>
          </a:bodyPr>
          <a:lstStyle/>
          <a:p>
            <a:pPr>
              <a:spcBef>
                <a:spcPct val="0"/>
              </a:spcBef>
            </a:pPr>
            <a:r>
              <a:rPr lang="en-US" sz="1013" dirty="0">
                <a:solidFill>
                  <a:srgbClr val="FFFFFF"/>
                </a:solidFill>
                <a:latin typeface="Arial" panose="020B0604020202020204" pitchFamily="34" charset="0"/>
              </a:rPr>
              <a:t>Rain Drops</a:t>
            </a:r>
          </a:p>
        </p:txBody>
      </p:sp>
      <p:sp>
        <p:nvSpPr>
          <p:cNvPr id="85" name="TextBox 84"/>
          <p:cNvSpPr txBox="1"/>
          <p:nvPr/>
        </p:nvSpPr>
        <p:spPr>
          <a:xfrm>
            <a:off x="2855679" y="2153125"/>
            <a:ext cx="686406" cy="248209"/>
          </a:xfrm>
          <a:prstGeom prst="rect">
            <a:avLst/>
          </a:prstGeom>
          <a:noFill/>
        </p:spPr>
        <p:txBody>
          <a:bodyPr wrap="none" rtlCol="0">
            <a:spAutoFit/>
          </a:bodyPr>
          <a:lstStyle/>
          <a:p>
            <a:pPr>
              <a:spcBef>
                <a:spcPct val="0"/>
              </a:spcBef>
            </a:pPr>
            <a:r>
              <a:rPr lang="en-US" sz="1013" dirty="0">
                <a:solidFill>
                  <a:srgbClr val="FFFFFF"/>
                </a:solidFill>
                <a:latin typeface="Arial" panose="020B0604020202020204" pitchFamily="34" charset="0"/>
              </a:rPr>
              <a:t>Mist/Fog</a:t>
            </a:r>
          </a:p>
        </p:txBody>
      </p:sp>
      <p:sp>
        <p:nvSpPr>
          <p:cNvPr id="86" name="Text Box 68"/>
          <p:cNvSpPr txBox="1">
            <a:spLocks noChangeArrowheads="1"/>
          </p:cNvSpPr>
          <p:nvPr/>
        </p:nvSpPr>
        <p:spPr bwMode="auto">
          <a:xfrm>
            <a:off x="4943237" y="1228478"/>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0.01</a:t>
            </a:r>
          </a:p>
          <a:p>
            <a:pPr algn="ctr" eaLnBrk="1" hangingPunct="1">
              <a:spcBef>
                <a:spcPct val="0"/>
              </a:spcBef>
            </a:pPr>
            <a:r>
              <a:rPr lang="en-US" altLang="en-US" sz="1050" b="1" dirty="0">
                <a:latin typeface="Calibri" panose="020F0502020204030204" pitchFamily="34" charset="0"/>
              </a:rPr>
              <a:t>Microns</a:t>
            </a:r>
          </a:p>
        </p:txBody>
      </p:sp>
      <p:sp>
        <p:nvSpPr>
          <p:cNvPr id="90" name="Line 82"/>
          <p:cNvSpPr>
            <a:spLocks noChangeShapeType="1"/>
          </p:cNvSpPr>
          <p:nvPr/>
        </p:nvSpPr>
        <p:spPr bwMode="auto">
          <a:xfrm flipH="1">
            <a:off x="4667990" y="2519622"/>
            <a:ext cx="4286" cy="1128713"/>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1" name="Line 82"/>
          <p:cNvSpPr>
            <a:spLocks noChangeShapeType="1"/>
          </p:cNvSpPr>
          <p:nvPr/>
        </p:nvSpPr>
        <p:spPr bwMode="auto">
          <a:xfrm flipH="1">
            <a:off x="5861675" y="2496315"/>
            <a:ext cx="4286" cy="1128713"/>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3" name="Text Box 77"/>
          <p:cNvSpPr txBox="1">
            <a:spLocks noChangeArrowheads="1"/>
          </p:cNvSpPr>
          <p:nvPr/>
        </p:nvSpPr>
        <p:spPr bwMode="auto">
          <a:xfrm>
            <a:off x="4698213" y="2726107"/>
            <a:ext cx="1198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r>
              <a:rPr lang="en-US" altLang="en-US" sz="1200" b="1" baseline="0" dirty="0">
                <a:solidFill>
                  <a:srgbClr val="000000"/>
                </a:solidFill>
                <a:latin typeface="Calibri" panose="020F0502020204030204" pitchFamily="34" charset="0"/>
              </a:rPr>
              <a:t>Ultrafine particles</a:t>
            </a:r>
          </a:p>
          <a:p>
            <a:pPr algn="ctr" eaLnBrk="1" hangingPunct="1">
              <a:spcBef>
                <a:spcPct val="0"/>
              </a:spcBef>
            </a:pPr>
            <a:endParaRPr lang="en-US" altLang="en-US" sz="900" b="1" baseline="0" dirty="0">
              <a:solidFill>
                <a:srgbClr val="000000"/>
              </a:solidFill>
              <a:latin typeface="Calibri" panose="020F0502020204030204" pitchFamily="34" charset="0"/>
            </a:endParaRPr>
          </a:p>
        </p:txBody>
      </p:sp>
      <p:sp>
        <p:nvSpPr>
          <p:cNvPr id="94" name="Line 82"/>
          <p:cNvSpPr>
            <a:spLocks noChangeShapeType="1"/>
          </p:cNvSpPr>
          <p:nvPr/>
        </p:nvSpPr>
        <p:spPr bwMode="auto">
          <a:xfrm flipH="1">
            <a:off x="3182211" y="2519621"/>
            <a:ext cx="4286" cy="112871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10" name="TextBox 9"/>
          <p:cNvSpPr txBox="1"/>
          <p:nvPr/>
        </p:nvSpPr>
        <p:spPr>
          <a:xfrm>
            <a:off x="2063994" y="2650913"/>
            <a:ext cx="1055794" cy="461665"/>
          </a:xfrm>
          <a:prstGeom prst="rect">
            <a:avLst/>
          </a:prstGeom>
          <a:noFill/>
        </p:spPr>
        <p:txBody>
          <a:bodyPr wrap="square" rtlCol="0">
            <a:spAutoFit/>
          </a:bodyPr>
          <a:lstStyle/>
          <a:p>
            <a:pPr algn="ctr"/>
            <a:r>
              <a:rPr lang="en-US" sz="1200" b="1" dirty="0"/>
              <a:t>Visible Particles</a:t>
            </a:r>
          </a:p>
        </p:txBody>
      </p:sp>
      <p:cxnSp>
        <p:nvCxnSpPr>
          <p:cNvPr id="12" name="Straight Arrow Connector 11"/>
          <p:cNvCxnSpPr/>
          <p:nvPr/>
        </p:nvCxnSpPr>
        <p:spPr bwMode="auto">
          <a:xfrm>
            <a:off x="4698213" y="2650913"/>
            <a:ext cx="1137435" cy="0"/>
          </a:xfrm>
          <a:prstGeom prst="straightConnector1">
            <a:avLst/>
          </a:prstGeom>
          <a:solidFill>
            <a:schemeClr val="accent1"/>
          </a:solidFill>
          <a:ln w="38100" cap="flat" cmpd="sng" algn="ctr">
            <a:solidFill>
              <a:srgbClr val="FF0000"/>
            </a:solidFill>
            <a:prstDash val="solid"/>
            <a:miter lim="800000"/>
            <a:headEnd type="triangle"/>
            <a:tailEnd type="triangle"/>
          </a:ln>
          <a:effectLst/>
        </p:spPr>
      </p:cxnSp>
      <p:pic>
        <p:nvPicPr>
          <p:cNvPr id="4" name="Picture 3"/>
          <p:cNvPicPr>
            <a:picLocks noChangeAspect="1"/>
          </p:cNvPicPr>
          <p:nvPr/>
        </p:nvPicPr>
        <p:blipFill>
          <a:blip r:embed="rId8"/>
          <a:stretch>
            <a:fillRect/>
          </a:stretch>
        </p:blipFill>
        <p:spPr>
          <a:xfrm>
            <a:off x="5902157" y="459676"/>
            <a:ext cx="592152" cy="523827"/>
          </a:xfrm>
          <a:prstGeom prst="rect">
            <a:avLst/>
          </a:prstGeom>
        </p:spPr>
      </p:pic>
      <p:sp>
        <p:nvSpPr>
          <p:cNvPr id="77" name="Text Box 24"/>
          <p:cNvSpPr txBox="1">
            <a:spLocks noChangeArrowheads="1"/>
          </p:cNvSpPr>
          <p:nvPr/>
        </p:nvSpPr>
        <p:spPr bwMode="auto">
          <a:xfrm>
            <a:off x="5911188"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smtClean="0">
                <a:solidFill>
                  <a:srgbClr val="000000"/>
                </a:solidFill>
                <a:latin typeface="Calibri" panose="020F0502020204030204" pitchFamily="34" charset="0"/>
              </a:rPr>
              <a:t>Oxygen </a:t>
            </a:r>
            <a:endParaRPr lang="en-US" altLang="en-US" sz="1200" b="1" dirty="0">
              <a:solidFill>
                <a:srgbClr val="000000"/>
              </a:solidFill>
              <a:latin typeface="Calibri" panose="020F0502020204030204" pitchFamily="34" charset="0"/>
            </a:endParaRPr>
          </a:p>
        </p:txBody>
      </p:sp>
      <p:pic>
        <p:nvPicPr>
          <p:cNvPr id="6" name="Picture 5"/>
          <p:cNvPicPr>
            <a:picLocks noChangeAspect="1"/>
          </p:cNvPicPr>
          <p:nvPr/>
        </p:nvPicPr>
        <p:blipFill>
          <a:blip r:embed="rId9"/>
          <a:stretch>
            <a:fillRect/>
          </a:stretch>
        </p:blipFill>
        <p:spPr>
          <a:xfrm>
            <a:off x="746558" y="573414"/>
            <a:ext cx="438912" cy="423292"/>
          </a:xfrm>
          <a:prstGeom prst="rect">
            <a:avLst/>
          </a:prstGeom>
        </p:spPr>
      </p:pic>
      <p:pic>
        <p:nvPicPr>
          <p:cNvPr id="7" name="Picture 6"/>
          <p:cNvPicPr>
            <a:picLocks noChangeAspect="1"/>
          </p:cNvPicPr>
          <p:nvPr/>
        </p:nvPicPr>
        <p:blipFill>
          <a:blip r:embed="rId10"/>
          <a:stretch>
            <a:fillRect/>
          </a:stretch>
        </p:blipFill>
        <p:spPr>
          <a:xfrm>
            <a:off x="1860415" y="596402"/>
            <a:ext cx="638899" cy="407631"/>
          </a:xfrm>
          <a:prstGeom prst="rect">
            <a:avLst/>
          </a:prstGeom>
        </p:spPr>
      </p:pic>
      <p:sp>
        <p:nvSpPr>
          <p:cNvPr id="81" name="TextBox 80"/>
          <p:cNvSpPr txBox="1"/>
          <p:nvPr/>
        </p:nvSpPr>
        <p:spPr>
          <a:xfrm>
            <a:off x="3468292" y="2638098"/>
            <a:ext cx="1055794" cy="646331"/>
          </a:xfrm>
          <a:prstGeom prst="rect">
            <a:avLst/>
          </a:prstGeom>
          <a:noFill/>
        </p:spPr>
        <p:txBody>
          <a:bodyPr wrap="square" rtlCol="0">
            <a:spAutoFit/>
          </a:bodyPr>
          <a:lstStyle/>
          <a:p>
            <a:pPr algn="ctr"/>
            <a:r>
              <a:rPr lang="en-US" sz="1200" b="1" dirty="0" smtClean="0"/>
              <a:t>Invisible Particles Scatter Light</a:t>
            </a:r>
            <a:endParaRPr lang="en-US" sz="1200" b="1" dirty="0"/>
          </a:p>
        </p:txBody>
      </p:sp>
      <p:sp>
        <p:nvSpPr>
          <p:cNvPr id="82" name="Text Box 77"/>
          <p:cNvSpPr txBox="1">
            <a:spLocks noChangeArrowheads="1"/>
          </p:cNvSpPr>
          <p:nvPr/>
        </p:nvSpPr>
        <p:spPr bwMode="auto">
          <a:xfrm>
            <a:off x="5659041" y="2737589"/>
            <a:ext cx="11989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r>
              <a:rPr lang="en-US" altLang="en-US" sz="1200" b="1" baseline="0" dirty="0" smtClean="0">
                <a:solidFill>
                  <a:srgbClr val="000000"/>
                </a:solidFill>
                <a:latin typeface="Calibri" panose="020F0502020204030204" pitchFamily="34" charset="0"/>
              </a:rPr>
              <a:t>Molecules</a:t>
            </a:r>
            <a:endParaRPr lang="en-US" altLang="en-US" sz="1200" b="1" baseline="0" dirty="0">
              <a:solidFill>
                <a:srgbClr val="000000"/>
              </a:solidFill>
              <a:latin typeface="Calibri" panose="020F0502020204030204" pitchFamily="34" charset="0"/>
            </a:endParaRPr>
          </a:p>
          <a:p>
            <a:pPr algn="ctr" eaLnBrk="1" hangingPunct="1">
              <a:spcBef>
                <a:spcPct val="0"/>
              </a:spcBef>
            </a:pPr>
            <a:endParaRPr lang="en-US" altLang="en-US" sz="900" b="1"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83792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38" y="519164"/>
            <a:ext cx="5829300" cy="541271"/>
          </a:xfrm>
        </p:spPr>
        <p:txBody>
          <a:bodyPr/>
          <a:lstStyle/>
          <a:p>
            <a:r>
              <a:rPr lang="en-US" sz="2100" dirty="0"/>
              <a:t>What size fractions increase at what temp?</a:t>
            </a:r>
          </a:p>
        </p:txBody>
      </p:sp>
      <p:sp>
        <p:nvSpPr>
          <p:cNvPr id="4" name="Text Placeholder 3"/>
          <p:cNvSpPr>
            <a:spLocks noGrp="1"/>
          </p:cNvSpPr>
          <p:nvPr>
            <p:ph type="body" sz="half" idx="2"/>
          </p:nvPr>
        </p:nvSpPr>
        <p:spPr>
          <a:xfrm>
            <a:off x="4561229" y="1155272"/>
            <a:ext cx="2095697" cy="2652516"/>
          </a:xfrm>
        </p:spPr>
        <p:txBody>
          <a:bodyPr/>
          <a:lstStyle/>
          <a:p>
            <a:r>
              <a:rPr lang="en-US" dirty="0" smtClean="0"/>
              <a:t>This plot shows the UFP size fractions sorted by temp</a:t>
            </a:r>
          </a:p>
          <a:p>
            <a:r>
              <a:rPr lang="en-US" u="sng" dirty="0" smtClean="0"/>
              <a:t>Smaller</a:t>
            </a:r>
            <a:r>
              <a:rPr lang="en-US" dirty="0" smtClean="0"/>
              <a:t> </a:t>
            </a:r>
            <a:r>
              <a:rPr lang="en-US" dirty="0" err="1" smtClean="0"/>
              <a:t>incr</a:t>
            </a:r>
            <a:r>
              <a:rPr lang="en-US" dirty="0" smtClean="0"/>
              <a:t> more when it is colder than warmer</a:t>
            </a:r>
          </a:p>
          <a:p>
            <a:r>
              <a:rPr lang="en-US" u="sng" dirty="0" smtClean="0"/>
              <a:t>Larger</a:t>
            </a:r>
            <a:r>
              <a:rPr lang="en-US" dirty="0" smtClean="0"/>
              <a:t> </a:t>
            </a:r>
            <a:r>
              <a:rPr lang="en-US" dirty="0" err="1" smtClean="0"/>
              <a:t>incr</a:t>
            </a:r>
            <a:r>
              <a:rPr lang="en-US" dirty="0" smtClean="0"/>
              <a:t> more when it is warmer</a:t>
            </a:r>
            <a:endParaRPr lang="en-US" dirty="0"/>
          </a:p>
        </p:txBody>
      </p:sp>
      <p:pic>
        <p:nvPicPr>
          <p:cNvPr id="3" name="Picture 2"/>
          <p:cNvPicPr>
            <a:picLocks noChangeAspect="1"/>
          </p:cNvPicPr>
          <p:nvPr/>
        </p:nvPicPr>
        <p:blipFill>
          <a:blip r:embed="rId3"/>
          <a:stretch>
            <a:fillRect/>
          </a:stretch>
        </p:blipFill>
        <p:spPr>
          <a:xfrm>
            <a:off x="96141" y="1155272"/>
            <a:ext cx="4313489" cy="2848022"/>
          </a:xfrm>
          <a:prstGeom prst="rect">
            <a:avLst/>
          </a:prstGeom>
        </p:spPr>
      </p:pic>
      <p:sp>
        <p:nvSpPr>
          <p:cNvPr id="6" name="TextBox 5"/>
          <p:cNvSpPr txBox="1"/>
          <p:nvPr/>
        </p:nvSpPr>
        <p:spPr>
          <a:xfrm>
            <a:off x="315838" y="4098131"/>
            <a:ext cx="4878259" cy="646331"/>
          </a:xfrm>
          <a:prstGeom prst="rect">
            <a:avLst/>
          </a:prstGeom>
          <a:noFill/>
        </p:spPr>
        <p:txBody>
          <a:bodyPr wrap="none" rtlCol="0">
            <a:spAutoFit/>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Combined </a:t>
            </a:r>
            <a:r>
              <a:rPr lang="en-US" sz="1800" dirty="0" smtClean="0">
                <a:solidFill>
                  <a:schemeClr val="tx1">
                    <a:lumMod val="65000"/>
                    <a:lumOff val="35000"/>
                  </a:schemeClr>
                </a:solidFill>
                <a:latin typeface="Arial" panose="020B0604020202020204" pitchFamily="34" charset="0"/>
                <a:cs typeface="Arial" panose="020B0604020202020204" pitchFamily="34" charset="0"/>
              </a:rPr>
              <a:t>data </a:t>
            </a:r>
            <a:r>
              <a:rPr lang="en-US" sz="1800" dirty="0">
                <a:solidFill>
                  <a:schemeClr val="tx1">
                    <a:lumMod val="65000"/>
                    <a:lumOff val="35000"/>
                  </a:schemeClr>
                </a:solidFill>
                <a:latin typeface="Arial" panose="020B0604020202020204" pitchFamily="34" charset="0"/>
                <a:cs typeface="Arial" panose="020B0604020202020204" pitchFamily="34" charset="0"/>
              </a:rPr>
              <a:t>2009 – 2010 and 2013 - 2014</a:t>
            </a:r>
          </a:p>
          <a:p>
            <a:r>
              <a:rPr lang="en-US" sz="1800" dirty="0" smtClean="0">
                <a:solidFill>
                  <a:schemeClr val="tx1">
                    <a:lumMod val="65000"/>
                    <a:lumOff val="35000"/>
                  </a:schemeClr>
                </a:solidFill>
                <a:latin typeface="Arial" panose="020B0604020202020204" pitchFamily="34" charset="0"/>
                <a:cs typeface="Arial" panose="020B0604020202020204" pitchFamily="34" charset="0"/>
              </a:rPr>
              <a:t>TSI 3031 Particle Detection Limit: 20 nm</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611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5829300" cy="721360"/>
          </a:xfrm>
        </p:spPr>
        <p:txBody>
          <a:bodyPr/>
          <a:lstStyle/>
          <a:p>
            <a:r>
              <a:rPr lang="en-US" dirty="0" smtClean="0"/>
              <a:t>UFP and Environmental Conditions</a:t>
            </a:r>
            <a:endParaRPr lang="en-US" dirty="0"/>
          </a:p>
        </p:txBody>
      </p:sp>
      <p:sp>
        <p:nvSpPr>
          <p:cNvPr id="4" name="Text Placeholder 3"/>
          <p:cNvSpPr>
            <a:spLocks noGrp="1"/>
          </p:cNvSpPr>
          <p:nvPr>
            <p:ph type="body" sz="half" idx="2"/>
          </p:nvPr>
        </p:nvSpPr>
        <p:spPr>
          <a:xfrm>
            <a:off x="433070" y="1314450"/>
            <a:ext cx="5829300" cy="3237230"/>
          </a:xfrm>
        </p:spPr>
        <p:txBody>
          <a:bodyPr>
            <a:normAutofit/>
          </a:bodyPr>
          <a:lstStyle/>
          <a:p>
            <a:pPr>
              <a:spcAft>
                <a:spcPts val="1200"/>
              </a:spcAft>
            </a:pPr>
            <a:r>
              <a:rPr lang="en-US" u="sng" dirty="0" smtClean="0"/>
              <a:t>Cold:</a:t>
            </a:r>
            <a:r>
              <a:rPr lang="en-US" dirty="0" smtClean="0"/>
              <a:t> UFP are elevated when temperatures are cold 	because the removal processes (evaporation and 	agglomeration) are reduced</a:t>
            </a:r>
          </a:p>
          <a:p>
            <a:r>
              <a:rPr lang="en-US" u="sng" dirty="0" smtClean="0"/>
              <a:t>Hot:</a:t>
            </a:r>
            <a:r>
              <a:rPr lang="en-US" dirty="0" smtClean="0"/>
              <a:t> UFP can be elevated when temperatures are hot 	because production processes are increased but:</a:t>
            </a:r>
          </a:p>
          <a:p>
            <a:pPr>
              <a:spcAft>
                <a:spcPts val="0"/>
              </a:spcAft>
            </a:pPr>
            <a:r>
              <a:rPr lang="en-US" dirty="0"/>
              <a:t>	</a:t>
            </a:r>
            <a:r>
              <a:rPr lang="en-US" dirty="0" smtClean="0"/>
              <a:t>    Requires precursors (pollutants) and sunlight 	</a:t>
            </a:r>
          </a:p>
          <a:p>
            <a:pPr>
              <a:spcAft>
                <a:spcPts val="1200"/>
              </a:spcAft>
            </a:pPr>
            <a:r>
              <a:rPr lang="en-US" dirty="0"/>
              <a:t>	</a:t>
            </a:r>
            <a:r>
              <a:rPr lang="en-US" dirty="0" smtClean="0"/>
              <a:t>    Must overcome increased removal processes</a:t>
            </a:r>
          </a:p>
          <a:p>
            <a:pPr>
              <a:spcAft>
                <a:spcPts val="600"/>
              </a:spcAft>
            </a:pPr>
            <a:r>
              <a:rPr lang="en-US" u="sng" dirty="0" smtClean="0"/>
              <a:t>Moderate:</a:t>
            </a:r>
            <a:r>
              <a:rPr lang="en-US" dirty="0" smtClean="0"/>
              <a:t> UFP typically are lowest when temperatures 	are (15º ± 3º C)  </a:t>
            </a:r>
          </a:p>
          <a:p>
            <a:pPr>
              <a:spcAft>
                <a:spcPts val="600"/>
              </a:spcAft>
            </a:pPr>
            <a:r>
              <a:rPr lang="en-US" dirty="0"/>
              <a:t>	</a:t>
            </a:r>
            <a:r>
              <a:rPr lang="en-US" dirty="0" smtClean="0"/>
              <a:t>    Good for human exposure?</a:t>
            </a:r>
            <a:endParaRPr lang="en-US" dirty="0"/>
          </a:p>
        </p:txBody>
      </p:sp>
    </p:spTree>
    <p:extLst>
      <p:ext uri="{BB962C8B-B14F-4D97-AF65-F5344CB8AC3E}">
        <p14:creationId xmlns:p14="http://schemas.microsoft.com/office/powerpoint/2010/main" val="428607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Urban, Rural and Near-road UFP Data in New York State</a:t>
            </a:r>
            <a:endParaRPr lang="en-US" dirty="0"/>
          </a:p>
        </p:txBody>
      </p:sp>
    </p:spTree>
    <p:extLst>
      <p:ext uri="{BB962C8B-B14F-4D97-AF65-F5344CB8AC3E}">
        <p14:creationId xmlns:p14="http://schemas.microsoft.com/office/powerpoint/2010/main" val="180491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368300"/>
            <a:ext cx="5829300" cy="701887"/>
          </a:xfrm>
        </p:spPr>
        <p:txBody>
          <a:bodyPr/>
          <a:lstStyle/>
          <a:p>
            <a:r>
              <a:rPr lang="en-US" dirty="0" smtClean="0"/>
              <a:t>Urban UFP Data: Queens, NYC </a:t>
            </a:r>
            <a:endParaRPr lang="en-US" dirty="0"/>
          </a:p>
        </p:txBody>
      </p:sp>
      <p:sp>
        <p:nvSpPr>
          <p:cNvPr id="4" name="Text Placeholder 3"/>
          <p:cNvSpPr>
            <a:spLocks noGrp="1"/>
          </p:cNvSpPr>
          <p:nvPr>
            <p:ph type="body" sz="half" idx="2"/>
          </p:nvPr>
        </p:nvSpPr>
        <p:spPr>
          <a:xfrm>
            <a:off x="3568700" y="1120140"/>
            <a:ext cx="2857500" cy="3086100"/>
          </a:xfrm>
        </p:spPr>
        <p:txBody>
          <a:bodyPr/>
          <a:lstStyle/>
          <a:p>
            <a:r>
              <a:rPr lang="en-US" dirty="0" smtClean="0"/>
              <a:t>Average UFP is 20,000/cm</a:t>
            </a:r>
            <a:r>
              <a:rPr lang="en-US" baseline="30000" dirty="0" smtClean="0"/>
              <a:t>3</a:t>
            </a:r>
            <a:r>
              <a:rPr lang="en-US" dirty="0" smtClean="0"/>
              <a:t>            	(5 times the rural site)</a:t>
            </a:r>
          </a:p>
          <a:p>
            <a:r>
              <a:rPr lang="en-US" dirty="0" smtClean="0"/>
              <a:t>Primary UFP increases during morning and evening commuting hours</a:t>
            </a:r>
          </a:p>
          <a:p>
            <a:r>
              <a:rPr lang="en-US" dirty="0"/>
              <a:t>The </a:t>
            </a:r>
            <a:r>
              <a:rPr lang="en-US" dirty="0" smtClean="0"/>
              <a:t>mid-day </a:t>
            </a:r>
            <a:r>
              <a:rPr lang="en-US" dirty="0"/>
              <a:t>peak indicates a photochemical process – likely Secondary Organics </a:t>
            </a:r>
          </a:p>
          <a:p>
            <a:endParaRPr lang="en-US" dirty="0"/>
          </a:p>
        </p:txBody>
      </p:sp>
      <p:pic>
        <p:nvPicPr>
          <p:cNvPr id="8" name="Picture 7"/>
          <p:cNvPicPr>
            <a:picLocks noChangeAspect="1"/>
          </p:cNvPicPr>
          <p:nvPr/>
        </p:nvPicPr>
        <p:blipFill>
          <a:blip r:embed="rId3"/>
          <a:stretch>
            <a:fillRect/>
          </a:stretch>
        </p:blipFill>
        <p:spPr>
          <a:xfrm>
            <a:off x="126314" y="1120140"/>
            <a:ext cx="3325315" cy="2279650"/>
          </a:xfrm>
          <a:prstGeom prst="rect">
            <a:avLst/>
          </a:prstGeom>
        </p:spPr>
      </p:pic>
      <p:sp>
        <p:nvSpPr>
          <p:cNvPr id="5" name="Text Placeholder 3"/>
          <p:cNvSpPr txBox="1">
            <a:spLocks/>
          </p:cNvSpPr>
          <p:nvPr/>
        </p:nvSpPr>
        <p:spPr>
          <a:xfrm>
            <a:off x="349250" y="3707977"/>
            <a:ext cx="4791710" cy="793326"/>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dirty="0" smtClean="0"/>
              <a:t>Urban UFP only approached rural levels after a 4 day Nor’easter in October 2015 </a:t>
            </a:r>
          </a:p>
          <a:p>
            <a:endParaRPr lang="en-US" dirty="0"/>
          </a:p>
        </p:txBody>
      </p:sp>
    </p:spTree>
    <p:extLst>
      <p:ext uri="{BB962C8B-B14F-4D97-AF65-F5344CB8AC3E}">
        <p14:creationId xmlns:p14="http://schemas.microsoft.com/office/powerpoint/2010/main" val="81278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056"/>
            <a:ext cx="5829300" cy="614363"/>
          </a:xfrm>
        </p:spPr>
        <p:txBody>
          <a:bodyPr/>
          <a:lstStyle/>
          <a:p>
            <a:r>
              <a:rPr lang="en-US" dirty="0" smtClean="0"/>
              <a:t>Rural UFP Data: Steuben County</a:t>
            </a:r>
            <a:endParaRPr lang="en-US" dirty="0"/>
          </a:p>
        </p:txBody>
      </p:sp>
      <p:sp>
        <p:nvSpPr>
          <p:cNvPr id="4" name="Text Placeholder 3"/>
          <p:cNvSpPr>
            <a:spLocks noGrp="1"/>
          </p:cNvSpPr>
          <p:nvPr>
            <p:ph type="body" sz="half" idx="2"/>
          </p:nvPr>
        </p:nvSpPr>
        <p:spPr>
          <a:xfrm>
            <a:off x="3479800" y="1127669"/>
            <a:ext cx="2971800" cy="3086100"/>
          </a:xfrm>
        </p:spPr>
        <p:txBody>
          <a:bodyPr/>
          <a:lstStyle/>
          <a:p>
            <a:r>
              <a:rPr lang="en-US" dirty="0" smtClean="0"/>
              <a:t>Site is removed from sources</a:t>
            </a:r>
          </a:p>
          <a:p>
            <a:r>
              <a:rPr lang="en-US" dirty="0" smtClean="0"/>
              <a:t>Average UFP is 4,100/cm</a:t>
            </a:r>
            <a:r>
              <a:rPr lang="en-US" baseline="30000" dirty="0" smtClean="0"/>
              <a:t>3</a:t>
            </a:r>
            <a:r>
              <a:rPr lang="en-US" dirty="0" smtClean="0"/>
              <a:t>          	20% of urban UFP</a:t>
            </a:r>
          </a:p>
          <a:p>
            <a:r>
              <a:rPr lang="en-US" dirty="0"/>
              <a:t>There is no evidence of a morning rush </a:t>
            </a:r>
            <a:r>
              <a:rPr lang="en-US" dirty="0" smtClean="0"/>
              <a:t>hour</a:t>
            </a:r>
          </a:p>
          <a:p>
            <a:r>
              <a:rPr lang="en-US" dirty="0" smtClean="0"/>
              <a:t>The Midday peak indicates a photochemical process – likely Secondary Organics </a:t>
            </a:r>
            <a:endParaRPr lang="en-US" dirty="0"/>
          </a:p>
          <a:p>
            <a:endParaRPr lang="en-US" dirty="0" smtClean="0"/>
          </a:p>
          <a:p>
            <a:endParaRPr lang="en-US" dirty="0"/>
          </a:p>
          <a:p>
            <a:endParaRPr lang="en-US" dirty="0"/>
          </a:p>
        </p:txBody>
      </p:sp>
      <p:pic>
        <p:nvPicPr>
          <p:cNvPr id="7" name="Picture 6"/>
          <p:cNvPicPr>
            <a:picLocks noChangeAspect="1"/>
          </p:cNvPicPr>
          <p:nvPr/>
        </p:nvPicPr>
        <p:blipFill>
          <a:blip r:embed="rId3"/>
          <a:stretch>
            <a:fillRect/>
          </a:stretch>
        </p:blipFill>
        <p:spPr>
          <a:xfrm>
            <a:off x="123686" y="1308100"/>
            <a:ext cx="3197364" cy="2437371"/>
          </a:xfrm>
          <a:prstGeom prst="rect">
            <a:avLst/>
          </a:prstGeom>
        </p:spPr>
      </p:pic>
      <p:sp>
        <p:nvSpPr>
          <p:cNvPr id="5" name="Text Placeholder 3"/>
          <p:cNvSpPr txBox="1">
            <a:spLocks/>
          </p:cNvSpPr>
          <p:nvPr/>
        </p:nvSpPr>
        <p:spPr>
          <a:xfrm>
            <a:off x="360682" y="3867574"/>
            <a:ext cx="4719318" cy="839396"/>
          </a:xfrm>
          <a:prstGeom prst="rect">
            <a:avLst/>
          </a:prstGeom>
        </p:spPr>
        <p:txBody>
          <a:bodyPr vert="horz" lIns="0" tIns="0" rIns="0" bIns="0" rtlCol="0">
            <a:normAutofit fontScale="70000" lnSpcReduction="20000"/>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20000"/>
              </a:lnSpc>
            </a:pPr>
            <a:r>
              <a:rPr lang="en-US" sz="2300" dirty="0" smtClean="0"/>
              <a:t>At night UFP briefly increases due to condensation and then decreases due to condensation as particles grow out of the UFP size range </a:t>
            </a:r>
          </a:p>
          <a:p>
            <a:pPr>
              <a:lnSpc>
                <a:spcPct val="120000"/>
              </a:lnSpc>
            </a:pPr>
            <a:endParaRPr lang="en-US" dirty="0" smtClean="0"/>
          </a:p>
          <a:p>
            <a:pPr>
              <a:lnSpc>
                <a:spcPct val="120000"/>
              </a:lnSpc>
            </a:pPr>
            <a:endParaRPr lang="en-US" dirty="0" smtClean="0"/>
          </a:p>
          <a:p>
            <a:pPr>
              <a:lnSpc>
                <a:spcPct val="120000"/>
              </a:lnSpc>
            </a:pPr>
            <a:endParaRPr lang="en-US" dirty="0"/>
          </a:p>
        </p:txBody>
      </p:sp>
    </p:spTree>
    <p:extLst>
      <p:ext uri="{BB962C8B-B14F-4D97-AF65-F5344CB8AC3E}">
        <p14:creationId xmlns:p14="http://schemas.microsoft.com/office/powerpoint/2010/main" val="372338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4" y="499476"/>
            <a:ext cx="6457950" cy="444097"/>
          </a:xfrm>
        </p:spPr>
        <p:txBody>
          <a:bodyPr/>
          <a:lstStyle/>
          <a:p>
            <a:r>
              <a:rPr lang="en-US" sz="2100" dirty="0"/>
              <a:t>Near Road Site for the Buffalo/Niagara CBSA</a:t>
            </a:r>
          </a:p>
        </p:txBody>
      </p:sp>
      <p:sp>
        <p:nvSpPr>
          <p:cNvPr id="3" name="Content Placeholder 2"/>
          <p:cNvSpPr>
            <a:spLocks noGrp="1"/>
          </p:cNvSpPr>
          <p:nvPr>
            <p:ph idx="1"/>
          </p:nvPr>
        </p:nvSpPr>
        <p:spPr>
          <a:xfrm>
            <a:off x="3723723" y="1132280"/>
            <a:ext cx="3043593" cy="2912268"/>
          </a:xfrm>
        </p:spPr>
        <p:txBody>
          <a:bodyPr>
            <a:normAutofit lnSpcReduction="10000"/>
          </a:bodyPr>
          <a:lstStyle/>
          <a:p>
            <a:r>
              <a:rPr lang="en-US" sz="2000" dirty="0" smtClean="0"/>
              <a:t>New EPA regulations require NY to have </a:t>
            </a:r>
          </a:p>
          <a:p>
            <a:pPr>
              <a:spcAft>
                <a:spcPts val="0"/>
              </a:spcAft>
            </a:pPr>
            <a:r>
              <a:rPr lang="en-US" sz="2000" dirty="0" smtClean="0"/>
              <a:t>	2 monitors in NYC </a:t>
            </a:r>
          </a:p>
          <a:p>
            <a:pPr>
              <a:spcAft>
                <a:spcPts val="0"/>
              </a:spcAft>
            </a:pPr>
            <a:r>
              <a:rPr lang="en-US" sz="2000" dirty="0" smtClean="0"/>
              <a:t>	1 in Buffalo  </a:t>
            </a:r>
          </a:p>
          <a:p>
            <a:pPr>
              <a:spcAft>
                <a:spcPts val="1200"/>
              </a:spcAft>
            </a:pPr>
            <a:r>
              <a:rPr lang="en-US" sz="2000" dirty="0" smtClean="0"/>
              <a:t>	1 in Rochester</a:t>
            </a:r>
          </a:p>
          <a:p>
            <a:r>
              <a:rPr lang="en-US" sz="2000" dirty="0" smtClean="0"/>
              <a:t>The Buffalo site is 20 m from I-90 between Exit 51 and 52 (Cheektowaga)</a:t>
            </a:r>
          </a:p>
          <a:p>
            <a:pPr>
              <a:spcAft>
                <a:spcPts val="0"/>
              </a:spcAft>
            </a:pPr>
            <a:r>
              <a:rPr lang="en-US" sz="2000" dirty="0" smtClean="0"/>
              <a:t>AADT is 131,019</a:t>
            </a:r>
            <a:endParaRPr lang="en-US" sz="2000" dirty="0"/>
          </a:p>
        </p:txBody>
      </p:sp>
      <p:pic>
        <p:nvPicPr>
          <p:cNvPr id="4" name="Picture 3"/>
          <p:cNvPicPr>
            <a:picLocks noChangeAspect="1"/>
          </p:cNvPicPr>
          <p:nvPr/>
        </p:nvPicPr>
        <p:blipFill>
          <a:blip r:embed="rId3"/>
          <a:stretch>
            <a:fillRect/>
          </a:stretch>
        </p:blipFill>
        <p:spPr>
          <a:xfrm>
            <a:off x="0" y="1072150"/>
            <a:ext cx="3542355" cy="3032528"/>
          </a:xfrm>
          <a:prstGeom prst="rect">
            <a:avLst/>
          </a:prstGeom>
        </p:spPr>
      </p:pic>
      <p:cxnSp>
        <p:nvCxnSpPr>
          <p:cNvPr id="6" name="Straight Arrow Connector 5"/>
          <p:cNvCxnSpPr/>
          <p:nvPr/>
        </p:nvCxnSpPr>
        <p:spPr>
          <a:xfrm flipH="1" flipV="1">
            <a:off x="2494585" y="2591924"/>
            <a:ext cx="935182" cy="328731"/>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8594" y="4185559"/>
            <a:ext cx="4129246" cy="509740"/>
          </a:xfrm>
          <a:prstGeom prst="rect">
            <a:avLst/>
          </a:prstGeom>
        </p:spPr>
        <p:txBody>
          <a:bodyPr vert="horz" lIns="0" tIns="0" rIns="0" bIns="0" rtlCol="0">
            <a:no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600"/>
              </a:spcAft>
            </a:pPr>
            <a:r>
              <a:rPr lang="en-US" dirty="0" smtClean="0"/>
              <a:t>EPA recommends monitoring UFP and Black Carbon at these sites </a:t>
            </a:r>
            <a:endParaRPr lang="en-US" dirty="0"/>
          </a:p>
        </p:txBody>
      </p:sp>
    </p:spTree>
    <p:extLst>
      <p:ext uri="{BB962C8B-B14F-4D97-AF65-F5344CB8AC3E}">
        <p14:creationId xmlns:p14="http://schemas.microsoft.com/office/powerpoint/2010/main" val="471738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298026"/>
            <a:ext cx="6100763" cy="734592"/>
          </a:xfrm>
        </p:spPr>
        <p:txBody>
          <a:bodyPr/>
          <a:lstStyle/>
          <a:p>
            <a:r>
              <a:rPr lang="en-US" dirty="0" smtClean="0"/>
              <a:t>Near </a:t>
            </a:r>
            <a:r>
              <a:rPr lang="en-US" dirty="0"/>
              <a:t>Road Air Quality Monitoring</a:t>
            </a:r>
          </a:p>
        </p:txBody>
      </p:sp>
      <p:sp>
        <p:nvSpPr>
          <p:cNvPr id="4" name="Text Placeholder 3"/>
          <p:cNvSpPr>
            <a:spLocks noGrp="1"/>
          </p:cNvSpPr>
          <p:nvPr>
            <p:ph type="body" sz="half" idx="2"/>
          </p:nvPr>
        </p:nvSpPr>
        <p:spPr>
          <a:xfrm>
            <a:off x="3484921" y="1183147"/>
            <a:ext cx="3213894" cy="3335797"/>
          </a:xfrm>
        </p:spPr>
        <p:txBody>
          <a:bodyPr>
            <a:normAutofit/>
          </a:bodyPr>
          <a:lstStyle/>
          <a:p>
            <a:pPr>
              <a:spcAft>
                <a:spcPts val="1200"/>
              </a:spcAft>
            </a:pPr>
            <a:r>
              <a:rPr lang="en-US" sz="2100" dirty="0" smtClean="0"/>
              <a:t>Millions of people in this country live near roadways </a:t>
            </a:r>
          </a:p>
          <a:p>
            <a:pPr>
              <a:spcAft>
                <a:spcPts val="600"/>
              </a:spcAft>
            </a:pPr>
            <a:r>
              <a:rPr lang="en-US" sz="2100" dirty="0"/>
              <a:t>New Federal Air Quality Standards for NO</a:t>
            </a:r>
            <a:r>
              <a:rPr lang="en-US" sz="2100" baseline="-25000" dirty="0"/>
              <a:t>2</a:t>
            </a:r>
            <a:r>
              <a:rPr lang="en-US" sz="2100" dirty="0"/>
              <a:t>, CO and </a:t>
            </a:r>
            <a:r>
              <a:rPr lang="en-US" sz="2100" dirty="0" smtClean="0"/>
              <a:t>PM</a:t>
            </a:r>
            <a:r>
              <a:rPr lang="en-US" sz="2100" baseline="-25000" dirty="0" smtClean="0"/>
              <a:t>2.5</a:t>
            </a:r>
            <a:r>
              <a:rPr lang="en-US" sz="2100" dirty="0" smtClean="0"/>
              <a:t> require Near </a:t>
            </a:r>
            <a:r>
              <a:rPr lang="en-US" sz="2100" dirty="0"/>
              <a:t>Road Monitoring </a:t>
            </a:r>
            <a:r>
              <a:rPr lang="en-US" sz="2100" dirty="0" smtClean="0"/>
              <a:t>in </a:t>
            </a:r>
            <a:r>
              <a:rPr lang="en-US" sz="2100" dirty="0"/>
              <a:t>cities </a:t>
            </a:r>
            <a:r>
              <a:rPr lang="en-US" sz="2100" dirty="0" smtClean="0"/>
              <a:t>(MSAs) with </a:t>
            </a:r>
            <a:r>
              <a:rPr lang="en-US" sz="2100" dirty="0"/>
              <a:t>populations </a:t>
            </a:r>
            <a:r>
              <a:rPr lang="en-US" sz="2100" dirty="0" smtClean="0"/>
              <a:t>over 1 Million</a:t>
            </a:r>
            <a:endParaRPr lang="en-US" sz="2100" dirty="0"/>
          </a:p>
        </p:txBody>
      </p:sp>
      <p:pic>
        <p:nvPicPr>
          <p:cNvPr id="1026" name="Picture 2"/>
          <p:cNvPicPr>
            <a:picLocks noGrp="1" noChangeAspect="1" noChangeArrowheads="1"/>
          </p:cNvPicPr>
          <p:nvPr>
            <p:ph type="chart" sz="half" idx="1"/>
          </p:nvPr>
        </p:nvPicPr>
        <p:blipFill>
          <a:blip r:embed="rId3" cstate="print"/>
          <a:srcRect/>
          <a:stretch>
            <a:fillRect/>
          </a:stretch>
        </p:blipFill>
        <p:spPr bwMode="auto">
          <a:xfrm>
            <a:off x="114300" y="1085850"/>
            <a:ext cx="3290694" cy="3221497"/>
          </a:xfrm>
          <a:prstGeom prst="rect">
            <a:avLst/>
          </a:prstGeom>
          <a:noFill/>
          <a:ln w="9525">
            <a:noFill/>
            <a:miter lim="800000"/>
            <a:headEnd/>
            <a:tailEnd/>
          </a:ln>
          <a:effectLst/>
        </p:spPr>
      </p:pic>
      <p:sp>
        <p:nvSpPr>
          <p:cNvPr id="3" name="TextBox 2"/>
          <p:cNvSpPr txBox="1"/>
          <p:nvPr/>
        </p:nvSpPr>
        <p:spPr>
          <a:xfrm rot="1673911">
            <a:off x="1132933" y="3184610"/>
            <a:ext cx="1107461" cy="230832"/>
          </a:xfrm>
          <a:prstGeom prst="rect">
            <a:avLst/>
          </a:prstGeom>
          <a:noFill/>
        </p:spPr>
        <p:txBody>
          <a:bodyPr wrap="square" rtlCol="0">
            <a:spAutoFit/>
          </a:bodyPr>
          <a:lstStyle/>
          <a:p>
            <a:r>
              <a:rPr lang="en-US" sz="900" dirty="0" smtClean="0"/>
              <a:t>500m from road</a:t>
            </a:r>
            <a:endParaRPr lang="en-US" sz="900" dirty="0"/>
          </a:p>
        </p:txBody>
      </p:sp>
      <p:sp>
        <p:nvSpPr>
          <p:cNvPr id="7" name="TextBox 6"/>
          <p:cNvSpPr txBox="1"/>
          <p:nvPr/>
        </p:nvSpPr>
        <p:spPr>
          <a:xfrm rot="623999">
            <a:off x="898804" y="3623763"/>
            <a:ext cx="488963" cy="230832"/>
          </a:xfrm>
          <a:prstGeom prst="rect">
            <a:avLst/>
          </a:prstGeom>
          <a:noFill/>
        </p:spPr>
        <p:txBody>
          <a:bodyPr wrap="square" rtlCol="0">
            <a:spAutoFit/>
          </a:bodyPr>
          <a:lstStyle/>
          <a:p>
            <a:r>
              <a:rPr lang="en-US" sz="900" dirty="0"/>
              <a:t>1</a:t>
            </a:r>
            <a:r>
              <a:rPr lang="en-US" sz="900" dirty="0" smtClean="0"/>
              <a:t>00m</a:t>
            </a:r>
            <a:endParaRPr lang="en-US" sz="900" dirty="0"/>
          </a:p>
        </p:txBody>
      </p:sp>
      <p:sp>
        <p:nvSpPr>
          <p:cNvPr id="8" name="TextBox 7"/>
          <p:cNvSpPr txBox="1"/>
          <p:nvPr/>
        </p:nvSpPr>
        <p:spPr>
          <a:xfrm rot="1200332">
            <a:off x="890890" y="3429582"/>
            <a:ext cx="488963" cy="230832"/>
          </a:xfrm>
          <a:prstGeom prst="rect">
            <a:avLst/>
          </a:prstGeom>
          <a:noFill/>
        </p:spPr>
        <p:txBody>
          <a:bodyPr wrap="square" rtlCol="0">
            <a:spAutoFit/>
          </a:bodyPr>
          <a:lstStyle/>
          <a:p>
            <a:r>
              <a:rPr lang="en-US" sz="900" dirty="0" smtClean="0"/>
              <a:t>200m</a:t>
            </a:r>
            <a:endParaRPr lang="en-US" sz="900" dirty="0"/>
          </a:p>
        </p:txBody>
      </p:sp>
      <p:sp>
        <p:nvSpPr>
          <p:cNvPr id="9" name="TextBox 8"/>
          <p:cNvSpPr txBox="1"/>
          <p:nvPr/>
        </p:nvSpPr>
        <p:spPr>
          <a:xfrm rot="1900614">
            <a:off x="931961" y="3266287"/>
            <a:ext cx="494604" cy="228780"/>
          </a:xfrm>
          <a:prstGeom prst="rect">
            <a:avLst/>
          </a:prstGeom>
          <a:noFill/>
        </p:spPr>
        <p:txBody>
          <a:bodyPr wrap="square" rtlCol="0">
            <a:spAutoFit/>
          </a:bodyPr>
          <a:lstStyle/>
          <a:p>
            <a:r>
              <a:rPr lang="en-US" sz="900" dirty="0"/>
              <a:t>3</a:t>
            </a:r>
            <a:r>
              <a:rPr lang="en-US" sz="900" dirty="0" smtClean="0"/>
              <a:t>00m</a:t>
            </a:r>
            <a:endParaRPr lang="en-US" sz="900" dirty="0"/>
          </a:p>
        </p:txBody>
      </p:sp>
      <p:sp>
        <p:nvSpPr>
          <p:cNvPr id="10" name="TextBox 9"/>
          <p:cNvSpPr txBox="1"/>
          <p:nvPr/>
        </p:nvSpPr>
        <p:spPr>
          <a:xfrm rot="2142583">
            <a:off x="1008931" y="3136701"/>
            <a:ext cx="494604" cy="228780"/>
          </a:xfrm>
          <a:prstGeom prst="rect">
            <a:avLst/>
          </a:prstGeom>
          <a:noFill/>
        </p:spPr>
        <p:txBody>
          <a:bodyPr wrap="square" rtlCol="0">
            <a:spAutoFit/>
          </a:bodyPr>
          <a:lstStyle/>
          <a:p>
            <a:r>
              <a:rPr lang="en-US" sz="900" dirty="0" smtClean="0"/>
              <a:t>400m</a:t>
            </a:r>
            <a:endParaRPr lang="en-US" sz="900" dirty="0"/>
          </a:p>
        </p:txBody>
      </p:sp>
    </p:spTree>
    <p:extLst>
      <p:ext uri="{BB962C8B-B14F-4D97-AF65-F5344CB8AC3E}">
        <p14:creationId xmlns:p14="http://schemas.microsoft.com/office/powerpoint/2010/main" val="8757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413543"/>
            <a:ext cx="6457950" cy="405607"/>
          </a:xfrm>
        </p:spPr>
        <p:txBody>
          <a:bodyPr/>
          <a:lstStyle/>
          <a:p>
            <a:r>
              <a:rPr lang="en-US" dirty="0" smtClean="0"/>
              <a:t>Near Road, Urban and Rural UFP Data</a:t>
            </a:r>
            <a:endParaRPr lang="en-US" dirty="0"/>
          </a:p>
        </p:txBody>
      </p:sp>
      <p:sp>
        <p:nvSpPr>
          <p:cNvPr id="3" name="Content Placeholder 2"/>
          <p:cNvSpPr>
            <a:spLocks noGrp="1"/>
          </p:cNvSpPr>
          <p:nvPr>
            <p:ph idx="1"/>
          </p:nvPr>
        </p:nvSpPr>
        <p:spPr>
          <a:xfrm>
            <a:off x="3549227" y="1199003"/>
            <a:ext cx="2819824" cy="1970917"/>
          </a:xfrm>
        </p:spPr>
        <p:txBody>
          <a:bodyPr>
            <a:normAutofit/>
          </a:bodyPr>
          <a:lstStyle/>
          <a:p>
            <a:pPr>
              <a:spcAft>
                <a:spcPts val="1200"/>
              </a:spcAft>
            </a:pPr>
            <a:r>
              <a:rPr lang="en-US" sz="2000" dirty="0" smtClean="0"/>
              <a:t>Buffalo Near Road UFP average concentrations are highest during the morning commute and higher than NYC urban average </a:t>
            </a:r>
            <a:endParaRPr lang="en-US" dirty="0" smtClean="0"/>
          </a:p>
        </p:txBody>
      </p:sp>
      <p:pic>
        <p:nvPicPr>
          <p:cNvPr id="8" name="Picture 7"/>
          <p:cNvPicPr>
            <a:picLocks noChangeAspect="1"/>
          </p:cNvPicPr>
          <p:nvPr/>
        </p:nvPicPr>
        <p:blipFill>
          <a:blip r:embed="rId3"/>
          <a:stretch>
            <a:fillRect/>
          </a:stretch>
        </p:blipFill>
        <p:spPr>
          <a:xfrm>
            <a:off x="217777" y="1199003"/>
            <a:ext cx="3161748" cy="2065743"/>
          </a:xfrm>
          <a:prstGeom prst="rect">
            <a:avLst/>
          </a:prstGeom>
        </p:spPr>
      </p:pic>
      <p:sp>
        <p:nvSpPr>
          <p:cNvPr id="6" name="Content Placeholder 2"/>
          <p:cNvSpPr txBox="1">
            <a:spLocks/>
          </p:cNvSpPr>
          <p:nvPr/>
        </p:nvSpPr>
        <p:spPr>
          <a:xfrm>
            <a:off x="449685" y="3413760"/>
            <a:ext cx="5835968" cy="1070187"/>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1200"/>
              </a:spcAft>
            </a:pPr>
            <a:r>
              <a:rPr lang="en-US" sz="2000" dirty="0" smtClean="0"/>
              <a:t>UFP concentration is a better indicator of proximity to a source than it is to the size of the source  </a:t>
            </a:r>
            <a:endParaRPr lang="en-US" dirty="0" smtClean="0"/>
          </a:p>
        </p:txBody>
      </p:sp>
    </p:spTree>
    <p:extLst>
      <p:ext uri="{BB962C8B-B14F-4D97-AF65-F5344CB8AC3E}">
        <p14:creationId xmlns:p14="http://schemas.microsoft.com/office/powerpoint/2010/main" val="4192438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454" y="899814"/>
            <a:ext cx="2171285" cy="912511"/>
          </a:xfrm>
        </p:spPr>
        <p:txBody>
          <a:bodyPr>
            <a:normAutofit/>
          </a:bodyPr>
          <a:lstStyle/>
          <a:p>
            <a:pPr algn="ctr"/>
            <a:r>
              <a:rPr lang="en-US" sz="2100" dirty="0" err="1" smtClean="0"/>
              <a:t>Busti</a:t>
            </a:r>
            <a:r>
              <a:rPr lang="en-US" sz="2100" dirty="0" smtClean="0"/>
              <a:t> </a:t>
            </a:r>
            <a:r>
              <a:rPr lang="en-US" sz="2100" dirty="0"/>
              <a:t>Avenue </a:t>
            </a:r>
            <a:r>
              <a:rPr lang="en-US" sz="2100" dirty="0" smtClean="0"/>
              <a:t>Downwind, Max Impact Site</a:t>
            </a:r>
            <a:endParaRPr lang="en-US" sz="2100" dirty="0"/>
          </a:p>
        </p:txBody>
      </p:sp>
      <p:sp>
        <p:nvSpPr>
          <p:cNvPr id="3" name="Content Placeholder 2"/>
          <p:cNvSpPr>
            <a:spLocks noGrp="1"/>
          </p:cNvSpPr>
          <p:nvPr>
            <p:ph idx="1"/>
          </p:nvPr>
        </p:nvSpPr>
        <p:spPr>
          <a:xfrm>
            <a:off x="4630567" y="1672799"/>
            <a:ext cx="2227433" cy="2576513"/>
          </a:xfrm>
        </p:spPr>
        <p:txBody>
          <a:bodyPr/>
          <a:lstStyle/>
          <a:p>
            <a:r>
              <a:rPr lang="en-US" dirty="0" smtClean="0"/>
              <a:t> </a:t>
            </a:r>
            <a:endParaRPr lang="en-US" dirty="0"/>
          </a:p>
        </p:txBody>
      </p:sp>
      <p:sp>
        <p:nvSpPr>
          <p:cNvPr id="8" name="Rectangle 7"/>
          <p:cNvSpPr/>
          <p:nvPr/>
        </p:nvSpPr>
        <p:spPr>
          <a:xfrm>
            <a:off x="4613905" y="1940984"/>
            <a:ext cx="2006390" cy="1754326"/>
          </a:xfrm>
          <a:prstGeom prst="rect">
            <a:avLst/>
          </a:prstGeom>
        </p:spPr>
        <p:txBody>
          <a:bodyPr wrap="square">
            <a:spAutoFit/>
          </a:bodyPr>
          <a:lstStyle/>
          <a:p>
            <a:r>
              <a:rPr lang="en-US" sz="1800" dirty="0" smtClean="0">
                <a:solidFill>
                  <a:srgbClr val="646569"/>
                </a:solidFill>
                <a:latin typeface="Arial" panose="020B0604020202020204" pitchFamily="34" charset="0"/>
                <a:cs typeface="Arial" panose="020B0604020202020204" pitchFamily="34" charset="0"/>
              </a:rPr>
              <a:t>The </a:t>
            </a:r>
            <a:r>
              <a:rPr lang="en-US" sz="1800" dirty="0">
                <a:solidFill>
                  <a:srgbClr val="646569"/>
                </a:solidFill>
                <a:latin typeface="Arial" panose="020B0604020202020204" pitchFamily="34" charset="0"/>
                <a:cs typeface="Arial" panose="020B0604020202020204" pitchFamily="34" charset="0"/>
              </a:rPr>
              <a:t>shelter </a:t>
            </a:r>
            <a:r>
              <a:rPr lang="en-US" sz="1800" dirty="0" smtClean="0">
                <a:solidFill>
                  <a:srgbClr val="646569"/>
                </a:solidFill>
                <a:latin typeface="Arial" panose="020B0604020202020204" pitchFamily="34" charset="0"/>
                <a:cs typeface="Arial" panose="020B0604020202020204" pitchFamily="34" charset="0"/>
              </a:rPr>
              <a:t>was located about </a:t>
            </a:r>
            <a:r>
              <a:rPr lang="en-US" sz="1800" dirty="0">
                <a:solidFill>
                  <a:srgbClr val="646569"/>
                </a:solidFill>
                <a:latin typeface="Arial" panose="020B0604020202020204" pitchFamily="34" charset="0"/>
                <a:cs typeface="Arial" panose="020B0604020202020204" pitchFamily="34" charset="0"/>
              </a:rPr>
              <a:t>40 </a:t>
            </a:r>
            <a:r>
              <a:rPr lang="en-US" sz="1800" dirty="0" smtClean="0">
                <a:solidFill>
                  <a:srgbClr val="646569"/>
                </a:solidFill>
                <a:latin typeface="Arial" panose="020B0604020202020204" pitchFamily="34" charset="0"/>
                <a:cs typeface="Arial" panose="020B0604020202020204" pitchFamily="34" charset="0"/>
              </a:rPr>
              <a:t>m </a:t>
            </a:r>
            <a:r>
              <a:rPr lang="en-US" sz="1800" dirty="0">
                <a:solidFill>
                  <a:srgbClr val="646569"/>
                </a:solidFill>
                <a:latin typeface="Arial" panose="020B0604020202020204" pitchFamily="34" charset="0"/>
                <a:cs typeface="Arial" panose="020B0604020202020204" pitchFamily="34" charset="0"/>
              </a:rPr>
              <a:t>from the Peace Bridge Plaza and more than 200 </a:t>
            </a:r>
            <a:r>
              <a:rPr lang="en-US" sz="1800" dirty="0" smtClean="0">
                <a:solidFill>
                  <a:srgbClr val="646569"/>
                </a:solidFill>
                <a:latin typeface="Arial" panose="020B0604020202020204" pitchFamily="34" charset="0"/>
                <a:cs typeface="Arial" panose="020B0604020202020204" pitchFamily="34" charset="0"/>
              </a:rPr>
              <a:t>m from I-190</a:t>
            </a:r>
            <a:endParaRPr lang="en-US" sz="1800" dirty="0">
              <a:solidFill>
                <a:srgbClr val="646569"/>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5587" y="852494"/>
            <a:ext cx="4495205" cy="3461147"/>
          </a:xfrm>
          <a:prstGeom prst="rect">
            <a:avLst/>
          </a:prstGeom>
        </p:spPr>
      </p:pic>
      <p:pic>
        <p:nvPicPr>
          <p:cNvPr id="11" name="Picture 10"/>
          <p:cNvPicPr>
            <a:picLocks noChangeAspect="1"/>
          </p:cNvPicPr>
          <p:nvPr/>
        </p:nvPicPr>
        <p:blipFill>
          <a:blip r:embed="rId4"/>
          <a:stretch>
            <a:fillRect/>
          </a:stretch>
        </p:blipFill>
        <p:spPr>
          <a:xfrm>
            <a:off x="1785658" y="1099193"/>
            <a:ext cx="2701179" cy="1920293"/>
          </a:xfrm>
          <a:prstGeom prst="rect">
            <a:avLst/>
          </a:prstGeom>
        </p:spPr>
      </p:pic>
      <p:cxnSp>
        <p:nvCxnSpPr>
          <p:cNvPr id="12" name="Straight Arrow Connector 11"/>
          <p:cNvCxnSpPr/>
          <p:nvPr/>
        </p:nvCxnSpPr>
        <p:spPr>
          <a:xfrm flipV="1">
            <a:off x="2191513" y="2035595"/>
            <a:ext cx="660598" cy="631814"/>
          </a:xfrm>
          <a:prstGeom prst="straightConnector1">
            <a:avLst/>
          </a:prstGeom>
          <a:ln w="1174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20001">
            <a:off x="815970" y="2413535"/>
            <a:ext cx="823903" cy="611706"/>
          </a:xfrm>
          <a:prstGeom prst="rect">
            <a:avLst/>
          </a:prstGeom>
          <a:noFill/>
        </p:spPr>
        <p:txBody>
          <a:bodyPr wrap="square" rtlCol="0">
            <a:spAutoFit/>
          </a:bodyPr>
          <a:lstStyle/>
          <a:p>
            <a:r>
              <a:rPr lang="en-US" sz="1125" b="1" dirty="0">
                <a:solidFill>
                  <a:srgbClr val="FFFF00"/>
                </a:solidFill>
              </a:rPr>
              <a:t>Customs Clearance Lanes</a:t>
            </a:r>
          </a:p>
        </p:txBody>
      </p:sp>
      <p:sp>
        <p:nvSpPr>
          <p:cNvPr id="14" name="TextBox 13"/>
          <p:cNvSpPr txBox="1"/>
          <p:nvPr/>
        </p:nvSpPr>
        <p:spPr>
          <a:xfrm rot="20564028">
            <a:off x="1520179" y="2926637"/>
            <a:ext cx="823903" cy="611706"/>
          </a:xfrm>
          <a:prstGeom prst="rect">
            <a:avLst/>
          </a:prstGeom>
          <a:noFill/>
        </p:spPr>
        <p:txBody>
          <a:bodyPr wrap="square" rtlCol="0">
            <a:spAutoFit/>
          </a:bodyPr>
          <a:lstStyle/>
          <a:p>
            <a:r>
              <a:rPr lang="en-US" sz="1125" b="1" dirty="0">
                <a:solidFill>
                  <a:srgbClr val="FFFF00"/>
                </a:solidFill>
              </a:rPr>
              <a:t>Customs Clearance Lanes</a:t>
            </a:r>
          </a:p>
        </p:txBody>
      </p:sp>
      <p:sp>
        <p:nvSpPr>
          <p:cNvPr id="10" name="Title 1"/>
          <p:cNvSpPr txBox="1">
            <a:spLocks/>
          </p:cNvSpPr>
          <p:nvPr/>
        </p:nvSpPr>
        <p:spPr>
          <a:xfrm>
            <a:off x="157741" y="313213"/>
            <a:ext cx="4472826" cy="586601"/>
          </a:xfrm>
          <a:prstGeom prst="rect">
            <a:avLst/>
          </a:prstGeom>
        </p:spPr>
        <p:txBody>
          <a:bodyPr vert="horz" lIns="0" tIns="0" rIns="0" bIns="0" rtlCol="0" anchor="ctr" anchorCtr="0">
            <a:normAutofit/>
          </a:bodyPr>
          <a:lstStyle>
            <a:lvl1pPr algn="l" defTabSz="514350" rtl="0" eaLnBrk="1" latinLnBrk="0" hangingPunct="1">
              <a:lnSpc>
                <a:spcPct val="90000"/>
              </a:lnSpc>
              <a:spcBef>
                <a:spcPct val="0"/>
              </a:spcBef>
              <a:buNone/>
              <a:defRPr sz="2400" b="1" kern="1200">
                <a:solidFill>
                  <a:srgbClr val="002D73"/>
                </a:solidFill>
                <a:latin typeface="Arial" panose="020B0604020202020204" pitchFamily="34" charset="0"/>
                <a:ea typeface="+mj-ea"/>
                <a:cs typeface="Arial" panose="020B0604020202020204" pitchFamily="34" charset="0"/>
              </a:defRPr>
            </a:lvl1pPr>
          </a:lstStyle>
          <a:p>
            <a:r>
              <a:rPr lang="en-US" sz="2000" dirty="0" smtClean="0"/>
              <a:t>Peace Bridge (Mobile Source Study)</a:t>
            </a:r>
            <a:endParaRPr lang="en-US" sz="2000" dirty="0"/>
          </a:p>
        </p:txBody>
      </p:sp>
      <p:sp>
        <p:nvSpPr>
          <p:cNvPr id="15" name="Content Placeholder 2"/>
          <p:cNvSpPr txBox="1">
            <a:spLocks/>
          </p:cNvSpPr>
          <p:nvPr/>
        </p:nvSpPr>
        <p:spPr>
          <a:xfrm>
            <a:off x="2252822" y="3508609"/>
            <a:ext cx="2227433" cy="2576513"/>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mtClean="0"/>
              <a:t> </a:t>
            </a:r>
            <a:endParaRPr lang="en-US" dirty="0"/>
          </a:p>
        </p:txBody>
      </p:sp>
      <p:sp>
        <p:nvSpPr>
          <p:cNvPr id="16" name="Rectangle 15"/>
          <p:cNvSpPr/>
          <p:nvPr/>
        </p:nvSpPr>
        <p:spPr>
          <a:xfrm>
            <a:off x="254761" y="4377971"/>
            <a:ext cx="5279052" cy="338554"/>
          </a:xfrm>
          <a:prstGeom prst="rect">
            <a:avLst/>
          </a:prstGeom>
        </p:spPr>
        <p:txBody>
          <a:bodyPr wrap="square">
            <a:spAutoFit/>
          </a:bodyPr>
          <a:lstStyle/>
          <a:p>
            <a:r>
              <a:rPr lang="en-US" sz="1600" dirty="0" smtClean="0">
                <a:solidFill>
                  <a:srgbClr val="646569"/>
                </a:solidFill>
                <a:latin typeface="Arial" panose="020B0604020202020204" pitchFamily="34" charset="0"/>
                <a:cs typeface="Arial" panose="020B0604020202020204" pitchFamily="34" charset="0"/>
              </a:rPr>
              <a:t>We monitored PM</a:t>
            </a:r>
            <a:r>
              <a:rPr lang="en-US" sz="1600" baseline="-25000" dirty="0" smtClean="0">
                <a:solidFill>
                  <a:srgbClr val="646569"/>
                </a:solidFill>
                <a:latin typeface="Arial" panose="020B0604020202020204" pitchFamily="34" charset="0"/>
                <a:cs typeface="Arial" panose="020B0604020202020204" pitchFamily="34" charset="0"/>
              </a:rPr>
              <a:t>2.5</a:t>
            </a:r>
            <a:r>
              <a:rPr lang="en-US" sz="1600" dirty="0" smtClean="0">
                <a:solidFill>
                  <a:srgbClr val="646569"/>
                </a:solidFill>
                <a:latin typeface="Arial" panose="020B0604020202020204" pitchFamily="34" charset="0"/>
                <a:cs typeface="Arial" panose="020B0604020202020204" pitchFamily="34" charset="0"/>
              </a:rPr>
              <a:t>, UFP and Air Toxics for 1 year</a:t>
            </a:r>
            <a:endParaRPr lang="en-US" sz="16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64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08781"/>
            <a:ext cx="6457950" cy="584200"/>
          </a:xfrm>
        </p:spPr>
        <p:txBody>
          <a:bodyPr>
            <a:normAutofit fontScale="90000"/>
          </a:bodyPr>
          <a:lstStyle/>
          <a:p>
            <a:r>
              <a:rPr lang="en-US" dirty="0" smtClean="0"/>
              <a:t>UFP and Theoretical Distance to Mobile Sources</a:t>
            </a:r>
            <a:endParaRPr lang="en-US" dirty="0"/>
          </a:p>
        </p:txBody>
      </p:sp>
      <p:sp>
        <p:nvSpPr>
          <p:cNvPr id="3" name="Content Placeholder 2"/>
          <p:cNvSpPr>
            <a:spLocks noGrp="1"/>
          </p:cNvSpPr>
          <p:nvPr>
            <p:ph idx="1"/>
          </p:nvPr>
        </p:nvSpPr>
        <p:spPr>
          <a:xfrm>
            <a:off x="3750470" y="1085566"/>
            <a:ext cx="2821782" cy="3757103"/>
          </a:xfrm>
        </p:spPr>
        <p:txBody>
          <a:bodyPr>
            <a:normAutofit/>
          </a:bodyPr>
          <a:lstStyle/>
          <a:p>
            <a:pPr>
              <a:spcAft>
                <a:spcPts val="600"/>
              </a:spcAft>
            </a:pPr>
            <a:r>
              <a:rPr lang="en-US" sz="2000" dirty="0" smtClean="0"/>
              <a:t>UFP is often used as an indicator (tracer) of mobile source emissions because it has a very steep gradient downwind from roads</a:t>
            </a:r>
          </a:p>
          <a:p>
            <a:r>
              <a:rPr lang="en-US" sz="2000" dirty="0" smtClean="0"/>
              <a:t>UFP returns to background within a few hundred meters of edge of road </a:t>
            </a:r>
          </a:p>
        </p:txBody>
      </p:sp>
      <p:pic>
        <p:nvPicPr>
          <p:cNvPr id="4" name="Picture 3"/>
          <p:cNvPicPr>
            <a:picLocks noChangeAspect="1"/>
          </p:cNvPicPr>
          <p:nvPr/>
        </p:nvPicPr>
        <p:blipFill>
          <a:blip r:embed="rId3"/>
          <a:stretch>
            <a:fillRect/>
          </a:stretch>
        </p:blipFill>
        <p:spPr>
          <a:xfrm>
            <a:off x="250933" y="1604119"/>
            <a:ext cx="3163780" cy="2399799"/>
          </a:xfrm>
          <a:prstGeom prst="rect">
            <a:avLst/>
          </a:prstGeom>
        </p:spPr>
      </p:pic>
      <p:sp>
        <p:nvSpPr>
          <p:cNvPr id="6" name="Right Arrow 5"/>
          <p:cNvSpPr/>
          <p:nvPr/>
        </p:nvSpPr>
        <p:spPr>
          <a:xfrm>
            <a:off x="1068440" y="1439814"/>
            <a:ext cx="1507331" cy="192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6610" y="1185862"/>
            <a:ext cx="1245149" cy="300082"/>
          </a:xfrm>
          <a:prstGeom prst="rect">
            <a:avLst/>
          </a:prstGeom>
          <a:noFill/>
        </p:spPr>
        <p:txBody>
          <a:bodyPr wrap="none" rtlCol="0">
            <a:spAutoFit/>
          </a:bodyPr>
          <a:lstStyle/>
          <a:p>
            <a:r>
              <a:rPr lang="en-US" dirty="0" smtClean="0">
                <a:solidFill>
                  <a:srgbClr val="2C5234"/>
                </a:solidFill>
              </a:rPr>
              <a:t>Wind Direction</a:t>
            </a:r>
            <a:endParaRPr lang="en-US" dirty="0">
              <a:solidFill>
                <a:srgbClr val="2C5234"/>
              </a:solidFill>
            </a:endParaRPr>
          </a:p>
        </p:txBody>
      </p:sp>
      <p:sp>
        <p:nvSpPr>
          <p:cNvPr id="8" name="Text Box 21"/>
          <p:cNvSpPr txBox="1">
            <a:spLocks noChangeArrowheads="1"/>
          </p:cNvSpPr>
          <p:nvPr/>
        </p:nvSpPr>
        <p:spPr bwMode="auto">
          <a:xfrm>
            <a:off x="307838" y="4490650"/>
            <a:ext cx="1903522" cy="352019"/>
          </a:xfrm>
          <a:prstGeom prst="rect">
            <a:avLst/>
          </a:prstGeom>
          <a:noFill/>
          <a:ln w="9525">
            <a:noFill/>
            <a:miter lim="800000"/>
            <a:headEnd/>
            <a:tailEnd/>
          </a:ln>
          <a:effectLst/>
        </p:spPr>
        <p:txBody>
          <a:bodyPr wrap="square">
            <a:spAutoFit/>
          </a:bodyPr>
          <a:lstStyle/>
          <a:p>
            <a:pPr>
              <a:spcBef>
                <a:spcPct val="50000"/>
              </a:spcBef>
            </a:pPr>
            <a:r>
              <a:rPr lang="en-US" sz="675" dirty="0">
                <a:latin typeface="Times New Roman" pitchFamily="18" charset="0"/>
                <a:cs typeface="Times New Roman" pitchFamily="18" charset="0"/>
              </a:rPr>
              <a:t>Zhu et al., JAMA 2002, Atm. </a:t>
            </a:r>
            <a:r>
              <a:rPr lang="en-US" sz="675" dirty="0" err="1">
                <a:latin typeface="Times New Roman" pitchFamily="18" charset="0"/>
                <a:cs typeface="Times New Roman" pitchFamily="18" charset="0"/>
              </a:rPr>
              <a:t>Env</a:t>
            </a:r>
            <a:r>
              <a:rPr lang="en-US" sz="675" dirty="0">
                <a:latin typeface="Times New Roman" pitchFamily="18" charset="0"/>
                <a:cs typeface="Times New Roman" pitchFamily="18" charset="0"/>
              </a:rPr>
              <a:t>., </a:t>
            </a:r>
            <a:r>
              <a:rPr lang="en-US" sz="675" dirty="0" smtClean="0">
                <a:latin typeface="Times New Roman" pitchFamily="18" charset="0"/>
                <a:cs typeface="Times New Roman" pitchFamily="18" charset="0"/>
              </a:rPr>
              <a:t>2002</a:t>
            </a:r>
          </a:p>
          <a:p>
            <a:pPr>
              <a:spcBef>
                <a:spcPct val="50000"/>
              </a:spcBef>
            </a:pPr>
            <a:r>
              <a:rPr lang="en-US" sz="675" dirty="0" err="1" smtClean="0">
                <a:latin typeface="Times New Roman" pitchFamily="18" charset="0"/>
                <a:cs typeface="Times New Roman" pitchFamily="18" charset="0"/>
              </a:rPr>
              <a:t>Karner</a:t>
            </a:r>
            <a:r>
              <a:rPr lang="en-US" sz="675" dirty="0" smtClean="0">
                <a:latin typeface="Times New Roman" pitchFamily="18" charset="0"/>
                <a:cs typeface="Times New Roman" pitchFamily="18" charset="0"/>
              </a:rPr>
              <a:t>, Environmental Science &amp; Tech, 2010</a:t>
            </a:r>
            <a:endParaRPr lang="en-US" sz="675" dirty="0">
              <a:latin typeface="Times New Roman" pitchFamily="18" charset="0"/>
              <a:cs typeface="Times New Roman" pitchFamily="18" charset="0"/>
            </a:endParaRPr>
          </a:p>
        </p:txBody>
      </p:sp>
    </p:spTree>
    <p:extLst>
      <p:ext uri="{BB962C8B-B14F-4D97-AF65-F5344CB8AC3E}">
        <p14:creationId xmlns:p14="http://schemas.microsoft.com/office/powerpoint/2010/main" val="252677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4596552" y="260964"/>
            <a:ext cx="476250" cy="812007"/>
            <a:chOff x="3695" y="660"/>
            <a:chExt cx="400" cy="682"/>
          </a:xfrm>
        </p:grpSpPr>
        <p:pic>
          <p:nvPicPr>
            <p:cNvPr id="7246" name="Picture 4" descr="viru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 y="842"/>
              <a:ext cx="39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7" name="Text Box 5"/>
            <p:cNvSpPr txBox="1">
              <a:spLocks noChangeArrowheads="1"/>
            </p:cNvSpPr>
            <p:nvPr/>
          </p:nvSpPr>
          <p:spPr bwMode="auto">
            <a:xfrm>
              <a:off x="3755" y="660"/>
              <a:ext cx="3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Virus</a:t>
              </a:r>
            </a:p>
          </p:txBody>
        </p:sp>
      </p:grpSp>
      <p:sp>
        <p:nvSpPr>
          <p:cNvPr id="7171" name="Text Box 11"/>
          <p:cNvSpPr txBox="1">
            <a:spLocks noChangeArrowheads="1"/>
          </p:cNvSpPr>
          <p:nvPr/>
        </p:nvSpPr>
        <p:spPr bwMode="auto">
          <a:xfrm>
            <a:off x="167880" y="1225116"/>
            <a:ext cx="535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 </a:t>
            </a:r>
          </a:p>
          <a:p>
            <a:pPr algn="ctr" eaLnBrk="1" hangingPunct="1">
              <a:spcBef>
                <a:spcPct val="0"/>
              </a:spcBef>
            </a:pPr>
            <a:r>
              <a:rPr lang="en-US" altLang="en-US" sz="1050" b="1" dirty="0">
                <a:latin typeface="Calibri" panose="020F0502020204030204" pitchFamily="34" charset="0"/>
              </a:rPr>
              <a:t>Meter</a:t>
            </a:r>
          </a:p>
          <a:p>
            <a:pPr algn="ctr" eaLnBrk="1" hangingPunct="1">
              <a:spcBef>
                <a:spcPct val="0"/>
              </a:spcBef>
            </a:pPr>
            <a:r>
              <a:rPr lang="en-US" altLang="en-US" sz="1050" b="1" dirty="0">
                <a:latin typeface="Calibri" panose="020F0502020204030204" pitchFamily="34" charset="0"/>
              </a:rPr>
              <a:t>1 Million </a:t>
            </a:r>
          </a:p>
          <a:p>
            <a:pPr algn="ctr" eaLnBrk="1" hangingPunct="1">
              <a:spcBef>
                <a:spcPct val="0"/>
              </a:spcBef>
            </a:pPr>
            <a:r>
              <a:rPr lang="en-US" altLang="en-US" sz="1050" b="1" dirty="0">
                <a:latin typeface="Calibri" panose="020F0502020204030204" pitchFamily="34" charset="0"/>
              </a:rPr>
              <a:t>Microns</a:t>
            </a:r>
          </a:p>
        </p:txBody>
      </p:sp>
      <p:grpSp>
        <p:nvGrpSpPr>
          <p:cNvPr id="7242" name="Group 13"/>
          <p:cNvGrpSpPr>
            <a:grpSpLocks/>
          </p:cNvGrpSpPr>
          <p:nvPr/>
        </p:nvGrpSpPr>
        <p:grpSpPr bwMode="auto">
          <a:xfrm>
            <a:off x="129073" y="310226"/>
            <a:ext cx="542663" cy="943571"/>
            <a:chOff x="117" y="451"/>
            <a:chExt cx="539" cy="1034"/>
          </a:xfrm>
        </p:grpSpPr>
        <p:pic>
          <p:nvPicPr>
            <p:cNvPr id="7244" name="Picture 14"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1938" t="827" r="45718" b="75285"/>
            <a:stretch>
              <a:fillRect/>
            </a:stretch>
          </p:blipFill>
          <p:spPr bwMode="auto">
            <a:xfrm>
              <a:off x="117" y="473"/>
              <a:ext cx="486"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5" name="Rectangle 15"/>
            <p:cNvSpPr>
              <a:spLocks noChangeArrowheads="1"/>
            </p:cNvSpPr>
            <p:nvPr/>
          </p:nvSpPr>
          <p:spPr bwMode="auto">
            <a:xfrm>
              <a:off x="546" y="451"/>
              <a:ext cx="110" cy="190"/>
            </a:xfrm>
            <a:prstGeom prst="rect">
              <a:avLst/>
            </a:prstGeom>
            <a:solidFill>
              <a:schemeClr val="bg1"/>
            </a:solidFill>
            <a:ln w="9525">
              <a:solidFill>
                <a:schemeClr val="bg1"/>
              </a:solidFill>
              <a:miter lim="800000"/>
              <a:headEnd/>
              <a:tailEnd/>
            </a:ln>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grpSp>
      <p:grpSp>
        <p:nvGrpSpPr>
          <p:cNvPr id="3" name="Group 2"/>
          <p:cNvGrpSpPr/>
          <p:nvPr/>
        </p:nvGrpSpPr>
        <p:grpSpPr>
          <a:xfrm>
            <a:off x="3746446" y="267892"/>
            <a:ext cx="626269" cy="753284"/>
            <a:chOff x="4995261" y="357188"/>
            <a:chExt cx="835025" cy="1004379"/>
          </a:xfrm>
        </p:grpSpPr>
        <p:pic>
          <p:nvPicPr>
            <p:cNvPr id="7240" name="Picture 18"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884" t="53320" r="47487" b="33569"/>
            <a:stretch>
              <a:fillRect/>
            </a:stretch>
          </p:blipFill>
          <p:spPr bwMode="auto">
            <a:xfrm>
              <a:off x="4995261" y="621792"/>
              <a:ext cx="835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Text Box 19"/>
            <p:cNvSpPr txBox="1">
              <a:spLocks noChangeArrowheads="1"/>
            </p:cNvSpPr>
            <p:nvPr/>
          </p:nvSpPr>
          <p:spPr bwMode="auto">
            <a:xfrm>
              <a:off x="5074636" y="357188"/>
              <a:ext cx="71472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Bacteria</a:t>
              </a:r>
            </a:p>
          </p:txBody>
        </p:sp>
      </p:grpSp>
      <p:grpSp>
        <p:nvGrpSpPr>
          <p:cNvPr id="7174" name="Group 20"/>
          <p:cNvGrpSpPr>
            <a:grpSpLocks/>
          </p:cNvGrpSpPr>
          <p:nvPr/>
        </p:nvGrpSpPr>
        <p:grpSpPr bwMode="auto">
          <a:xfrm>
            <a:off x="1282534" y="510342"/>
            <a:ext cx="551812" cy="562629"/>
            <a:chOff x="1568" y="1069"/>
            <a:chExt cx="592" cy="557"/>
          </a:xfrm>
        </p:grpSpPr>
        <p:pic>
          <p:nvPicPr>
            <p:cNvPr id="7238" name="Picture 21"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t="24959" r="46858" b="64508"/>
            <a:stretch>
              <a:fillRect/>
            </a:stretch>
          </p:blipFill>
          <p:spPr bwMode="auto">
            <a:xfrm>
              <a:off x="1568" y="1193"/>
              <a:ext cx="592"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Text Box 22"/>
            <p:cNvSpPr txBox="1">
              <a:spLocks noChangeArrowheads="1"/>
            </p:cNvSpPr>
            <p:nvPr/>
          </p:nvSpPr>
          <p:spPr bwMode="auto">
            <a:xfrm>
              <a:off x="1794" y="1069"/>
              <a:ext cx="15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750" b="1" dirty="0">
                <a:latin typeface="Calibri" panose="020F0502020204030204" pitchFamily="34" charset="0"/>
              </a:endParaRPr>
            </a:p>
          </p:txBody>
        </p:sp>
      </p:grpSp>
      <p:pic>
        <p:nvPicPr>
          <p:cNvPr id="7175" name="Picture 23"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257" t="66479" r="48116" b="15642"/>
          <a:stretch>
            <a:fillRect/>
          </a:stretch>
        </p:blipFill>
        <p:spPr bwMode="auto">
          <a:xfrm>
            <a:off x="5287115" y="451795"/>
            <a:ext cx="48577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24"/>
          <p:cNvSpPr txBox="1">
            <a:spLocks noChangeArrowheads="1"/>
          </p:cNvSpPr>
          <p:nvPr/>
        </p:nvSpPr>
        <p:spPr bwMode="auto">
          <a:xfrm>
            <a:off x="5246370"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DNA </a:t>
            </a:r>
          </a:p>
        </p:txBody>
      </p:sp>
      <p:sp>
        <p:nvSpPr>
          <p:cNvPr id="7178" name="Text Box 29"/>
          <p:cNvSpPr txBox="1">
            <a:spLocks noChangeArrowheads="1"/>
          </p:cNvSpPr>
          <p:nvPr/>
        </p:nvSpPr>
        <p:spPr bwMode="auto">
          <a:xfrm>
            <a:off x="2551747" y="239381"/>
            <a:ext cx="5357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Hair</a:t>
            </a:r>
          </a:p>
        </p:txBody>
      </p:sp>
      <p:grpSp>
        <p:nvGrpSpPr>
          <p:cNvPr id="7179" name="Group 30"/>
          <p:cNvGrpSpPr>
            <a:grpSpLocks/>
          </p:cNvGrpSpPr>
          <p:nvPr/>
        </p:nvGrpSpPr>
        <p:grpSpPr bwMode="auto">
          <a:xfrm>
            <a:off x="406004" y="1763317"/>
            <a:ext cx="6045994" cy="296465"/>
            <a:chOff x="441" y="1784"/>
            <a:chExt cx="5078" cy="249"/>
          </a:xfrm>
        </p:grpSpPr>
        <p:grpSp>
          <p:nvGrpSpPr>
            <p:cNvPr id="7205" name="Group 31"/>
            <p:cNvGrpSpPr>
              <a:grpSpLocks/>
            </p:cNvGrpSpPr>
            <p:nvPr/>
          </p:nvGrpSpPr>
          <p:grpSpPr bwMode="auto">
            <a:xfrm>
              <a:off x="456" y="1784"/>
              <a:ext cx="491" cy="241"/>
              <a:chOff x="523" y="1783"/>
              <a:chExt cx="491" cy="241"/>
            </a:xfrm>
          </p:grpSpPr>
          <p:sp>
            <p:nvSpPr>
              <p:cNvPr id="7234" name="Line 3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5" name="Line 3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sp>
          <p:nvSpPr>
            <p:cNvPr id="7206" name="Line 34"/>
            <p:cNvSpPr>
              <a:spLocks noChangeShapeType="1"/>
            </p:cNvSpPr>
            <p:nvPr/>
          </p:nvSpPr>
          <p:spPr bwMode="auto">
            <a:xfrm>
              <a:off x="441" y="1785"/>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nvGrpSpPr>
            <p:cNvPr id="7207" name="Group 35"/>
            <p:cNvGrpSpPr>
              <a:grpSpLocks/>
            </p:cNvGrpSpPr>
            <p:nvPr/>
          </p:nvGrpSpPr>
          <p:grpSpPr bwMode="auto">
            <a:xfrm>
              <a:off x="964" y="1784"/>
              <a:ext cx="491" cy="241"/>
              <a:chOff x="523" y="1783"/>
              <a:chExt cx="491" cy="241"/>
            </a:xfrm>
          </p:grpSpPr>
          <p:sp>
            <p:nvSpPr>
              <p:cNvPr id="7232" name="Line 36"/>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3" name="Line 37"/>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8" name="Group 38"/>
            <p:cNvGrpSpPr>
              <a:grpSpLocks/>
            </p:cNvGrpSpPr>
            <p:nvPr/>
          </p:nvGrpSpPr>
          <p:grpSpPr bwMode="auto">
            <a:xfrm>
              <a:off x="1472" y="1788"/>
              <a:ext cx="491" cy="241"/>
              <a:chOff x="523" y="1783"/>
              <a:chExt cx="491" cy="241"/>
            </a:xfrm>
          </p:grpSpPr>
          <p:sp>
            <p:nvSpPr>
              <p:cNvPr id="7230" name="Line 39"/>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1" name="Line 40"/>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9" name="Group 41"/>
            <p:cNvGrpSpPr>
              <a:grpSpLocks/>
            </p:cNvGrpSpPr>
            <p:nvPr/>
          </p:nvGrpSpPr>
          <p:grpSpPr bwMode="auto">
            <a:xfrm>
              <a:off x="1980" y="1788"/>
              <a:ext cx="491" cy="241"/>
              <a:chOff x="523" y="1783"/>
              <a:chExt cx="491" cy="241"/>
            </a:xfrm>
          </p:grpSpPr>
          <p:sp>
            <p:nvSpPr>
              <p:cNvPr id="7228" name="Line 4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9" name="Line 4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0" name="Group 44"/>
            <p:cNvGrpSpPr>
              <a:grpSpLocks/>
            </p:cNvGrpSpPr>
            <p:nvPr/>
          </p:nvGrpSpPr>
          <p:grpSpPr bwMode="auto">
            <a:xfrm>
              <a:off x="2488" y="1788"/>
              <a:ext cx="491" cy="241"/>
              <a:chOff x="523" y="1783"/>
              <a:chExt cx="491" cy="241"/>
            </a:xfrm>
          </p:grpSpPr>
          <p:sp>
            <p:nvSpPr>
              <p:cNvPr id="7226" name="Line 45"/>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7" name="Line 46"/>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1" name="Group 47"/>
            <p:cNvGrpSpPr>
              <a:grpSpLocks/>
            </p:cNvGrpSpPr>
            <p:nvPr/>
          </p:nvGrpSpPr>
          <p:grpSpPr bwMode="auto">
            <a:xfrm>
              <a:off x="2996" y="1788"/>
              <a:ext cx="491" cy="241"/>
              <a:chOff x="523" y="1783"/>
              <a:chExt cx="491" cy="241"/>
            </a:xfrm>
          </p:grpSpPr>
          <p:sp>
            <p:nvSpPr>
              <p:cNvPr id="7224" name="Line 48"/>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5" name="Line 49"/>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2" name="Group 50"/>
            <p:cNvGrpSpPr>
              <a:grpSpLocks/>
            </p:cNvGrpSpPr>
            <p:nvPr/>
          </p:nvGrpSpPr>
          <p:grpSpPr bwMode="auto">
            <a:xfrm>
              <a:off x="3504" y="1788"/>
              <a:ext cx="491" cy="241"/>
              <a:chOff x="523" y="1783"/>
              <a:chExt cx="491" cy="241"/>
            </a:xfrm>
          </p:grpSpPr>
          <p:sp>
            <p:nvSpPr>
              <p:cNvPr id="7222" name="Line 51"/>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3" name="Line 52"/>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3" name="Group 53"/>
            <p:cNvGrpSpPr>
              <a:grpSpLocks/>
            </p:cNvGrpSpPr>
            <p:nvPr/>
          </p:nvGrpSpPr>
          <p:grpSpPr bwMode="auto">
            <a:xfrm>
              <a:off x="4012" y="1792"/>
              <a:ext cx="491" cy="241"/>
              <a:chOff x="523" y="1783"/>
              <a:chExt cx="491" cy="241"/>
            </a:xfrm>
          </p:grpSpPr>
          <p:sp>
            <p:nvSpPr>
              <p:cNvPr id="7220" name="Line 54"/>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1" name="Line 55"/>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4" name="Group 56"/>
            <p:cNvGrpSpPr>
              <a:grpSpLocks/>
            </p:cNvGrpSpPr>
            <p:nvPr/>
          </p:nvGrpSpPr>
          <p:grpSpPr bwMode="auto">
            <a:xfrm>
              <a:off x="4520" y="1788"/>
              <a:ext cx="491" cy="241"/>
              <a:chOff x="523" y="1783"/>
              <a:chExt cx="491" cy="241"/>
            </a:xfrm>
          </p:grpSpPr>
          <p:sp>
            <p:nvSpPr>
              <p:cNvPr id="7218" name="Line 57"/>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9" name="Line 58"/>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5" name="Group 59"/>
            <p:cNvGrpSpPr>
              <a:grpSpLocks/>
            </p:cNvGrpSpPr>
            <p:nvPr/>
          </p:nvGrpSpPr>
          <p:grpSpPr bwMode="auto">
            <a:xfrm>
              <a:off x="5028" y="1788"/>
              <a:ext cx="491" cy="241"/>
              <a:chOff x="523" y="1783"/>
              <a:chExt cx="491" cy="241"/>
            </a:xfrm>
          </p:grpSpPr>
          <p:sp>
            <p:nvSpPr>
              <p:cNvPr id="7216" name="Line 60"/>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7" name="Line 61"/>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sp>
        <p:nvSpPr>
          <p:cNvPr id="7180" name="Text Box 62"/>
          <p:cNvSpPr txBox="1">
            <a:spLocks noChangeArrowheads="1"/>
          </p:cNvSpPr>
          <p:nvPr/>
        </p:nvSpPr>
        <p:spPr bwMode="auto">
          <a:xfrm>
            <a:off x="757622" y="1433571"/>
            <a:ext cx="48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100,000</a:t>
            </a:r>
          </a:p>
          <a:p>
            <a:pPr algn="ctr" eaLnBrk="1" hangingPunct="1">
              <a:spcBef>
                <a:spcPct val="0"/>
              </a:spcBef>
            </a:pPr>
            <a:r>
              <a:rPr lang="en-US" altLang="en-US" sz="1050" b="1" dirty="0">
                <a:latin typeface="Calibri" panose="020F0502020204030204" pitchFamily="34" charset="0"/>
              </a:rPr>
              <a:t>Microns</a:t>
            </a:r>
          </a:p>
        </p:txBody>
      </p:sp>
      <p:sp>
        <p:nvSpPr>
          <p:cNvPr id="7181" name="Text Box 63"/>
          <p:cNvSpPr txBox="1">
            <a:spLocks noChangeArrowheads="1"/>
          </p:cNvSpPr>
          <p:nvPr/>
        </p:nvSpPr>
        <p:spPr bwMode="auto">
          <a:xfrm>
            <a:off x="1371751" y="132999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10,000</a:t>
            </a:r>
          </a:p>
          <a:p>
            <a:pPr algn="ctr" eaLnBrk="1" hangingPunct="1">
              <a:spcBef>
                <a:spcPct val="0"/>
              </a:spcBef>
            </a:pPr>
            <a:r>
              <a:rPr lang="en-US" altLang="en-US" sz="1050" b="1" dirty="0">
                <a:latin typeface="Calibri" panose="020F0502020204030204" pitchFamily="34" charset="0"/>
              </a:rPr>
              <a:t>Microns</a:t>
            </a:r>
          </a:p>
        </p:txBody>
      </p:sp>
      <p:sp>
        <p:nvSpPr>
          <p:cNvPr id="7182" name="Text Box 64"/>
          <p:cNvSpPr txBox="1">
            <a:spLocks noChangeArrowheads="1"/>
          </p:cNvSpPr>
          <p:nvPr/>
        </p:nvSpPr>
        <p:spPr bwMode="auto">
          <a:xfrm>
            <a:off x="1984982" y="133365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a:t>
            </a:r>
          </a:p>
          <a:p>
            <a:pPr algn="ctr" eaLnBrk="1" hangingPunct="1">
              <a:spcBef>
                <a:spcPct val="0"/>
              </a:spcBef>
            </a:pPr>
            <a:r>
              <a:rPr lang="en-US" altLang="en-US" sz="1050" b="1" dirty="0">
                <a:latin typeface="Calibri" panose="020F0502020204030204" pitchFamily="34" charset="0"/>
              </a:rPr>
              <a:t>Microns</a:t>
            </a:r>
          </a:p>
        </p:txBody>
      </p:sp>
      <p:sp>
        <p:nvSpPr>
          <p:cNvPr id="7183" name="Text Box 65"/>
          <p:cNvSpPr txBox="1">
            <a:spLocks noChangeArrowheads="1"/>
          </p:cNvSpPr>
          <p:nvPr/>
        </p:nvSpPr>
        <p:spPr bwMode="auto">
          <a:xfrm>
            <a:off x="2585540" y="1337653"/>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3366CC"/>
              </a:solidFill>
              <a:latin typeface="Calibri" panose="020F0502020204030204" pitchFamily="34" charset="0"/>
            </a:endParaRPr>
          </a:p>
        </p:txBody>
      </p:sp>
      <p:sp>
        <p:nvSpPr>
          <p:cNvPr id="7184" name="Text Box 66"/>
          <p:cNvSpPr txBox="1">
            <a:spLocks noChangeArrowheads="1"/>
          </p:cNvSpPr>
          <p:nvPr/>
        </p:nvSpPr>
        <p:spPr bwMode="auto">
          <a:xfrm>
            <a:off x="3183603" y="134282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a:t>
            </a:r>
          </a:p>
          <a:p>
            <a:pPr algn="ctr" eaLnBrk="1" hangingPunct="1">
              <a:spcBef>
                <a:spcPct val="0"/>
              </a:spcBef>
            </a:pPr>
            <a:r>
              <a:rPr lang="en-US" altLang="en-US" sz="1050" b="1" dirty="0">
                <a:latin typeface="Calibri" panose="020F0502020204030204" pitchFamily="34" charset="0"/>
              </a:rPr>
              <a:t>Microns</a:t>
            </a:r>
            <a:endParaRPr lang="en-US" altLang="en-US" sz="1050" dirty="0">
              <a:solidFill>
                <a:srgbClr val="FFFF00"/>
              </a:solidFill>
              <a:latin typeface="Calibri" panose="020F0502020204030204" pitchFamily="34" charset="0"/>
            </a:endParaRPr>
          </a:p>
        </p:txBody>
      </p:sp>
      <p:sp>
        <p:nvSpPr>
          <p:cNvPr id="7185" name="Text Box 67"/>
          <p:cNvSpPr txBox="1">
            <a:spLocks noChangeArrowheads="1"/>
          </p:cNvSpPr>
          <p:nvPr/>
        </p:nvSpPr>
        <p:spPr bwMode="auto">
          <a:xfrm>
            <a:off x="3781665" y="1335761"/>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FFFF00"/>
              </a:solidFill>
              <a:latin typeface="Calibri" panose="020F0502020204030204" pitchFamily="34" charset="0"/>
            </a:endParaRPr>
          </a:p>
        </p:txBody>
      </p:sp>
      <p:sp>
        <p:nvSpPr>
          <p:cNvPr id="7186" name="Text Box 68"/>
          <p:cNvSpPr txBox="1">
            <a:spLocks noChangeArrowheads="1"/>
          </p:cNvSpPr>
          <p:nvPr/>
        </p:nvSpPr>
        <p:spPr bwMode="auto">
          <a:xfrm>
            <a:off x="4306683" y="1236985"/>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Microns</a:t>
            </a:r>
          </a:p>
        </p:txBody>
      </p:sp>
      <p:sp>
        <p:nvSpPr>
          <p:cNvPr id="7188" name="Text Box 70"/>
          <p:cNvSpPr txBox="1">
            <a:spLocks noChangeArrowheads="1"/>
          </p:cNvSpPr>
          <p:nvPr/>
        </p:nvSpPr>
        <p:spPr bwMode="auto">
          <a:xfrm>
            <a:off x="5526357" y="1218127"/>
            <a:ext cx="61106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0.001</a:t>
            </a:r>
          </a:p>
          <a:p>
            <a:pPr algn="ctr" eaLnBrk="1" hangingPunct="1">
              <a:spcBef>
                <a:spcPct val="0"/>
              </a:spcBef>
            </a:pPr>
            <a:r>
              <a:rPr lang="en-US" altLang="en-US" sz="1050" b="1" dirty="0">
                <a:latin typeface="Calibri" panose="020F0502020204030204" pitchFamily="34" charset="0"/>
              </a:rPr>
              <a:t>Microns</a:t>
            </a:r>
          </a:p>
          <a:p>
            <a:pPr algn="ctr" eaLnBrk="1" hangingPunct="1">
              <a:spcBef>
                <a:spcPct val="0"/>
              </a:spcBef>
            </a:pPr>
            <a:endParaRPr lang="en-US" altLang="en-US" sz="1050" b="1" dirty="0">
              <a:solidFill>
                <a:srgbClr val="000000"/>
              </a:solidFill>
              <a:latin typeface="Calibri" panose="020F0502020204030204" pitchFamily="34" charset="0"/>
            </a:endParaRPr>
          </a:p>
        </p:txBody>
      </p:sp>
      <p:sp>
        <p:nvSpPr>
          <p:cNvPr id="7189" name="Text Box 71"/>
          <p:cNvSpPr txBox="1">
            <a:spLocks noChangeArrowheads="1"/>
          </p:cNvSpPr>
          <p:nvPr/>
        </p:nvSpPr>
        <p:spPr bwMode="auto">
          <a:xfrm>
            <a:off x="6117216" y="1218127"/>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Nanometer</a:t>
            </a:r>
            <a:endParaRPr lang="en-US" altLang="en-US" sz="60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0.0001</a:t>
            </a:r>
          </a:p>
          <a:p>
            <a:pPr algn="ctr" eaLnBrk="1" hangingPunct="1">
              <a:spcBef>
                <a:spcPct val="0"/>
              </a:spcBef>
            </a:pPr>
            <a:r>
              <a:rPr lang="en-US" altLang="en-US" sz="1050" b="1" dirty="0">
                <a:latin typeface="Calibri" panose="020F0502020204030204" pitchFamily="34" charset="0"/>
              </a:rPr>
              <a:t>Microns</a:t>
            </a:r>
          </a:p>
        </p:txBody>
      </p:sp>
      <p:pic>
        <p:nvPicPr>
          <p:cNvPr id="7198" name="Picture 87" descr="human hair S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915" y="492062"/>
            <a:ext cx="52744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6" descr="red-blood-cells"/>
          <p:cNvPicPr>
            <a:picLocks noChangeAspect="1" noChangeArrowheads="1"/>
          </p:cNvPicPr>
          <p:nvPr/>
        </p:nvPicPr>
        <p:blipFill>
          <a:blip r:embed="rId6" cstate="print">
            <a:extLst>
              <a:ext uri="{28A0092B-C50C-407E-A947-70E740481C1C}">
                <a14:useLocalDpi xmlns:a14="http://schemas.microsoft.com/office/drawing/2010/main" val="0"/>
              </a:ext>
            </a:extLst>
          </a:blip>
          <a:srcRect l="10556" t="-323" r="11481"/>
          <a:stretch>
            <a:fillRect/>
          </a:stretch>
        </p:blipFill>
        <p:spPr bwMode="auto">
          <a:xfrm>
            <a:off x="3193256" y="459676"/>
            <a:ext cx="46672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4" name="Text Box 29"/>
          <p:cNvSpPr txBox="1">
            <a:spLocks noChangeArrowheads="1"/>
          </p:cNvSpPr>
          <p:nvPr/>
        </p:nvSpPr>
        <p:spPr bwMode="auto">
          <a:xfrm>
            <a:off x="3128606" y="134737"/>
            <a:ext cx="6083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Red </a:t>
            </a:r>
            <a:r>
              <a:rPr lang="en-US" altLang="en-US" sz="1200" b="1" dirty="0" smtClean="0">
                <a:solidFill>
                  <a:srgbClr val="000000"/>
                </a:solidFill>
                <a:latin typeface="Calibri" panose="020F0502020204030204" pitchFamily="34" charset="0"/>
              </a:rPr>
              <a:t>Blood </a:t>
            </a:r>
            <a:r>
              <a:rPr lang="en-US" altLang="en-US" sz="1200" b="1" dirty="0">
                <a:solidFill>
                  <a:srgbClr val="000000"/>
                </a:solidFill>
                <a:latin typeface="Calibri" panose="020F0502020204030204" pitchFamily="34" charset="0"/>
              </a:rPr>
              <a:t>cell</a:t>
            </a:r>
          </a:p>
        </p:txBody>
      </p:sp>
      <p:sp>
        <p:nvSpPr>
          <p:cNvPr id="86" name="Text Box 68"/>
          <p:cNvSpPr txBox="1">
            <a:spLocks noChangeArrowheads="1"/>
          </p:cNvSpPr>
          <p:nvPr/>
        </p:nvSpPr>
        <p:spPr bwMode="auto">
          <a:xfrm>
            <a:off x="4943237" y="1228478"/>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0.01</a:t>
            </a:r>
          </a:p>
          <a:p>
            <a:pPr algn="ctr" eaLnBrk="1" hangingPunct="1">
              <a:spcBef>
                <a:spcPct val="0"/>
              </a:spcBef>
            </a:pPr>
            <a:r>
              <a:rPr lang="en-US" altLang="en-US" sz="1050" b="1" dirty="0">
                <a:latin typeface="Calibri" panose="020F0502020204030204" pitchFamily="34" charset="0"/>
              </a:rPr>
              <a:t>Microns</a:t>
            </a:r>
          </a:p>
        </p:txBody>
      </p:sp>
      <p:sp>
        <p:nvSpPr>
          <p:cNvPr id="90" name="Line 82"/>
          <p:cNvSpPr>
            <a:spLocks noChangeShapeType="1"/>
          </p:cNvSpPr>
          <p:nvPr/>
        </p:nvSpPr>
        <p:spPr bwMode="auto">
          <a:xfrm>
            <a:off x="4636816" y="2496315"/>
            <a:ext cx="0" cy="939829"/>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1" name="Line 82"/>
          <p:cNvSpPr>
            <a:spLocks noChangeShapeType="1"/>
          </p:cNvSpPr>
          <p:nvPr/>
        </p:nvSpPr>
        <p:spPr bwMode="auto">
          <a:xfrm flipH="1">
            <a:off x="5861585" y="2496315"/>
            <a:ext cx="4376" cy="939829"/>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4" name="Line 82"/>
          <p:cNvSpPr>
            <a:spLocks noChangeShapeType="1"/>
          </p:cNvSpPr>
          <p:nvPr/>
        </p:nvSpPr>
        <p:spPr bwMode="auto">
          <a:xfrm>
            <a:off x="2664618" y="2496315"/>
            <a:ext cx="0" cy="96723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pic>
        <p:nvPicPr>
          <p:cNvPr id="4" name="Picture 3"/>
          <p:cNvPicPr>
            <a:picLocks noChangeAspect="1"/>
          </p:cNvPicPr>
          <p:nvPr/>
        </p:nvPicPr>
        <p:blipFill>
          <a:blip r:embed="rId7"/>
          <a:stretch>
            <a:fillRect/>
          </a:stretch>
        </p:blipFill>
        <p:spPr>
          <a:xfrm>
            <a:off x="5902157" y="459676"/>
            <a:ext cx="592152" cy="523827"/>
          </a:xfrm>
          <a:prstGeom prst="rect">
            <a:avLst/>
          </a:prstGeom>
        </p:spPr>
      </p:pic>
      <p:sp>
        <p:nvSpPr>
          <p:cNvPr id="77" name="Text Box 24"/>
          <p:cNvSpPr txBox="1">
            <a:spLocks noChangeArrowheads="1"/>
          </p:cNvSpPr>
          <p:nvPr/>
        </p:nvSpPr>
        <p:spPr bwMode="auto">
          <a:xfrm>
            <a:off x="5911188"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smtClean="0">
                <a:solidFill>
                  <a:srgbClr val="000000"/>
                </a:solidFill>
                <a:latin typeface="Calibri" panose="020F0502020204030204" pitchFamily="34" charset="0"/>
              </a:rPr>
              <a:t>Oxygen </a:t>
            </a:r>
            <a:endParaRPr lang="en-US" altLang="en-US" sz="1200" b="1" dirty="0">
              <a:solidFill>
                <a:srgbClr val="000000"/>
              </a:solidFill>
              <a:latin typeface="Calibri" panose="020F0502020204030204" pitchFamily="34" charset="0"/>
            </a:endParaRPr>
          </a:p>
        </p:txBody>
      </p:sp>
      <p:pic>
        <p:nvPicPr>
          <p:cNvPr id="6" name="Picture 5"/>
          <p:cNvPicPr>
            <a:picLocks noChangeAspect="1"/>
          </p:cNvPicPr>
          <p:nvPr/>
        </p:nvPicPr>
        <p:blipFill>
          <a:blip r:embed="rId8"/>
          <a:stretch>
            <a:fillRect/>
          </a:stretch>
        </p:blipFill>
        <p:spPr>
          <a:xfrm>
            <a:off x="746558" y="573414"/>
            <a:ext cx="438912" cy="423292"/>
          </a:xfrm>
          <a:prstGeom prst="rect">
            <a:avLst/>
          </a:prstGeom>
        </p:spPr>
      </p:pic>
      <p:pic>
        <p:nvPicPr>
          <p:cNvPr id="7" name="Picture 6"/>
          <p:cNvPicPr>
            <a:picLocks noChangeAspect="1"/>
          </p:cNvPicPr>
          <p:nvPr/>
        </p:nvPicPr>
        <p:blipFill>
          <a:blip r:embed="rId9"/>
          <a:stretch>
            <a:fillRect/>
          </a:stretch>
        </p:blipFill>
        <p:spPr>
          <a:xfrm>
            <a:off x="1860415" y="596402"/>
            <a:ext cx="638899" cy="407631"/>
          </a:xfrm>
          <a:prstGeom prst="rect">
            <a:avLst/>
          </a:prstGeom>
        </p:spPr>
      </p:pic>
      <p:sp>
        <p:nvSpPr>
          <p:cNvPr id="81" name="AutoShape 29"/>
          <p:cNvSpPr>
            <a:spLocks noChangeArrowheads="1"/>
          </p:cNvSpPr>
          <p:nvPr/>
        </p:nvSpPr>
        <p:spPr bwMode="auto">
          <a:xfrm rot="5400000">
            <a:off x="3493846" y="1502478"/>
            <a:ext cx="345281" cy="1943363"/>
          </a:xfrm>
          <a:prstGeom prst="upArrow">
            <a:avLst>
              <a:gd name="adj1" fmla="val 50000"/>
              <a:gd name="adj2" fmla="val 97863"/>
            </a:avLst>
          </a:prstGeom>
          <a:solidFill>
            <a:srgbClr val="0000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sp>
        <p:nvSpPr>
          <p:cNvPr id="75" name="TextBox 74"/>
          <p:cNvSpPr txBox="1"/>
          <p:nvPr/>
        </p:nvSpPr>
        <p:spPr>
          <a:xfrm>
            <a:off x="3007361" y="2645246"/>
            <a:ext cx="1365354" cy="1015663"/>
          </a:xfrm>
          <a:prstGeom prst="rect">
            <a:avLst/>
          </a:prstGeom>
          <a:noFill/>
        </p:spPr>
        <p:txBody>
          <a:bodyPr wrap="square" rtlCol="0">
            <a:spAutoFit/>
          </a:bodyPr>
          <a:lstStyle/>
          <a:p>
            <a:pPr algn="ctr"/>
            <a:r>
              <a:rPr lang="en-US" sz="1200" b="1" dirty="0" smtClean="0"/>
              <a:t>Particles measured by</a:t>
            </a:r>
          </a:p>
          <a:p>
            <a:pPr algn="ctr"/>
            <a:r>
              <a:rPr lang="en-US" sz="1200" b="1" dirty="0" smtClean="0"/>
              <a:t>Weight in a volume of air (µg/m</a:t>
            </a:r>
            <a:r>
              <a:rPr lang="en-US" sz="1200" b="1" baseline="30000" dirty="0" smtClean="0"/>
              <a:t>3</a:t>
            </a:r>
            <a:r>
              <a:rPr lang="en-US" sz="1200" b="1" dirty="0" smtClean="0"/>
              <a:t>)</a:t>
            </a:r>
            <a:endParaRPr lang="en-US" sz="1200" b="1" dirty="0"/>
          </a:p>
        </p:txBody>
      </p:sp>
      <p:sp>
        <p:nvSpPr>
          <p:cNvPr id="76" name="AutoShape 29"/>
          <p:cNvSpPr>
            <a:spLocks noChangeArrowheads="1"/>
          </p:cNvSpPr>
          <p:nvPr/>
        </p:nvSpPr>
        <p:spPr bwMode="auto">
          <a:xfrm rot="16200000">
            <a:off x="5076129" y="1884213"/>
            <a:ext cx="345281" cy="1179892"/>
          </a:xfrm>
          <a:prstGeom prst="upArrow">
            <a:avLst>
              <a:gd name="adj1" fmla="val 50000"/>
              <a:gd name="adj2" fmla="val 97863"/>
            </a:avLst>
          </a:prstGeom>
          <a:solidFill>
            <a:srgbClr val="0000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sp>
        <p:nvSpPr>
          <p:cNvPr id="78" name="TextBox 77"/>
          <p:cNvSpPr txBox="1"/>
          <p:nvPr/>
        </p:nvSpPr>
        <p:spPr>
          <a:xfrm>
            <a:off x="4667003" y="2647632"/>
            <a:ext cx="1194582" cy="1015663"/>
          </a:xfrm>
          <a:prstGeom prst="rect">
            <a:avLst/>
          </a:prstGeom>
          <a:noFill/>
        </p:spPr>
        <p:txBody>
          <a:bodyPr wrap="square" rtlCol="0">
            <a:spAutoFit/>
          </a:bodyPr>
          <a:lstStyle/>
          <a:p>
            <a:pPr algn="ctr"/>
            <a:r>
              <a:rPr lang="en-US" sz="1200" b="1" dirty="0" smtClean="0"/>
              <a:t>Particles measured by Number in a volume of air (#/cm</a:t>
            </a:r>
            <a:r>
              <a:rPr lang="en-US" sz="1200" b="1" baseline="30000" dirty="0" smtClean="0"/>
              <a:t>3</a:t>
            </a:r>
            <a:r>
              <a:rPr lang="en-US" sz="1200" b="1" dirty="0" smtClean="0"/>
              <a:t>)</a:t>
            </a:r>
            <a:endParaRPr lang="en-US" sz="1200" b="1" dirty="0"/>
          </a:p>
        </p:txBody>
      </p:sp>
      <p:pic>
        <p:nvPicPr>
          <p:cNvPr id="8" name="Picture 7"/>
          <p:cNvPicPr>
            <a:picLocks noChangeAspect="1"/>
          </p:cNvPicPr>
          <p:nvPr/>
        </p:nvPicPr>
        <p:blipFill>
          <a:blip r:embed="rId10"/>
          <a:stretch>
            <a:fillRect/>
          </a:stretch>
        </p:blipFill>
        <p:spPr>
          <a:xfrm>
            <a:off x="187246" y="2377104"/>
            <a:ext cx="2283767" cy="1991484"/>
          </a:xfrm>
          <a:prstGeom prst="rect">
            <a:avLst/>
          </a:prstGeom>
        </p:spPr>
      </p:pic>
      <p:sp>
        <p:nvSpPr>
          <p:cNvPr id="79" name="TextBox 78"/>
          <p:cNvSpPr txBox="1"/>
          <p:nvPr/>
        </p:nvSpPr>
        <p:spPr>
          <a:xfrm>
            <a:off x="957367" y="4413674"/>
            <a:ext cx="4428672" cy="276999"/>
          </a:xfrm>
          <a:prstGeom prst="rect">
            <a:avLst/>
          </a:prstGeom>
          <a:noFill/>
        </p:spPr>
        <p:txBody>
          <a:bodyPr wrap="square" rtlCol="0">
            <a:spAutoFit/>
          </a:bodyPr>
          <a:lstStyle/>
          <a:p>
            <a:pPr algn="ctr"/>
            <a:r>
              <a:rPr lang="en-US" sz="1200" b="1" dirty="0" smtClean="0"/>
              <a:t> A 100 nm particle has 0.0064% of the volume of a PM-2.5 particle</a:t>
            </a:r>
            <a:endParaRPr lang="en-US" sz="1200" b="1" dirty="0"/>
          </a:p>
        </p:txBody>
      </p:sp>
    </p:spTree>
    <p:extLst>
      <p:ext uri="{BB962C8B-B14F-4D97-AF65-F5344CB8AC3E}">
        <p14:creationId xmlns:p14="http://schemas.microsoft.com/office/powerpoint/2010/main" val="2757229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08781"/>
            <a:ext cx="6457950" cy="584200"/>
          </a:xfrm>
        </p:spPr>
        <p:txBody>
          <a:bodyPr/>
          <a:lstStyle/>
          <a:p>
            <a:r>
              <a:rPr lang="en-US" dirty="0" smtClean="0"/>
              <a:t>UFP and Actual Distance to Mobile Sources</a:t>
            </a:r>
            <a:endParaRPr lang="en-US" dirty="0"/>
          </a:p>
        </p:txBody>
      </p:sp>
      <p:sp>
        <p:nvSpPr>
          <p:cNvPr id="3" name="Content Placeholder 2"/>
          <p:cNvSpPr>
            <a:spLocks noGrp="1"/>
          </p:cNvSpPr>
          <p:nvPr>
            <p:ph idx="1"/>
          </p:nvPr>
        </p:nvSpPr>
        <p:spPr>
          <a:xfrm>
            <a:off x="3750470" y="1761067"/>
            <a:ext cx="2745157" cy="2336800"/>
          </a:xfrm>
        </p:spPr>
        <p:txBody>
          <a:bodyPr>
            <a:normAutofit/>
          </a:bodyPr>
          <a:lstStyle/>
          <a:p>
            <a:pPr>
              <a:spcAft>
                <a:spcPts val="1200"/>
              </a:spcAft>
            </a:pPr>
            <a:r>
              <a:rPr lang="en-US" sz="2000" dirty="0" smtClean="0"/>
              <a:t>Buffalo Near-road site is 20 m from I-90</a:t>
            </a:r>
          </a:p>
          <a:p>
            <a:r>
              <a:rPr lang="en-US" sz="2000" dirty="0" smtClean="0"/>
              <a:t>Peace Bridge site is     40 m from the customs clearance lanes</a:t>
            </a:r>
          </a:p>
        </p:txBody>
      </p:sp>
      <p:pic>
        <p:nvPicPr>
          <p:cNvPr id="4" name="Picture 3"/>
          <p:cNvPicPr>
            <a:picLocks noChangeAspect="1"/>
          </p:cNvPicPr>
          <p:nvPr/>
        </p:nvPicPr>
        <p:blipFill>
          <a:blip r:embed="rId3"/>
          <a:stretch>
            <a:fillRect/>
          </a:stretch>
        </p:blipFill>
        <p:spPr>
          <a:xfrm>
            <a:off x="250933" y="1604119"/>
            <a:ext cx="3163780" cy="2399799"/>
          </a:xfrm>
          <a:prstGeom prst="rect">
            <a:avLst/>
          </a:prstGeom>
        </p:spPr>
      </p:pic>
      <p:sp>
        <p:nvSpPr>
          <p:cNvPr id="6" name="Right Arrow 5"/>
          <p:cNvSpPr/>
          <p:nvPr/>
        </p:nvSpPr>
        <p:spPr>
          <a:xfrm>
            <a:off x="1068440" y="1439814"/>
            <a:ext cx="1507331" cy="192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6610" y="1185862"/>
            <a:ext cx="1245149" cy="300082"/>
          </a:xfrm>
          <a:prstGeom prst="rect">
            <a:avLst/>
          </a:prstGeom>
          <a:noFill/>
        </p:spPr>
        <p:txBody>
          <a:bodyPr wrap="none" rtlCol="0">
            <a:spAutoFit/>
          </a:bodyPr>
          <a:lstStyle/>
          <a:p>
            <a:r>
              <a:rPr lang="en-US" dirty="0" smtClean="0">
                <a:solidFill>
                  <a:srgbClr val="2C5234"/>
                </a:solidFill>
              </a:rPr>
              <a:t>Wind Direction</a:t>
            </a:r>
            <a:endParaRPr lang="en-US" dirty="0">
              <a:solidFill>
                <a:srgbClr val="2C5234"/>
              </a:solidFill>
            </a:endParaRPr>
          </a:p>
        </p:txBody>
      </p:sp>
      <p:sp>
        <p:nvSpPr>
          <p:cNvPr id="8" name="Text Box 21"/>
          <p:cNvSpPr txBox="1">
            <a:spLocks noChangeArrowheads="1"/>
          </p:cNvSpPr>
          <p:nvPr/>
        </p:nvSpPr>
        <p:spPr bwMode="auto">
          <a:xfrm>
            <a:off x="307838" y="4490650"/>
            <a:ext cx="1903522" cy="352019"/>
          </a:xfrm>
          <a:prstGeom prst="rect">
            <a:avLst/>
          </a:prstGeom>
          <a:noFill/>
          <a:ln w="9525">
            <a:noFill/>
            <a:miter lim="800000"/>
            <a:headEnd/>
            <a:tailEnd/>
          </a:ln>
          <a:effectLst/>
        </p:spPr>
        <p:txBody>
          <a:bodyPr wrap="square">
            <a:spAutoFit/>
          </a:bodyPr>
          <a:lstStyle/>
          <a:p>
            <a:pPr>
              <a:spcBef>
                <a:spcPct val="50000"/>
              </a:spcBef>
            </a:pPr>
            <a:r>
              <a:rPr lang="en-US" sz="675" dirty="0">
                <a:latin typeface="Times New Roman" pitchFamily="18" charset="0"/>
                <a:cs typeface="Times New Roman" pitchFamily="18" charset="0"/>
              </a:rPr>
              <a:t>Zhu et al., JAMA 2002, Atm. </a:t>
            </a:r>
            <a:r>
              <a:rPr lang="en-US" sz="675" dirty="0" err="1">
                <a:latin typeface="Times New Roman" pitchFamily="18" charset="0"/>
                <a:cs typeface="Times New Roman" pitchFamily="18" charset="0"/>
              </a:rPr>
              <a:t>Env</a:t>
            </a:r>
            <a:r>
              <a:rPr lang="en-US" sz="675" dirty="0">
                <a:latin typeface="Times New Roman" pitchFamily="18" charset="0"/>
                <a:cs typeface="Times New Roman" pitchFamily="18" charset="0"/>
              </a:rPr>
              <a:t>., </a:t>
            </a:r>
            <a:r>
              <a:rPr lang="en-US" sz="675" dirty="0" smtClean="0">
                <a:latin typeface="Times New Roman" pitchFamily="18" charset="0"/>
                <a:cs typeface="Times New Roman" pitchFamily="18" charset="0"/>
              </a:rPr>
              <a:t>2002</a:t>
            </a:r>
          </a:p>
          <a:p>
            <a:pPr>
              <a:spcBef>
                <a:spcPct val="50000"/>
              </a:spcBef>
            </a:pPr>
            <a:r>
              <a:rPr lang="en-US" sz="675" dirty="0" err="1" smtClean="0">
                <a:latin typeface="Times New Roman" pitchFamily="18" charset="0"/>
                <a:cs typeface="Times New Roman" pitchFamily="18" charset="0"/>
              </a:rPr>
              <a:t>Karner</a:t>
            </a:r>
            <a:r>
              <a:rPr lang="en-US" sz="675" dirty="0" smtClean="0">
                <a:latin typeface="Times New Roman" pitchFamily="18" charset="0"/>
                <a:cs typeface="Times New Roman" pitchFamily="18" charset="0"/>
              </a:rPr>
              <a:t>, Environmental Science &amp; Tech, 2010</a:t>
            </a:r>
            <a:endParaRPr lang="en-US" sz="675" dirty="0">
              <a:latin typeface="Times New Roman" pitchFamily="18" charset="0"/>
              <a:cs typeface="Times New Roman" pitchFamily="18" charset="0"/>
            </a:endParaRPr>
          </a:p>
        </p:txBody>
      </p:sp>
      <p:cxnSp>
        <p:nvCxnSpPr>
          <p:cNvPr id="9" name="Straight Arrow Connector 8"/>
          <p:cNvCxnSpPr/>
          <p:nvPr/>
        </p:nvCxnSpPr>
        <p:spPr>
          <a:xfrm flipH="1">
            <a:off x="2090057" y="2072640"/>
            <a:ext cx="1560771" cy="60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090057" y="2749973"/>
            <a:ext cx="1560771" cy="540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12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26243"/>
            <a:ext cx="6457950" cy="678657"/>
          </a:xfrm>
        </p:spPr>
        <p:txBody>
          <a:bodyPr/>
          <a:lstStyle/>
          <a:p>
            <a:r>
              <a:rPr lang="en-US" dirty="0" smtClean="0"/>
              <a:t>Peace Bridge UFP Data</a:t>
            </a:r>
            <a:endParaRPr lang="en-US" dirty="0"/>
          </a:p>
        </p:txBody>
      </p:sp>
      <p:sp>
        <p:nvSpPr>
          <p:cNvPr id="3" name="Content Placeholder 2"/>
          <p:cNvSpPr>
            <a:spLocks noGrp="1"/>
          </p:cNvSpPr>
          <p:nvPr>
            <p:ph idx="1"/>
          </p:nvPr>
        </p:nvSpPr>
        <p:spPr>
          <a:xfrm>
            <a:off x="3517900" y="1251339"/>
            <a:ext cx="3030538" cy="2926962"/>
          </a:xfrm>
        </p:spPr>
        <p:txBody>
          <a:bodyPr/>
          <a:lstStyle/>
          <a:p>
            <a:pPr>
              <a:spcAft>
                <a:spcPts val="1200"/>
              </a:spcAft>
            </a:pPr>
            <a:r>
              <a:rPr lang="en-US" dirty="0" smtClean="0"/>
              <a:t>The Near-road UFP are higher than the Peace Bridge max impact site</a:t>
            </a:r>
            <a:endParaRPr lang="en-US" dirty="0"/>
          </a:p>
          <a:p>
            <a:r>
              <a:rPr lang="en-US" dirty="0" smtClean="0"/>
              <a:t>The Near road site is closer to the roadway and the AADT is higher than the traffic on the Peace Bridge and I-190</a:t>
            </a:r>
          </a:p>
        </p:txBody>
      </p:sp>
      <p:pic>
        <p:nvPicPr>
          <p:cNvPr id="5" name="Picture 4"/>
          <p:cNvPicPr>
            <a:picLocks noChangeAspect="1"/>
          </p:cNvPicPr>
          <p:nvPr/>
        </p:nvPicPr>
        <p:blipFill>
          <a:blip r:embed="rId3"/>
          <a:stretch>
            <a:fillRect/>
          </a:stretch>
        </p:blipFill>
        <p:spPr>
          <a:xfrm>
            <a:off x="131644" y="1251339"/>
            <a:ext cx="3275449" cy="1968754"/>
          </a:xfrm>
          <a:prstGeom prst="rect">
            <a:avLst/>
          </a:prstGeom>
        </p:spPr>
      </p:pic>
      <p:sp>
        <p:nvSpPr>
          <p:cNvPr id="6" name="Content Placeholder 2"/>
          <p:cNvSpPr txBox="1">
            <a:spLocks/>
          </p:cNvSpPr>
          <p:nvPr/>
        </p:nvSpPr>
        <p:spPr>
          <a:xfrm>
            <a:off x="241299" y="3732107"/>
            <a:ext cx="5522807" cy="877993"/>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dirty="0" smtClean="0"/>
              <a:t>The shape of the peak is important. The </a:t>
            </a:r>
            <a:r>
              <a:rPr lang="en-US" dirty="0" err="1" smtClean="0"/>
              <a:t>Busti</a:t>
            </a:r>
            <a:r>
              <a:rPr lang="en-US" dirty="0" smtClean="0"/>
              <a:t> Ave peak is later – bridge delays and traffic increase through midday</a:t>
            </a:r>
            <a:endParaRPr lang="en-US" dirty="0"/>
          </a:p>
        </p:txBody>
      </p:sp>
    </p:spTree>
    <p:extLst>
      <p:ext uri="{BB962C8B-B14F-4D97-AF65-F5344CB8AC3E}">
        <p14:creationId xmlns:p14="http://schemas.microsoft.com/office/powerpoint/2010/main" val="235105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07193"/>
            <a:ext cx="6457950" cy="443707"/>
          </a:xfrm>
        </p:spPr>
        <p:txBody>
          <a:bodyPr/>
          <a:lstStyle/>
          <a:p>
            <a:r>
              <a:rPr lang="en-US" dirty="0" smtClean="0"/>
              <a:t>Seasonal UFP: Summer vs Winter</a:t>
            </a:r>
            <a:endParaRPr lang="en-US" dirty="0"/>
          </a:p>
        </p:txBody>
      </p:sp>
      <p:sp>
        <p:nvSpPr>
          <p:cNvPr id="3" name="Content Placeholder 2"/>
          <p:cNvSpPr>
            <a:spLocks noGrp="1"/>
          </p:cNvSpPr>
          <p:nvPr>
            <p:ph idx="1"/>
          </p:nvPr>
        </p:nvSpPr>
        <p:spPr>
          <a:xfrm>
            <a:off x="3642360" y="1030514"/>
            <a:ext cx="2814638" cy="3522436"/>
          </a:xfrm>
        </p:spPr>
        <p:txBody>
          <a:bodyPr>
            <a:normAutofit/>
          </a:bodyPr>
          <a:lstStyle/>
          <a:p>
            <a:pPr>
              <a:spcAft>
                <a:spcPts val="1200"/>
              </a:spcAft>
            </a:pPr>
            <a:r>
              <a:rPr lang="en-US" sz="2000" dirty="0" smtClean="0"/>
              <a:t>At the near road site 20m from the road the summer and winter UFP are similar</a:t>
            </a:r>
          </a:p>
          <a:p>
            <a:pPr>
              <a:spcAft>
                <a:spcPts val="1200"/>
              </a:spcAft>
            </a:pPr>
            <a:endParaRPr lang="en-US" sz="2000" dirty="0" smtClean="0"/>
          </a:p>
          <a:p>
            <a:r>
              <a:rPr lang="en-US" sz="2000" dirty="0" smtClean="0"/>
              <a:t>At the </a:t>
            </a:r>
            <a:r>
              <a:rPr lang="en-US" sz="2000" dirty="0" err="1" smtClean="0"/>
              <a:t>Busti</a:t>
            </a:r>
            <a:r>
              <a:rPr lang="en-US" sz="2000" dirty="0" smtClean="0"/>
              <a:t> Ave site 40m from the Peace Bridge the summer UFP are ½ of the winter </a:t>
            </a:r>
            <a:endParaRPr lang="en-US" sz="2000" dirty="0"/>
          </a:p>
        </p:txBody>
      </p:sp>
      <p:pic>
        <p:nvPicPr>
          <p:cNvPr id="5" name="Picture 4"/>
          <p:cNvPicPr>
            <a:picLocks noChangeAspect="1"/>
          </p:cNvPicPr>
          <p:nvPr/>
        </p:nvPicPr>
        <p:blipFill>
          <a:blip r:embed="rId3"/>
          <a:stretch>
            <a:fillRect/>
          </a:stretch>
        </p:blipFill>
        <p:spPr>
          <a:xfrm>
            <a:off x="250259" y="895859"/>
            <a:ext cx="2998672" cy="2047874"/>
          </a:xfrm>
          <a:prstGeom prst="rect">
            <a:avLst/>
          </a:prstGeom>
        </p:spPr>
      </p:pic>
      <p:pic>
        <p:nvPicPr>
          <p:cNvPr id="6" name="Picture 5"/>
          <p:cNvPicPr>
            <a:picLocks noChangeAspect="1"/>
          </p:cNvPicPr>
          <p:nvPr/>
        </p:nvPicPr>
        <p:blipFill>
          <a:blip r:embed="rId4"/>
          <a:stretch>
            <a:fillRect/>
          </a:stretch>
        </p:blipFill>
        <p:spPr>
          <a:xfrm>
            <a:off x="250258" y="2943733"/>
            <a:ext cx="2991592" cy="2002917"/>
          </a:xfrm>
          <a:prstGeom prst="rect">
            <a:avLst/>
          </a:prstGeom>
        </p:spPr>
      </p:pic>
    </p:spTree>
    <p:extLst>
      <p:ext uri="{BB962C8B-B14F-4D97-AF65-F5344CB8AC3E}">
        <p14:creationId xmlns:p14="http://schemas.microsoft.com/office/powerpoint/2010/main" val="753222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 we Identify </a:t>
            </a:r>
            <a:r>
              <a:rPr lang="en-US" dirty="0"/>
              <a:t>S</a:t>
            </a:r>
            <a:r>
              <a:rPr lang="en-US" dirty="0" smtClean="0"/>
              <a:t>ources of UFP with Ambient Data? </a:t>
            </a:r>
            <a:endParaRPr lang="en-US" dirty="0"/>
          </a:p>
        </p:txBody>
      </p:sp>
    </p:spTree>
    <p:extLst>
      <p:ext uri="{BB962C8B-B14F-4D97-AF65-F5344CB8AC3E}">
        <p14:creationId xmlns:p14="http://schemas.microsoft.com/office/powerpoint/2010/main" val="8528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19" y="535463"/>
            <a:ext cx="6457950" cy="500857"/>
          </a:xfrm>
        </p:spPr>
        <p:txBody>
          <a:bodyPr/>
          <a:lstStyle/>
          <a:p>
            <a:r>
              <a:rPr lang="en-US" dirty="0" smtClean="0"/>
              <a:t>Buffalo Near Road UFP Data</a:t>
            </a:r>
            <a:endParaRPr lang="en-US" dirty="0"/>
          </a:p>
        </p:txBody>
      </p:sp>
      <p:sp>
        <p:nvSpPr>
          <p:cNvPr id="3" name="Content Placeholder 2"/>
          <p:cNvSpPr>
            <a:spLocks noGrp="1"/>
          </p:cNvSpPr>
          <p:nvPr>
            <p:ph idx="1"/>
          </p:nvPr>
        </p:nvSpPr>
        <p:spPr>
          <a:xfrm>
            <a:off x="3596639" y="1318891"/>
            <a:ext cx="2731771" cy="2307335"/>
          </a:xfrm>
        </p:spPr>
        <p:txBody>
          <a:bodyPr/>
          <a:lstStyle/>
          <a:p>
            <a:r>
              <a:rPr lang="en-US" dirty="0" smtClean="0"/>
              <a:t>Buffalo Near Road UFP   Weekday-Weekend comparison show that motor vehicles are responsible for more than 50% of the UFP at this location</a:t>
            </a:r>
            <a:endParaRPr lang="en-US" dirty="0"/>
          </a:p>
        </p:txBody>
      </p:sp>
      <p:pic>
        <p:nvPicPr>
          <p:cNvPr id="4" name="Picture 3"/>
          <p:cNvPicPr>
            <a:picLocks noChangeAspect="1"/>
          </p:cNvPicPr>
          <p:nvPr/>
        </p:nvPicPr>
        <p:blipFill>
          <a:blip r:embed="rId3"/>
          <a:stretch>
            <a:fillRect/>
          </a:stretch>
        </p:blipFill>
        <p:spPr>
          <a:xfrm>
            <a:off x="197819" y="1318891"/>
            <a:ext cx="3159744" cy="2169376"/>
          </a:xfrm>
          <a:prstGeom prst="rect">
            <a:avLst/>
          </a:prstGeom>
        </p:spPr>
      </p:pic>
    </p:spTree>
    <p:extLst>
      <p:ext uri="{BB962C8B-B14F-4D97-AF65-F5344CB8AC3E}">
        <p14:creationId xmlns:p14="http://schemas.microsoft.com/office/powerpoint/2010/main" val="130427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47230"/>
            <a:ext cx="6457950" cy="391032"/>
          </a:xfrm>
        </p:spPr>
        <p:txBody>
          <a:bodyPr>
            <a:normAutofit/>
          </a:bodyPr>
          <a:lstStyle/>
          <a:p>
            <a:r>
              <a:rPr lang="en-US" dirty="0" smtClean="0"/>
              <a:t>Peace Bridge UFP </a:t>
            </a:r>
            <a:r>
              <a:rPr lang="en-US" dirty="0"/>
              <a:t>and Auto Traffic </a:t>
            </a:r>
          </a:p>
        </p:txBody>
      </p:sp>
      <p:pic>
        <p:nvPicPr>
          <p:cNvPr id="3" name="Picture 2"/>
          <p:cNvPicPr>
            <a:picLocks noChangeAspect="1"/>
          </p:cNvPicPr>
          <p:nvPr/>
        </p:nvPicPr>
        <p:blipFill>
          <a:blip r:embed="rId3"/>
          <a:stretch>
            <a:fillRect/>
          </a:stretch>
        </p:blipFill>
        <p:spPr>
          <a:xfrm>
            <a:off x="185738" y="1155253"/>
            <a:ext cx="6457950" cy="1435656"/>
          </a:xfrm>
          <a:prstGeom prst="rect">
            <a:avLst/>
          </a:prstGeom>
        </p:spPr>
      </p:pic>
      <p:sp>
        <p:nvSpPr>
          <p:cNvPr id="5" name="Content Placeholder 2"/>
          <p:cNvSpPr>
            <a:spLocks noGrp="1"/>
          </p:cNvSpPr>
          <p:nvPr>
            <p:ph idx="1"/>
          </p:nvPr>
        </p:nvSpPr>
        <p:spPr>
          <a:xfrm>
            <a:off x="365760" y="2858347"/>
            <a:ext cx="6003291" cy="1783248"/>
          </a:xfrm>
        </p:spPr>
        <p:txBody>
          <a:bodyPr>
            <a:normAutofit/>
          </a:bodyPr>
          <a:lstStyle/>
          <a:p>
            <a:r>
              <a:rPr lang="en-US" sz="2000" dirty="0" smtClean="0"/>
              <a:t>At the Peace Bridge, auto traffic correlates with UFP on weekdays but, on weekends, auto traffic increases and UFP decreases </a:t>
            </a:r>
          </a:p>
          <a:p>
            <a:r>
              <a:rPr lang="en-US" sz="2000" dirty="0" smtClean="0"/>
              <a:t>Auto traffic and UFP are not proportional</a:t>
            </a:r>
            <a:endParaRPr lang="en-US" sz="2000" dirty="0"/>
          </a:p>
        </p:txBody>
      </p:sp>
    </p:spTree>
    <p:extLst>
      <p:ext uri="{BB962C8B-B14F-4D97-AF65-F5344CB8AC3E}">
        <p14:creationId xmlns:p14="http://schemas.microsoft.com/office/powerpoint/2010/main" val="1161615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26243"/>
            <a:ext cx="6457950" cy="519907"/>
          </a:xfrm>
        </p:spPr>
        <p:txBody>
          <a:bodyPr/>
          <a:lstStyle/>
          <a:p>
            <a:r>
              <a:rPr lang="en-US" dirty="0" smtClean="0"/>
              <a:t>Peace Bridge UFP and Truck Traffic</a:t>
            </a:r>
            <a:endParaRPr lang="en-US" dirty="0"/>
          </a:p>
        </p:txBody>
      </p:sp>
      <p:sp>
        <p:nvSpPr>
          <p:cNvPr id="3" name="Content Placeholder 2"/>
          <p:cNvSpPr>
            <a:spLocks noGrp="1"/>
          </p:cNvSpPr>
          <p:nvPr>
            <p:ph idx="1"/>
          </p:nvPr>
        </p:nvSpPr>
        <p:spPr>
          <a:xfrm>
            <a:off x="3414713" y="1095502"/>
            <a:ext cx="3189288" cy="3435096"/>
          </a:xfrm>
        </p:spPr>
        <p:txBody>
          <a:bodyPr/>
          <a:lstStyle/>
          <a:p>
            <a:pPr>
              <a:spcAft>
                <a:spcPts val="1200"/>
              </a:spcAft>
            </a:pPr>
            <a:r>
              <a:rPr lang="en-US" dirty="0" smtClean="0"/>
              <a:t>The pattern of UFP closely matches the hourly average weekday truck traffic on the Peace Bridge </a:t>
            </a:r>
          </a:p>
          <a:p>
            <a:pPr>
              <a:spcAft>
                <a:spcPts val="1200"/>
              </a:spcAft>
            </a:pPr>
            <a:r>
              <a:rPr lang="en-US" dirty="0" smtClean="0"/>
              <a:t>The UFP and Truck traffic are lower on the weekends but the diurnal patterns are very similar</a:t>
            </a:r>
          </a:p>
          <a:p>
            <a:r>
              <a:rPr lang="en-US" dirty="0" smtClean="0"/>
              <a:t>The weekend offset is likely due to other sources of UFP including biomass burning</a:t>
            </a:r>
            <a:endParaRPr lang="en-US" dirty="0"/>
          </a:p>
        </p:txBody>
      </p:sp>
      <p:pic>
        <p:nvPicPr>
          <p:cNvPr id="7" name="Picture 6"/>
          <p:cNvPicPr>
            <a:picLocks noChangeAspect="1"/>
          </p:cNvPicPr>
          <p:nvPr/>
        </p:nvPicPr>
        <p:blipFill>
          <a:blip r:embed="rId3"/>
          <a:stretch>
            <a:fillRect/>
          </a:stretch>
        </p:blipFill>
        <p:spPr>
          <a:xfrm>
            <a:off x="185738" y="2863848"/>
            <a:ext cx="3116344" cy="1873121"/>
          </a:xfrm>
          <a:prstGeom prst="rect">
            <a:avLst/>
          </a:prstGeom>
        </p:spPr>
      </p:pic>
      <p:pic>
        <p:nvPicPr>
          <p:cNvPr id="8" name="Picture 7"/>
          <p:cNvPicPr>
            <a:picLocks noChangeAspect="1"/>
          </p:cNvPicPr>
          <p:nvPr/>
        </p:nvPicPr>
        <p:blipFill>
          <a:blip r:embed="rId4"/>
          <a:stretch>
            <a:fillRect/>
          </a:stretch>
        </p:blipFill>
        <p:spPr>
          <a:xfrm>
            <a:off x="196090" y="946150"/>
            <a:ext cx="3105992" cy="1866900"/>
          </a:xfrm>
          <a:prstGeom prst="rect">
            <a:avLst/>
          </a:prstGeom>
        </p:spPr>
      </p:pic>
    </p:spTree>
    <p:extLst>
      <p:ext uri="{BB962C8B-B14F-4D97-AF65-F5344CB8AC3E}">
        <p14:creationId xmlns:p14="http://schemas.microsoft.com/office/powerpoint/2010/main" val="3117188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we Monitor UFP in a Rural Area?</a:t>
            </a:r>
            <a:endParaRPr lang="en-US" dirty="0"/>
          </a:p>
        </p:txBody>
      </p:sp>
    </p:spTree>
    <p:extLst>
      <p:ext uri="{BB962C8B-B14F-4D97-AF65-F5344CB8AC3E}">
        <p14:creationId xmlns:p14="http://schemas.microsoft.com/office/powerpoint/2010/main" val="154868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6" y="391465"/>
            <a:ext cx="5829300" cy="614363"/>
          </a:xfrm>
        </p:spPr>
        <p:txBody>
          <a:bodyPr/>
          <a:lstStyle/>
          <a:p>
            <a:r>
              <a:rPr lang="en-US" dirty="0" smtClean="0"/>
              <a:t>Rural UFP Data: Steuben County</a:t>
            </a:r>
            <a:endParaRPr lang="en-US" dirty="0"/>
          </a:p>
        </p:txBody>
      </p:sp>
      <p:sp>
        <p:nvSpPr>
          <p:cNvPr id="4" name="Text Placeholder 3"/>
          <p:cNvSpPr>
            <a:spLocks noGrp="1"/>
          </p:cNvSpPr>
          <p:nvPr>
            <p:ph type="body" sz="half" idx="2"/>
          </p:nvPr>
        </p:nvSpPr>
        <p:spPr>
          <a:xfrm>
            <a:off x="3752427" y="1127669"/>
            <a:ext cx="2699172" cy="2130304"/>
          </a:xfrm>
        </p:spPr>
        <p:txBody>
          <a:bodyPr>
            <a:normAutofit lnSpcReduction="10000"/>
          </a:bodyPr>
          <a:lstStyle/>
          <a:p>
            <a:r>
              <a:rPr lang="en-US" sz="2000" dirty="0" smtClean="0"/>
              <a:t>Site is removed from sources so natural processes that increase and decrease UFP can be evaluated</a:t>
            </a:r>
          </a:p>
          <a:p>
            <a:r>
              <a:rPr lang="en-US" sz="2000" dirty="0" smtClean="0"/>
              <a:t>Midday peak is higher in the winter</a:t>
            </a:r>
            <a:endParaRPr lang="en-US" sz="2000" dirty="0"/>
          </a:p>
          <a:p>
            <a:endParaRPr lang="en-US" dirty="0" smtClean="0"/>
          </a:p>
          <a:p>
            <a:endParaRPr lang="en-US" dirty="0"/>
          </a:p>
          <a:p>
            <a:endParaRPr lang="en-US" dirty="0"/>
          </a:p>
        </p:txBody>
      </p:sp>
      <p:sp>
        <p:nvSpPr>
          <p:cNvPr id="5" name="Text Placeholder 3"/>
          <p:cNvSpPr txBox="1">
            <a:spLocks/>
          </p:cNvSpPr>
          <p:nvPr/>
        </p:nvSpPr>
        <p:spPr>
          <a:xfrm>
            <a:off x="320042" y="3779441"/>
            <a:ext cx="5552438" cy="1083812"/>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000" dirty="0" smtClean="0"/>
              <a:t>In the summer, the production of UFP is higher in the evening due to gas to particle reactions and condensation when evaporation is at a minimum  </a:t>
            </a:r>
          </a:p>
          <a:p>
            <a:pPr>
              <a:lnSpc>
                <a:spcPct val="120000"/>
              </a:lnSpc>
            </a:pPr>
            <a:endParaRPr lang="en-US" dirty="0" smtClean="0"/>
          </a:p>
          <a:p>
            <a:pPr>
              <a:lnSpc>
                <a:spcPct val="120000"/>
              </a:lnSpc>
            </a:pPr>
            <a:endParaRPr lang="en-US" dirty="0" smtClean="0"/>
          </a:p>
          <a:p>
            <a:pPr>
              <a:lnSpc>
                <a:spcPct val="120000"/>
              </a:lnSpc>
            </a:pPr>
            <a:endParaRPr lang="en-US" dirty="0"/>
          </a:p>
        </p:txBody>
      </p:sp>
      <p:pic>
        <p:nvPicPr>
          <p:cNvPr id="6" name="Picture 5"/>
          <p:cNvPicPr>
            <a:picLocks noChangeAspect="1"/>
          </p:cNvPicPr>
          <p:nvPr/>
        </p:nvPicPr>
        <p:blipFill>
          <a:blip r:embed="rId3"/>
          <a:stretch>
            <a:fillRect/>
          </a:stretch>
        </p:blipFill>
        <p:spPr>
          <a:xfrm>
            <a:off x="247226" y="1070889"/>
            <a:ext cx="3388497" cy="2586711"/>
          </a:xfrm>
          <a:prstGeom prst="rect">
            <a:avLst/>
          </a:prstGeom>
        </p:spPr>
      </p:pic>
    </p:spTree>
    <p:extLst>
      <p:ext uri="{BB962C8B-B14F-4D97-AF65-F5344CB8AC3E}">
        <p14:creationId xmlns:p14="http://schemas.microsoft.com/office/powerpoint/2010/main" val="1422673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6" y="391465"/>
            <a:ext cx="5829300" cy="614363"/>
          </a:xfrm>
        </p:spPr>
        <p:txBody>
          <a:bodyPr/>
          <a:lstStyle/>
          <a:p>
            <a:r>
              <a:rPr lang="en-US" dirty="0" smtClean="0"/>
              <a:t>Rural UFP and Volatile PM Mass</a:t>
            </a:r>
            <a:endParaRPr lang="en-US" dirty="0"/>
          </a:p>
        </p:txBody>
      </p:sp>
      <p:sp>
        <p:nvSpPr>
          <p:cNvPr id="4" name="Text Placeholder 3"/>
          <p:cNvSpPr>
            <a:spLocks noGrp="1"/>
          </p:cNvSpPr>
          <p:nvPr>
            <p:ph type="body" sz="half" idx="2"/>
          </p:nvPr>
        </p:nvSpPr>
        <p:spPr>
          <a:xfrm>
            <a:off x="3948853" y="1012982"/>
            <a:ext cx="2495488" cy="2390618"/>
          </a:xfrm>
        </p:spPr>
        <p:txBody>
          <a:bodyPr>
            <a:normAutofit/>
          </a:bodyPr>
          <a:lstStyle/>
          <a:p>
            <a:r>
              <a:rPr lang="en-US" sz="2000" dirty="0" smtClean="0"/>
              <a:t>The site has a 1405DF TEOM that provides the volatile fraction of PM</a:t>
            </a:r>
            <a:r>
              <a:rPr lang="en-US" sz="2000" baseline="-25000" dirty="0" smtClean="0"/>
              <a:t>2.5</a:t>
            </a:r>
          </a:p>
          <a:p>
            <a:endParaRPr lang="en-US" sz="2000" dirty="0" smtClean="0"/>
          </a:p>
          <a:p>
            <a:endParaRPr lang="en-US" dirty="0" smtClean="0"/>
          </a:p>
          <a:p>
            <a:endParaRPr lang="en-US" dirty="0"/>
          </a:p>
          <a:p>
            <a:endParaRPr lang="en-US" dirty="0"/>
          </a:p>
        </p:txBody>
      </p:sp>
      <p:sp>
        <p:nvSpPr>
          <p:cNvPr id="5" name="Text Placeholder 3"/>
          <p:cNvSpPr txBox="1">
            <a:spLocks/>
          </p:cNvSpPr>
          <p:nvPr/>
        </p:nvSpPr>
        <p:spPr>
          <a:xfrm>
            <a:off x="247226" y="3807886"/>
            <a:ext cx="5279814" cy="709927"/>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0"/>
              </a:spcAft>
            </a:pPr>
            <a:r>
              <a:rPr lang="en-US" sz="2000" dirty="0" smtClean="0"/>
              <a:t>The volatile fraction of PM</a:t>
            </a:r>
            <a:r>
              <a:rPr lang="en-US" sz="2000" baseline="-25000" dirty="0" smtClean="0"/>
              <a:t>2.5</a:t>
            </a:r>
            <a:r>
              <a:rPr lang="en-US" sz="2000" dirty="0" smtClean="0"/>
              <a:t> is about 20% of the total at this site in the wintertime   </a:t>
            </a:r>
          </a:p>
          <a:p>
            <a:pPr>
              <a:lnSpc>
                <a:spcPct val="120000"/>
              </a:lnSpc>
            </a:pPr>
            <a:endParaRPr lang="en-US" dirty="0" smtClean="0"/>
          </a:p>
          <a:p>
            <a:pPr>
              <a:lnSpc>
                <a:spcPct val="120000"/>
              </a:lnSpc>
            </a:pPr>
            <a:endParaRPr lang="en-US" dirty="0" smtClean="0"/>
          </a:p>
          <a:p>
            <a:pPr>
              <a:lnSpc>
                <a:spcPct val="120000"/>
              </a:lnSpc>
            </a:pPr>
            <a:endParaRPr lang="en-US" dirty="0"/>
          </a:p>
        </p:txBody>
      </p:sp>
      <p:pic>
        <p:nvPicPr>
          <p:cNvPr id="3" name="Picture 2"/>
          <p:cNvPicPr>
            <a:picLocks noChangeAspect="1"/>
          </p:cNvPicPr>
          <p:nvPr/>
        </p:nvPicPr>
        <p:blipFill>
          <a:blip r:embed="rId3"/>
          <a:stretch>
            <a:fillRect/>
          </a:stretch>
        </p:blipFill>
        <p:spPr>
          <a:xfrm>
            <a:off x="198315" y="972354"/>
            <a:ext cx="3554112" cy="2701723"/>
          </a:xfrm>
          <a:prstGeom prst="rect">
            <a:avLst/>
          </a:prstGeom>
        </p:spPr>
      </p:pic>
    </p:spTree>
    <p:extLst>
      <p:ext uri="{BB962C8B-B14F-4D97-AF65-F5344CB8AC3E}">
        <p14:creationId xmlns:p14="http://schemas.microsoft.com/office/powerpoint/2010/main" val="318750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4596552" y="260964"/>
            <a:ext cx="476250" cy="812007"/>
            <a:chOff x="3695" y="660"/>
            <a:chExt cx="400" cy="682"/>
          </a:xfrm>
        </p:grpSpPr>
        <p:pic>
          <p:nvPicPr>
            <p:cNvPr id="7246" name="Picture 4" descr="viru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 y="842"/>
              <a:ext cx="39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7" name="Text Box 5"/>
            <p:cNvSpPr txBox="1">
              <a:spLocks noChangeArrowheads="1"/>
            </p:cNvSpPr>
            <p:nvPr/>
          </p:nvSpPr>
          <p:spPr bwMode="auto">
            <a:xfrm>
              <a:off x="3755" y="660"/>
              <a:ext cx="3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Virus</a:t>
              </a:r>
            </a:p>
          </p:txBody>
        </p:sp>
      </p:grpSp>
      <p:sp>
        <p:nvSpPr>
          <p:cNvPr id="7171" name="Text Box 11"/>
          <p:cNvSpPr txBox="1">
            <a:spLocks noChangeArrowheads="1"/>
          </p:cNvSpPr>
          <p:nvPr/>
        </p:nvSpPr>
        <p:spPr bwMode="auto">
          <a:xfrm>
            <a:off x="167880" y="1225116"/>
            <a:ext cx="535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 </a:t>
            </a:r>
          </a:p>
          <a:p>
            <a:pPr algn="ctr" eaLnBrk="1" hangingPunct="1">
              <a:spcBef>
                <a:spcPct val="0"/>
              </a:spcBef>
            </a:pPr>
            <a:r>
              <a:rPr lang="en-US" altLang="en-US" sz="1050" b="1" dirty="0">
                <a:latin typeface="Calibri" panose="020F0502020204030204" pitchFamily="34" charset="0"/>
              </a:rPr>
              <a:t>Meter</a:t>
            </a:r>
          </a:p>
          <a:p>
            <a:pPr algn="ctr" eaLnBrk="1" hangingPunct="1">
              <a:spcBef>
                <a:spcPct val="0"/>
              </a:spcBef>
            </a:pPr>
            <a:r>
              <a:rPr lang="en-US" altLang="en-US" sz="1050" b="1" dirty="0">
                <a:latin typeface="Calibri" panose="020F0502020204030204" pitchFamily="34" charset="0"/>
              </a:rPr>
              <a:t>1 Million </a:t>
            </a:r>
          </a:p>
          <a:p>
            <a:pPr algn="ctr" eaLnBrk="1" hangingPunct="1">
              <a:spcBef>
                <a:spcPct val="0"/>
              </a:spcBef>
            </a:pPr>
            <a:r>
              <a:rPr lang="en-US" altLang="en-US" sz="1050" b="1" dirty="0">
                <a:latin typeface="Calibri" panose="020F0502020204030204" pitchFamily="34" charset="0"/>
              </a:rPr>
              <a:t>Microns</a:t>
            </a:r>
          </a:p>
        </p:txBody>
      </p:sp>
      <p:grpSp>
        <p:nvGrpSpPr>
          <p:cNvPr id="7242" name="Group 13"/>
          <p:cNvGrpSpPr>
            <a:grpSpLocks/>
          </p:cNvGrpSpPr>
          <p:nvPr/>
        </p:nvGrpSpPr>
        <p:grpSpPr bwMode="auto">
          <a:xfrm>
            <a:off x="129073" y="310226"/>
            <a:ext cx="542663" cy="943571"/>
            <a:chOff x="117" y="451"/>
            <a:chExt cx="539" cy="1034"/>
          </a:xfrm>
        </p:grpSpPr>
        <p:pic>
          <p:nvPicPr>
            <p:cNvPr id="7244" name="Picture 14"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1938" t="827" r="45718" b="75285"/>
            <a:stretch>
              <a:fillRect/>
            </a:stretch>
          </p:blipFill>
          <p:spPr bwMode="auto">
            <a:xfrm>
              <a:off x="117" y="473"/>
              <a:ext cx="486"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5" name="Rectangle 15"/>
            <p:cNvSpPr>
              <a:spLocks noChangeArrowheads="1"/>
            </p:cNvSpPr>
            <p:nvPr/>
          </p:nvSpPr>
          <p:spPr bwMode="auto">
            <a:xfrm>
              <a:off x="546" y="451"/>
              <a:ext cx="110" cy="190"/>
            </a:xfrm>
            <a:prstGeom prst="rect">
              <a:avLst/>
            </a:prstGeom>
            <a:solidFill>
              <a:schemeClr val="bg1"/>
            </a:solidFill>
            <a:ln w="9525">
              <a:solidFill>
                <a:schemeClr val="bg1"/>
              </a:solidFill>
              <a:miter lim="800000"/>
              <a:headEnd/>
              <a:tailEnd/>
            </a:ln>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grpSp>
      <p:grpSp>
        <p:nvGrpSpPr>
          <p:cNvPr id="3" name="Group 2"/>
          <p:cNvGrpSpPr/>
          <p:nvPr/>
        </p:nvGrpSpPr>
        <p:grpSpPr>
          <a:xfrm>
            <a:off x="3746446" y="267892"/>
            <a:ext cx="626269" cy="753284"/>
            <a:chOff x="4995261" y="357188"/>
            <a:chExt cx="835025" cy="1004379"/>
          </a:xfrm>
        </p:grpSpPr>
        <p:pic>
          <p:nvPicPr>
            <p:cNvPr id="7240" name="Picture 18"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884" t="53320" r="47487" b="33569"/>
            <a:stretch>
              <a:fillRect/>
            </a:stretch>
          </p:blipFill>
          <p:spPr bwMode="auto">
            <a:xfrm>
              <a:off x="4995261" y="621792"/>
              <a:ext cx="835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Text Box 19"/>
            <p:cNvSpPr txBox="1">
              <a:spLocks noChangeArrowheads="1"/>
            </p:cNvSpPr>
            <p:nvPr/>
          </p:nvSpPr>
          <p:spPr bwMode="auto">
            <a:xfrm>
              <a:off x="5074636" y="357188"/>
              <a:ext cx="71472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200" b="1" dirty="0">
                  <a:solidFill>
                    <a:srgbClr val="000000"/>
                  </a:solidFill>
                  <a:latin typeface="Calibri" panose="020F0502020204030204" pitchFamily="34" charset="0"/>
                </a:rPr>
                <a:t>Bacteria</a:t>
              </a:r>
            </a:p>
          </p:txBody>
        </p:sp>
      </p:grpSp>
      <p:grpSp>
        <p:nvGrpSpPr>
          <p:cNvPr id="7174" name="Group 20"/>
          <p:cNvGrpSpPr>
            <a:grpSpLocks/>
          </p:cNvGrpSpPr>
          <p:nvPr/>
        </p:nvGrpSpPr>
        <p:grpSpPr bwMode="auto">
          <a:xfrm>
            <a:off x="1282534" y="510342"/>
            <a:ext cx="551812" cy="562629"/>
            <a:chOff x="1568" y="1069"/>
            <a:chExt cx="592" cy="557"/>
          </a:xfrm>
        </p:grpSpPr>
        <p:pic>
          <p:nvPicPr>
            <p:cNvPr id="7238" name="Picture 21"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t="24959" r="46858" b="64508"/>
            <a:stretch>
              <a:fillRect/>
            </a:stretch>
          </p:blipFill>
          <p:spPr bwMode="auto">
            <a:xfrm>
              <a:off x="1568" y="1193"/>
              <a:ext cx="592"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Text Box 22"/>
            <p:cNvSpPr txBox="1">
              <a:spLocks noChangeArrowheads="1"/>
            </p:cNvSpPr>
            <p:nvPr/>
          </p:nvSpPr>
          <p:spPr bwMode="auto">
            <a:xfrm>
              <a:off x="1794" y="1069"/>
              <a:ext cx="15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750" b="1" dirty="0">
                <a:latin typeface="Calibri" panose="020F0502020204030204" pitchFamily="34" charset="0"/>
              </a:endParaRPr>
            </a:p>
          </p:txBody>
        </p:sp>
      </p:grpSp>
      <p:pic>
        <p:nvPicPr>
          <p:cNvPr id="7175" name="Picture 23" descr="nano size scale 1"/>
          <p:cNvPicPr>
            <a:picLocks noChangeAspect="1" noChangeArrowheads="1"/>
          </p:cNvPicPr>
          <p:nvPr/>
        </p:nvPicPr>
        <p:blipFill>
          <a:blip r:embed="rId4">
            <a:extLst>
              <a:ext uri="{28A0092B-C50C-407E-A947-70E740481C1C}">
                <a14:useLocalDpi xmlns:a14="http://schemas.microsoft.com/office/drawing/2010/main" val="0"/>
              </a:ext>
            </a:extLst>
          </a:blip>
          <a:srcRect l="-1257" t="66479" r="48116" b="15642"/>
          <a:stretch>
            <a:fillRect/>
          </a:stretch>
        </p:blipFill>
        <p:spPr bwMode="auto">
          <a:xfrm>
            <a:off x="5287115" y="451795"/>
            <a:ext cx="48577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24"/>
          <p:cNvSpPr txBox="1">
            <a:spLocks noChangeArrowheads="1"/>
          </p:cNvSpPr>
          <p:nvPr/>
        </p:nvSpPr>
        <p:spPr bwMode="auto">
          <a:xfrm>
            <a:off x="5246370"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DNA </a:t>
            </a:r>
          </a:p>
        </p:txBody>
      </p:sp>
      <p:sp>
        <p:nvSpPr>
          <p:cNvPr id="7178" name="Text Box 29"/>
          <p:cNvSpPr txBox="1">
            <a:spLocks noChangeArrowheads="1"/>
          </p:cNvSpPr>
          <p:nvPr/>
        </p:nvSpPr>
        <p:spPr bwMode="auto">
          <a:xfrm>
            <a:off x="2551747" y="239381"/>
            <a:ext cx="5357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Hair</a:t>
            </a:r>
          </a:p>
        </p:txBody>
      </p:sp>
      <p:grpSp>
        <p:nvGrpSpPr>
          <p:cNvPr id="7179" name="Group 30"/>
          <p:cNvGrpSpPr>
            <a:grpSpLocks/>
          </p:cNvGrpSpPr>
          <p:nvPr/>
        </p:nvGrpSpPr>
        <p:grpSpPr bwMode="auto">
          <a:xfrm>
            <a:off x="406004" y="1763317"/>
            <a:ext cx="6045994" cy="296465"/>
            <a:chOff x="441" y="1784"/>
            <a:chExt cx="5078" cy="249"/>
          </a:xfrm>
        </p:grpSpPr>
        <p:grpSp>
          <p:nvGrpSpPr>
            <p:cNvPr id="7205" name="Group 31"/>
            <p:cNvGrpSpPr>
              <a:grpSpLocks/>
            </p:cNvGrpSpPr>
            <p:nvPr/>
          </p:nvGrpSpPr>
          <p:grpSpPr bwMode="auto">
            <a:xfrm>
              <a:off x="456" y="1784"/>
              <a:ext cx="491" cy="241"/>
              <a:chOff x="523" y="1783"/>
              <a:chExt cx="491" cy="241"/>
            </a:xfrm>
          </p:grpSpPr>
          <p:sp>
            <p:nvSpPr>
              <p:cNvPr id="7234" name="Line 3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5" name="Line 3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sp>
          <p:nvSpPr>
            <p:cNvPr id="7206" name="Line 34"/>
            <p:cNvSpPr>
              <a:spLocks noChangeShapeType="1"/>
            </p:cNvSpPr>
            <p:nvPr/>
          </p:nvSpPr>
          <p:spPr bwMode="auto">
            <a:xfrm>
              <a:off x="441" y="1785"/>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nvGrpSpPr>
            <p:cNvPr id="7207" name="Group 35"/>
            <p:cNvGrpSpPr>
              <a:grpSpLocks/>
            </p:cNvGrpSpPr>
            <p:nvPr/>
          </p:nvGrpSpPr>
          <p:grpSpPr bwMode="auto">
            <a:xfrm>
              <a:off x="964" y="1784"/>
              <a:ext cx="491" cy="241"/>
              <a:chOff x="523" y="1783"/>
              <a:chExt cx="491" cy="241"/>
            </a:xfrm>
          </p:grpSpPr>
          <p:sp>
            <p:nvSpPr>
              <p:cNvPr id="7232" name="Line 36"/>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3" name="Line 37"/>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8" name="Group 38"/>
            <p:cNvGrpSpPr>
              <a:grpSpLocks/>
            </p:cNvGrpSpPr>
            <p:nvPr/>
          </p:nvGrpSpPr>
          <p:grpSpPr bwMode="auto">
            <a:xfrm>
              <a:off x="1472" y="1788"/>
              <a:ext cx="491" cy="241"/>
              <a:chOff x="523" y="1783"/>
              <a:chExt cx="491" cy="241"/>
            </a:xfrm>
          </p:grpSpPr>
          <p:sp>
            <p:nvSpPr>
              <p:cNvPr id="7230" name="Line 39"/>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31" name="Line 40"/>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09" name="Group 41"/>
            <p:cNvGrpSpPr>
              <a:grpSpLocks/>
            </p:cNvGrpSpPr>
            <p:nvPr/>
          </p:nvGrpSpPr>
          <p:grpSpPr bwMode="auto">
            <a:xfrm>
              <a:off x="1980" y="1788"/>
              <a:ext cx="491" cy="241"/>
              <a:chOff x="523" y="1783"/>
              <a:chExt cx="491" cy="241"/>
            </a:xfrm>
          </p:grpSpPr>
          <p:sp>
            <p:nvSpPr>
              <p:cNvPr id="7228" name="Line 42"/>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9" name="Line 43"/>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0" name="Group 44"/>
            <p:cNvGrpSpPr>
              <a:grpSpLocks/>
            </p:cNvGrpSpPr>
            <p:nvPr/>
          </p:nvGrpSpPr>
          <p:grpSpPr bwMode="auto">
            <a:xfrm>
              <a:off x="2488" y="1788"/>
              <a:ext cx="491" cy="241"/>
              <a:chOff x="523" y="1783"/>
              <a:chExt cx="491" cy="241"/>
            </a:xfrm>
          </p:grpSpPr>
          <p:sp>
            <p:nvSpPr>
              <p:cNvPr id="7226" name="Line 45"/>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7" name="Line 46"/>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1" name="Group 47"/>
            <p:cNvGrpSpPr>
              <a:grpSpLocks/>
            </p:cNvGrpSpPr>
            <p:nvPr/>
          </p:nvGrpSpPr>
          <p:grpSpPr bwMode="auto">
            <a:xfrm>
              <a:off x="2996" y="1788"/>
              <a:ext cx="491" cy="241"/>
              <a:chOff x="523" y="1783"/>
              <a:chExt cx="491" cy="241"/>
            </a:xfrm>
          </p:grpSpPr>
          <p:sp>
            <p:nvSpPr>
              <p:cNvPr id="7224" name="Line 48"/>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5" name="Line 49"/>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2" name="Group 50"/>
            <p:cNvGrpSpPr>
              <a:grpSpLocks/>
            </p:cNvGrpSpPr>
            <p:nvPr/>
          </p:nvGrpSpPr>
          <p:grpSpPr bwMode="auto">
            <a:xfrm>
              <a:off x="3504" y="1788"/>
              <a:ext cx="491" cy="241"/>
              <a:chOff x="523" y="1783"/>
              <a:chExt cx="491" cy="241"/>
            </a:xfrm>
          </p:grpSpPr>
          <p:sp>
            <p:nvSpPr>
              <p:cNvPr id="7222" name="Line 51"/>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3" name="Line 52"/>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3" name="Group 53"/>
            <p:cNvGrpSpPr>
              <a:grpSpLocks/>
            </p:cNvGrpSpPr>
            <p:nvPr/>
          </p:nvGrpSpPr>
          <p:grpSpPr bwMode="auto">
            <a:xfrm>
              <a:off x="4012" y="1792"/>
              <a:ext cx="491" cy="241"/>
              <a:chOff x="523" y="1783"/>
              <a:chExt cx="491" cy="241"/>
            </a:xfrm>
          </p:grpSpPr>
          <p:sp>
            <p:nvSpPr>
              <p:cNvPr id="7220" name="Line 54"/>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21" name="Line 55"/>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4" name="Group 56"/>
            <p:cNvGrpSpPr>
              <a:grpSpLocks/>
            </p:cNvGrpSpPr>
            <p:nvPr/>
          </p:nvGrpSpPr>
          <p:grpSpPr bwMode="auto">
            <a:xfrm>
              <a:off x="4520" y="1788"/>
              <a:ext cx="491" cy="241"/>
              <a:chOff x="523" y="1783"/>
              <a:chExt cx="491" cy="241"/>
            </a:xfrm>
          </p:grpSpPr>
          <p:sp>
            <p:nvSpPr>
              <p:cNvPr id="7218" name="Line 57"/>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9" name="Line 58"/>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nvGrpSpPr>
            <p:cNvPr id="7215" name="Group 59"/>
            <p:cNvGrpSpPr>
              <a:grpSpLocks/>
            </p:cNvGrpSpPr>
            <p:nvPr/>
          </p:nvGrpSpPr>
          <p:grpSpPr bwMode="auto">
            <a:xfrm>
              <a:off x="5028" y="1788"/>
              <a:ext cx="491" cy="241"/>
              <a:chOff x="523" y="1783"/>
              <a:chExt cx="491" cy="241"/>
            </a:xfrm>
          </p:grpSpPr>
          <p:sp>
            <p:nvSpPr>
              <p:cNvPr id="7216" name="Line 60"/>
              <p:cNvSpPr>
                <a:spLocks noChangeShapeType="1"/>
              </p:cNvSpPr>
              <p:nvPr/>
            </p:nvSpPr>
            <p:spPr bwMode="auto">
              <a:xfrm>
                <a:off x="523" y="1896"/>
                <a:ext cx="4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7217" name="Line 61"/>
              <p:cNvSpPr>
                <a:spLocks noChangeShapeType="1"/>
              </p:cNvSpPr>
              <p:nvPr/>
            </p:nvSpPr>
            <p:spPr bwMode="auto">
              <a:xfrm>
                <a:off x="1014" y="1783"/>
                <a:ext cx="0" cy="2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grpSp>
      </p:grpSp>
      <p:sp>
        <p:nvSpPr>
          <p:cNvPr id="7180" name="Text Box 62"/>
          <p:cNvSpPr txBox="1">
            <a:spLocks noChangeArrowheads="1"/>
          </p:cNvSpPr>
          <p:nvPr/>
        </p:nvSpPr>
        <p:spPr bwMode="auto">
          <a:xfrm>
            <a:off x="757622" y="1433571"/>
            <a:ext cx="48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100,000</a:t>
            </a:r>
          </a:p>
          <a:p>
            <a:pPr algn="ctr" eaLnBrk="1" hangingPunct="1">
              <a:spcBef>
                <a:spcPct val="0"/>
              </a:spcBef>
            </a:pPr>
            <a:r>
              <a:rPr lang="en-US" altLang="en-US" sz="1050" b="1" dirty="0">
                <a:latin typeface="Calibri" panose="020F0502020204030204" pitchFamily="34" charset="0"/>
              </a:rPr>
              <a:t>Microns</a:t>
            </a:r>
          </a:p>
        </p:txBody>
      </p:sp>
      <p:sp>
        <p:nvSpPr>
          <p:cNvPr id="7181" name="Text Box 63"/>
          <p:cNvSpPr txBox="1">
            <a:spLocks noChangeArrowheads="1"/>
          </p:cNvSpPr>
          <p:nvPr/>
        </p:nvSpPr>
        <p:spPr bwMode="auto">
          <a:xfrm>
            <a:off x="1371751" y="132999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10,000</a:t>
            </a:r>
          </a:p>
          <a:p>
            <a:pPr algn="ctr" eaLnBrk="1" hangingPunct="1">
              <a:spcBef>
                <a:spcPct val="0"/>
              </a:spcBef>
            </a:pPr>
            <a:r>
              <a:rPr lang="en-US" altLang="en-US" sz="1050" b="1" dirty="0">
                <a:latin typeface="Calibri" panose="020F0502020204030204" pitchFamily="34" charset="0"/>
              </a:rPr>
              <a:t>Microns</a:t>
            </a:r>
          </a:p>
        </p:txBody>
      </p:sp>
      <p:sp>
        <p:nvSpPr>
          <p:cNvPr id="7182" name="Text Box 64"/>
          <p:cNvSpPr txBox="1">
            <a:spLocks noChangeArrowheads="1"/>
          </p:cNvSpPr>
          <p:nvPr/>
        </p:nvSpPr>
        <p:spPr bwMode="auto">
          <a:xfrm>
            <a:off x="1984982" y="133365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1,000</a:t>
            </a:r>
          </a:p>
          <a:p>
            <a:pPr algn="ctr" eaLnBrk="1" hangingPunct="1">
              <a:spcBef>
                <a:spcPct val="0"/>
              </a:spcBef>
            </a:pPr>
            <a:r>
              <a:rPr lang="en-US" altLang="en-US" sz="1050" b="1" dirty="0">
                <a:latin typeface="Calibri" panose="020F0502020204030204" pitchFamily="34" charset="0"/>
              </a:rPr>
              <a:t>Microns</a:t>
            </a:r>
          </a:p>
        </p:txBody>
      </p:sp>
      <p:sp>
        <p:nvSpPr>
          <p:cNvPr id="7183" name="Text Box 65"/>
          <p:cNvSpPr txBox="1">
            <a:spLocks noChangeArrowheads="1"/>
          </p:cNvSpPr>
          <p:nvPr/>
        </p:nvSpPr>
        <p:spPr bwMode="auto">
          <a:xfrm>
            <a:off x="2585540" y="1337653"/>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100</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3366CC"/>
              </a:solidFill>
              <a:latin typeface="Calibri" panose="020F0502020204030204" pitchFamily="34" charset="0"/>
            </a:endParaRPr>
          </a:p>
        </p:txBody>
      </p:sp>
      <p:sp>
        <p:nvSpPr>
          <p:cNvPr id="7184" name="Text Box 66"/>
          <p:cNvSpPr txBox="1">
            <a:spLocks noChangeArrowheads="1"/>
          </p:cNvSpPr>
          <p:nvPr/>
        </p:nvSpPr>
        <p:spPr bwMode="auto">
          <a:xfrm>
            <a:off x="3183603" y="1342827"/>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10</a:t>
            </a:r>
          </a:p>
          <a:p>
            <a:pPr algn="ctr" eaLnBrk="1" hangingPunct="1">
              <a:spcBef>
                <a:spcPct val="0"/>
              </a:spcBef>
            </a:pPr>
            <a:r>
              <a:rPr lang="en-US" altLang="en-US" sz="1050" b="1" dirty="0">
                <a:latin typeface="Calibri" panose="020F0502020204030204" pitchFamily="34" charset="0"/>
              </a:rPr>
              <a:t>Microns</a:t>
            </a:r>
            <a:endParaRPr lang="en-US" altLang="en-US" sz="1050" dirty="0">
              <a:solidFill>
                <a:srgbClr val="FFFF00"/>
              </a:solidFill>
              <a:latin typeface="Calibri" panose="020F0502020204030204" pitchFamily="34" charset="0"/>
            </a:endParaRPr>
          </a:p>
        </p:txBody>
      </p:sp>
      <p:sp>
        <p:nvSpPr>
          <p:cNvPr id="7185" name="Text Box 67"/>
          <p:cNvSpPr txBox="1">
            <a:spLocks noChangeArrowheads="1"/>
          </p:cNvSpPr>
          <p:nvPr/>
        </p:nvSpPr>
        <p:spPr bwMode="auto">
          <a:xfrm>
            <a:off x="3781665" y="1335761"/>
            <a:ext cx="486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endParaRPr lang="en-US" altLang="en-US" sz="105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Microns</a:t>
            </a:r>
            <a:endParaRPr lang="en-US" altLang="en-US" sz="1050" b="1" dirty="0">
              <a:solidFill>
                <a:srgbClr val="FFFF00"/>
              </a:solidFill>
              <a:latin typeface="Calibri" panose="020F0502020204030204" pitchFamily="34" charset="0"/>
            </a:endParaRPr>
          </a:p>
        </p:txBody>
      </p:sp>
      <p:sp>
        <p:nvSpPr>
          <p:cNvPr id="7186" name="Text Box 68"/>
          <p:cNvSpPr txBox="1">
            <a:spLocks noChangeArrowheads="1"/>
          </p:cNvSpPr>
          <p:nvPr/>
        </p:nvSpPr>
        <p:spPr bwMode="auto">
          <a:xfrm>
            <a:off x="4306683" y="1236985"/>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Microns</a:t>
            </a:r>
          </a:p>
        </p:txBody>
      </p:sp>
      <p:sp>
        <p:nvSpPr>
          <p:cNvPr id="7188" name="Text Box 70"/>
          <p:cNvSpPr txBox="1">
            <a:spLocks noChangeArrowheads="1"/>
          </p:cNvSpPr>
          <p:nvPr/>
        </p:nvSpPr>
        <p:spPr bwMode="auto">
          <a:xfrm>
            <a:off x="5526357" y="1218127"/>
            <a:ext cx="61106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0.001</a:t>
            </a:r>
          </a:p>
          <a:p>
            <a:pPr algn="ctr" eaLnBrk="1" hangingPunct="1">
              <a:spcBef>
                <a:spcPct val="0"/>
              </a:spcBef>
            </a:pPr>
            <a:r>
              <a:rPr lang="en-US" altLang="en-US" sz="1050" b="1" dirty="0">
                <a:latin typeface="Calibri" panose="020F0502020204030204" pitchFamily="34" charset="0"/>
              </a:rPr>
              <a:t>Microns</a:t>
            </a:r>
          </a:p>
          <a:p>
            <a:pPr algn="ctr" eaLnBrk="1" hangingPunct="1">
              <a:spcBef>
                <a:spcPct val="0"/>
              </a:spcBef>
            </a:pPr>
            <a:endParaRPr lang="en-US" altLang="en-US" sz="1050" b="1" dirty="0">
              <a:solidFill>
                <a:srgbClr val="000000"/>
              </a:solidFill>
              <a:latin typeface="Calibri" panose="020F0502020204030204" pitchFamily="34" charset="0"/>
            </a:endParaRPr>
          </a:p>
        </p:txBody>
      </p:sp>
      <p:sp>
        <p:nvSpPr>
          <p:cNvPr id="7189" name="Text Box 71"/>
          <p:cNvSpPr txBox="1">
            <a:spLocks noChangeArrowheads="1"/>
          </p:cNvSpPr>
          <p:nvPr/>
        </p:nvSpPr>
        <p:spPr bwMode="auto">
          <a:xfrm>
            <a:off x="6117216" y="1218127"/>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0.1</a:t>
            </a:r>
          </a:p>
          <a:p>
            <a:pPr algn="ctr" eaLnBrk="1" hangingPunct="1">
              <a:spcBef>
                <a:spcPct val="0"/>
              </a:spcBef>
            </a:pPr>
            <a:r>
              <a:rPr lang="en-US" altLang="en-US" sz="1050" b="1" dirty="0">
                <a:latin typeface="Calibri" panose="020F0502020204030204" pitchFamily="34" charset="0"/>
              </a:rPr>
              <a:t>Nanometer</a:t>
            </a:r>
            <a:endParaRPr lang="en-US" altLang="en-US" sz="600" b="1" dirty="0">
              <a:latin typeface="Calibri" panose="020F0502020204030204" pitchFamily="34" charset="0"/>
            </a:endParaRPr>
          </a:p>
          <a:p>
            <a:pPr algn="ctr" eaLnBrk="1" hangingPunct="1">
              <a:spcBef>
                <a:spcPct val="0"/>
              </a:spcBef>
            </a:pPr>
            <a:r>
              <a:rPr lang="en-US" altLang="en-US" sz="1050" b="1" dirty="0">
                <a:latin typeface="Calibri" panose="020F0502020204030204" pitchFamily="34" charset="0"/>
              </a:rPr>
              <a:t>0.0001</a:t>
            </a:r>
          </a:p>
          <a:p>
            <a:pPr algn="ctr" eaLnBrk="1" hangingPunct="1">
              <a:spcBef>
                <a:spcPct val="0"/>
              </a:spcBef>
            </a:pPr>
            <a:r>
              <a:rPr lang="en-US" altLang="en-US" sz="1050" b="1" dirty="0">
                <a:latin typeface="Calibri" panose="020F0502020204030204" pitchFamily="34" charset="0"/>
              </a:rPr>
              <a:t>Microns</a:t>
            </a:r>
          </a:p>
        </p:txBody>
      </p:sp>
      <p:pic>
        <p:nvPicPr>
          <p:cNvPr id="7198" name="Picture 87" descr="human hair S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915" y="492062"/>
            <a:ext cx="52744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6" descr="red-blood-cells"/>
          <p:cNvPicPr>
            <a:picLocks noChangeAspect="1" noChangeArrowheads="1"/>
          </p:cNvPicPr>
          <p:nvPr/>
        </p:nvPicPr>
        <p:blipFill>
          <a:blip r:embed="rId6" cstate="print">
            <a:extLst>
              <a:ext uri="{28A0092B-C50C-407E-A947-70E740481C1C}">
                <a14:useLocalDpi xmlns:a14="http://schemas.microsoft.com/office/drawing/2010/main" val="0"/>
              </a:ext>
            </a:extLst>
          </a:blip>
          <a:srcRect l="10556" t="-323" r="11481"/>
          <a:stretch>
            <a:fillRect/>
          </a:stretch>
        </p:blipFill>
        <p:spPr bwMode="auto">
          <a:xfrm>
            <a:off x="3193256" y="459676"/>
            <a:ext cx="46672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4" name="Text Box 29"/>
          <p:cNvSpPr txBox="1">
            <a:spLocks noChangeArrowheads="1"/>
          </p:cNvSpPr>
          <p:nvPr/>
        </p:nvSpPr>
        <p:spPr bwMode="auto">
          <a:xfrm>
            <a:off x="3128606" y="134737"/>
            <a:ext cx="6083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a:solidFill>
                  <a:srgbClr val="000000"/>
                </a:solidFill>
                <a:latin typeface="Calibri" panose="020F0502020204030204" pitchFamily="34" charset="0"/>
              </a:rPr>
              <a:t>Red </a:t>
            </a:r>
            <a:r>
              <a:rPr lang="en-US" altLang="en-US" sz="1200" b="1" dirty="0" smtClean="0">
                <a:solidFill>
                  <a:srgbClr val="000000"/>
                </a:solidFill>
                <a:latin typeface="Calibri" panose="020F0502020204030204" pitchFamily="34" charset="0"/>
              </a:rPr>
              <a:t>Blood </a:t>
            </a:r>
            <a:r>
              <a:rPr lang="en-US" altLang="en-US" sz="1200" b="1" dirty="0">
                <a:solidFill>
                  <a:srgbClr val="000000"/>
                </a:solidFill>
                <a:latin typeface="Calibri" panose="020F0502020204030204" pitchFamily="34" charset="0"/>
              </a:rPr>
              <a:t>cell</a:t>
            </a:r>
          </a:p>
        </p:txBody>
      </p:sp>
      <p:sp>
        <p:nvSpPr>
          <p:cNvPr id="86" name="Text Box 68"/>
          <p:cNvSpPr txBox="1">
            <a:spLocks noChangeArrowheads="1"/>
          </p:cNvSpPr>
          <p:nvPr/>
        </p:nvSpPr>
        <p:spPr bwMode="auto">
          <a:xfrm>
            <a:off x="4943237" y="1228478"/>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050" b="1" dirty="0">
                <a:latin typeface="Calibri" panose="020F0502020204030204" pitchFamily="34" charset="0"/>
              </a:rPr>
              <a:t>10 </a:t>
            </a:r>
          </a:p>
          <a:p>
            <a:pPr algn="ctr" eaLnBrk="1" hangingPunct="1">
              <a:spcBef>
                <a:spcPct val="0"/>
              </a:spcBef>
            </a:pPr>
            <a:r>
              <a:rPr lang="en-US" altLang="en-US" sz="1050" b="1" dirty="0">
                <a:latin typeface="Calibri" panose="020F0502020204030204" pitchFamily="34" charset="0"/>
              </a:rPr>
              <a:t>Nanometer</a:t>
            </a:r>
          </a:p>
          <a:p>
            <a:pPr algn="ctr" eaLnBrk="1" hangingPunct="1">
              <a:spcBef>
                <a:spcPct val="0"/>
              </a:spcBef>
            </a:pPr>
            <a:r>
              <a:rPr lang="en-US" altLang="en-US" sz="1050" b="1" dirty="0">
                <a:latin typeface="Calibri" panose="020F0502020204030204" pitchFamily="34" charset="0"/>
              </a:rPr>
              <a:t>0.01</a:t>
            </a:r>
          </a:p>
          <a:p>
            <a:pPr algn="ctr" eaLnBrk="1" hangingPunct="1">
              <a:spcBef>
                <a:spcPct val="0"/>
              </a:spcBef>
            </a:pPr>
            <a:r>
              <a:rPr lang="en-US" altLang="en-US" sz="1050" b="1" dirty="0">
                <a:latin typeface="Calibri" panose="020F0502020204030204" pitchFamily="34" charset="0"/>
              </a:rPr>
              <a:t>Microns</a:t>
            </a:r>
          </a:p>
        </p:txBody>
      </p:sp>
      <p:sp>
        <p:nvSpPr>
          <p:cNvPr id="90" name="Line 82"/>
          <p:cNvSpPr>
            <a:spLocks noChangeShapeType="1"/>
          </p:cNvSpPr>
          <p:nvPr/>
        </p:nvSpPr>
        <p:spPr bwMode="auto">
          <a:xfrm flipH="1">
            <a:off x="4671570" y="2519623"/>
            <a:ext cx="706" cy="2235257"/>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1" name="Line 82"/>
          <p:cNvSpPr>
            <a:spLocks noChangeShapeType="1"/>
          </p:cNvSpPr>
          <p:nvPr/>
        </p:nvSpPr>
        <p:spPr bwMode="auto">
          <a:xfrm>
            <a:off x="5865960" y="2496316"/>
            <a:ext cx="1441" cy="919253"/>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spcBef>
                <a:spcPct val="0"/>
              </a:spcBef>
            </a:pPr>
            <a:endParaRPr lang="en-US" sz="1013">
              <a:latin typeface="Arial" panose="020B0604020202020204" pitchFamily="34" charset="0"/>
            </a:endParaRPr>
          </a:p>
        </p:txBody>
      </p:sp>
      <p:sp>
        <p:nvSpPr>
          <p:cNvPr id="93" name="Text Box 77"/>
          <p:cNvSpPr txBox="1">
            <a:spLocks noChangeArrowheads="1"/>
          </p:cNvSpPr>
          <p:nvPr/>
        </p:nvSpPr>
        <p:spPr bwMode="auto">
          <a:xfrm>
            <a:off x="4698213" y="2726107"/>
            <a:ext cx="11989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r>
              <a:rPr lang="en-US" altLang="en-US" sz="1200" b="1" baseline="0" dirty="0">
                <a:solidFill>
                  <a:srgbClr val="000000"/>
                </a:solidFill>
                <a:latin typeface="Calibri" panose="020F0502020204030204" pitchFamily="34" charset="0"/>
              </a:rPr>
              <a:t>Ultrafine particles</a:t>
            </a:r>
          </a:p>
          <a:p>
            <a:pPr algn="ctr" eaLnBrk="1" hangingPunct="1">
              <a:spcBef>
                <a:spcPct val="0"/>
              </a:spcBef>
            </a:pPr>
            <a:endParaRPr lang="en-US" altLang="en-US" sz="900" b="1" baseline="0" dirty="0">
              <a:solidFill>
                <a:srgbClr val="000000"/>
              </a:solidFill>
              <a:latin typeface="Calibri" panose="020F0502020204030204" pitchFamily="34" charset="0"/>
            </a:endParaRPr>
          </a:p>
        </p:txBody>
      </p:sp>
      <p:cxnSp>
        <p:nvCxnSpPr>
          <p:cNvPr id="12" name="Straight Arrow Connector 11"/>
          <p:cNvCxnSpPr/>
          <p:nvPr/>
        </p:nvCxnSpPr>
        <p:spPr bwMode="auto">
          <a:xfrm>
            <a:off x="4698213" y="2650913"/>
            <a:ext cx="1137435" cy="0"/>
          </a:xfrm>
          <a:prstGeom prst="straightConnector1">
            <a:avLst/>
          </a:prstGeom>
          <a:solidFill>
            <a:schemeClr val="accent1"/>
          </a:solidFill>
          <a:ln w="38100" cap="flat" cmpd="sng" algn="ctr">
            <a:solidFill>
              <a:srgbClr val="FF0000"/>
            </a:solidFill>
            <a:prstDash val="solid"/>
            <a:miter lim="800000"/>
            <a:headEnd type="triangle"/>
            <a:tailEnd type="triangle"/>
          </a:ln>
          <a:effectLst/>
        </p:spPr>
      </p:cxnSp>
      <p:pic>
        <p:nvPicPr>
          <p:cNvPr id="4" name="Picture 3"/>
          <p:cNvPicPr>
            <a:picLocks noChangeAspect="1"/>
          </p:cNvPicPr>
          <p:nvPr/>
        </p:nvPicPr>
        <p:blipFill>
          <a:blip r:embed="rId7"/>
          <a:stretch>
            <a:fillRect/>
          </a:stretch>
        </p:blipFill>
        <p:spPr>
          <a:xfrm>
            <a:off x="5902157" y="459676"/>
            <a:ext cx="592152" cy="523827"/>
          </a:xfrm>
          <a:prstGeom prst="rect">
            <a:avLst/>
          </a:prstGeom>
        </p:spPr>
      </p:pic>
      <p:sp>
        <p:nvSpPr>
          <p:cNvPr id="77" name="Text Box 24"/>
          <p:cNvSpPr txBox="1">
            <a:spLocks noChangeArrowheads="1"/>
          </p:cNvSpPr>
          <p:nvPr/>
        </p:nvSpPr>
        <p:spPr bwMode="auto">
          <a:xfrm>
            <a:off x="5911188" y="233172"/>
            <a:ext cx="5831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algn="ctr" eaLnBrk="1" hangingPunct="1">
              <a:spcBef>
                <a:spcPct val="0"/>
              </a:spcBef>
            </a:pPr>
            <a:r>
              <a:rPr lang="en-US" altLang="en-US" sz="1200" b="1" dirty="0" smtClean="0">
                <a:solidFill>
                  <a:srgbClr val="000000"/>
                </a:solidFill>
                <a:latin typeface="Calibri" panose="020F0502020204030204" pitchFamily="34" charset="0"/>
              </a:rPr>
              <a:t>Oxygen </a:t>
            </a:r>
            <a:endParaRPr lang="en-US" altLang="en-US" sz="1200" b="1" dirty="0">
              <a:solidFill>
                <a:srgbClr val="000000"/>
              </a:solidFill>
              <a:latin typeface="Calibri" panose="020F0502020204030204" pitchFamily="34" charset="0"/>
            </a:endParaRPr>
          </a:p>
        </p:txBody>
      </p:sp>
      <p:pic>
        <p:nvPicPr>
          <p:cNvPr id="6" name="Picture 5"/>
          <p:cNvPicPr>
            <a:picLocks noChangeAspect="1"/>
          </p:cNvPicPr>
          <p:nvPr/>
        </p:nvPicPr>
        <p:blipFill>
          <a:blip r:embed="rId8"/>
          <a:stretch>
            <a:fillRect/>
          </a:stretch>
        </p:blipFill>
        <p:spPr>
          <a:xfrm>
            <a:off x="746558" y="573414"/>
            <a:ext cx="438912" cy="423292"/>
          </a:xfrm>
          <a:prstGeom prst="rect">
            <a:avLst/>
          </a:prstGeom>
        </p:spPr>
      </p:pic>
      <p:pic>
        <p:nvPicPr>
          <p:cNvPr id="7" name="Picture 6"/>
          <p:cNvPicPr>
            <a:picLocks noChangeAspect="1"/>
          </p:cNvPicPr>
          <p:nvPr/>
        </p:nvPicPr>
        <p:blipFill>
          <a:blip r:embed="rId9"/>
          <a:stretch>
            <a:fillRect/>
          </a:stretch>
        </p:blipFill>
        <p:spPr>
          <a:xfrm>
            <a:off x="1860415" y="596402"/>
            <a:ext cx="638899" cy="407631"/>
          </a:xfrm>
          <a:prstGeom prst="rect">
            <a:avLst/>
          </a:prstGeom>
        </p:spPr>
      </p:pic>
      <p:sp>
        <p:nvSpPr>
          <p:cNvPr id="74" name="Text Box 2"/>
          <p:cNvSpPr txBox="1">
            <a:spLocks noChangeArrowheads="1"/>
          </p:cNvSpPr>
          <p:nvPr/>
        </p:nvSpPr>
        <p:spPr bwMode="auto">
          <a:xfrm>
            <a:off x="187183" y="2194551"/>
            <a:ext cx="45110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lnSpc>
                <a:spcPct val="150000"/>
              </a:lnSpc>
              <a:spcBef>
                <a:spcPct val="0"/>
              </a:spcBef>
            </a:pPr>
            <a:r>
              <a:rPr lang="en-US" altLang="en-US" sz="1350" b="1" baseline="0" dirty="0" smtClean="0">
                <a:solidFill>
                  <a:srgbClr val="000000"/>
                </a:solidFill>
                <a:latin typeface="Calibri" panose="020F0502020204030204" pitchFamily="34" charset="0"/>
              </a:rPr>
              <a:t>45 Years:</a:t>
            </a:r>
          </a:p>
          <a:p>
            <a:pPr eaLnBrk="1" hangingPunct="1">
              <a:lnSpc>
                <a:spcPct val="150000"/>
              </a:lnSpc>
              <a:spcBef>
                <a:spcPct val="0"/>
              </a:spcBef>
            </a:pPr>
            <a:r>
              <a:rPr lang="en-US" altLang="en-US" sz="1350" b="1" baseline="0" dirty="0" smtClean="0">
                <a:solidFill>
                  <a:srgbClr val="000000"/>
                </a:solidFill>
                <a:latin typeface="Calibri" panose="020F0502020204030204" pitchFamily="34" charset="0"/>
              </a:rPr>
              <a:t>Evolution </a:t>
            </a:r>
            <a:r>
              <a:rPr lang="en-US" altLang="en-US" sz="1350" b="1" baseline="0" dirty="0">
                <a:solidFill>
                  <a:srgbClr val="000000"/>
                </a:solidFill>
                <a:latin typeface="Calibri" panose="020F0502020204030204" pitchFamily="34" charset="0"/>
              </a:rPr>
              <a:t>of  </a:t>
            </a:r>
            <a:r>
              <a:rPr lang="en-US" altLang="en-US" sz="1350" b="1" baseline="0" dirty="0" smtClean="0">
                <a:solidFill>
                  <a:srgbClr val="000000"/>
                </a:solidFill>
                <a:latin typeface="Calibri" panose="020F0502020204030204" pitchFamily="34" charset="0"/>
              </a:rPr>
              <a:t>PM NAAQS</a:t>
            </a:r>
            <a:endParaRPr lang="en-US" altLang="en-US" sz="1350" b="1" baseline="0" dirty="0">
              <a:solidFill>
                <a:srgbClr val="000000"/>
              </a:solidFill>
              <a:latin typeface="Calibri" panose="020F0502020204030204" pitchFamily="34" charset="0"/>
            </a:endParaRP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1971 – Total suspended particles</a:t>
            </a: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1987 – </a:t>
            </a:r>
            <a:r>
              <a:rPr lang="en-US" altLang="en-US" sz="1350" b="1" baseline="0" dirty="0" smtClean="0">
                <a:solidFill>
                  <a:srgbClr val="000000"/>
                </a:solidFill>
                <a:latin typeface="Calibri" panose="020F0502020204030204" pitchFamily="34" charset="0"/>
              </a:rPr>
              <a:t>PM</a:t>
            </a:r>
            <a:r>
              <a:rPr lang="en-US" altLang="en-US" sz="1350" b="1" dirty="0" smtClean="0">
                <a:solidFill>
                  <a:srgbClr val="000000"/>
                </a:solidFill>
                <a:latin typeface="Calibri" panose="020F0502020204030204" pitchFamily="34" charset="0"/>
              </a:rPr>
              <a:t>10  </a:t>
            </a:r>
            <a:r>
              <a:rPr lang="en-US" altLang="en-US" sz="1350" b="1" baseline="0" dirty="0" smtClean="0">
                <a:solidFill>
                  <a:srgbClr val="000000"/>
                </a:solidFill>
                <a:latin typeface="Calibri" panose="020F0502020204030204" pitchFamily="34" charset="0"/>
              </a:rPr>
              <a:t>daily 150, Annual 50 </a:t>
            </a:r>
            <a:r>
              <a:rPr lang="en-US" altLang="en-US" sz="1350" b="1" baseline="0" dirty="0" smtClean="0">
                <a:solidFill>
                  <a:srgbClr val="000000"/>
                </a:solidFill>
                <a:latin typeface="Symbol" panose="05050102010706020507" pitchFamily="18" charset="2"/>
              </a:rPr>
              <a:t>m</a:t>
            </a:r>
            <a:r>
              <a:rPr lang="en-US" altLang="en-US" sz="1350" b="1" baseline="0" dirty="0" smtClean="0">
                <a:solidFill>
                  <a:srgbClr val="000000"/>
                </a:solidFill>
                <a:latin typeface="Calibri" panose="020F0502020204030204" pitchFamily="34" charset="0"/>
              </a:rPr>
              <a:t>g/m</a:t>
            </a:r>
            <a:r>
              <a:rPr lang="en-US" altLang="en-US" sz="1350" b="1" baseline="30000" dirty="0" smtClean="0">
                <a:solidFill>
                  <a:srgbClr val="000000"/>
                </a:solidFill>
                <a:latin typeface="Calibri" panose="020F0502020204030204" pitchFamily="34" charset="0"/>
              </a:rPr>
              <a:t>3</a:t>
            </a:r>
            <a:endParaRPr lang="en-US" altLang="en-US" sz="1350" b="1" baseline="0" dirty="0">
              <a:solidFill>
                <a:srgbClr val="000000"/>
              </a:solidFill>
              <a:latin typeface="Calibri" panose="020F0502020204030204" pitchFamily="34" charset="0"/>
            </a:endParaRP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1997 – PM</a:t>
            </a:r>
            <a:r>
              <a:rPr lang="en-US" altLang="en-US" sz="1350" b="1" dirty="0">
                <a:solidFill>
                  <a:srgbClr val="000000"/>
                </a:solidFill>
                <a:latin typeface="Calibri" panose="020F0502020204030204" pitchFamily="34" charset="0"/>
              </a:rPr>
              <a:t>2.5</a:t>
            </a:r>
            <a:r>
              <a:rPr lang="en-US" altLang="en-US" sz="1350" b="1" baseline="0" dirty="0">
                <a:solidFill>
                  <a:srgbClr val="000000"/>
                </a:solidFill>
                <a:latin typeface="Calibri" panose="020F0502020204030204" pitchFamily="34" charset="0"/>
              </a:rPr>
              <a:t> daily standard 65 </a:t>
            </a:r>
            <a:r>
              <a:rPr lang="en-US" altLang="en-US" sz="1350" b="1" baseline="0" dirty="0">
                <a:solidFill>
                  <a:srgbClr val="000000"/>
                </a:solidFill>
                <a:latin typeface="Symbol" panose="05050102010706020507" pitchFamily="18" charset="2"/>
              </a:rPr>
              <a:t>m</a:t>
            </a:r>
            <a:r>
              <a:rPr lang="en-US" altLang="en-US" sz="1350" b="1" baseline="0" dirty="0">
                <a:solidFill>
                  <a:srgbClr val="000000"/>
                </a:solidFill>
                <a:latin typeface="Calibri" panose="020F0502020204030204" pitchFamily="34" charset="0"/>
              </a:rPr>
              <a:t>g/m</a:t>
            </a:r>
            <a:r>
              <a:rPr lang="en-US" altLang="en-US" sz="1350" b="1" baseline="30000" dirty="0">
                <a:solidFill>
                  <a:srgbClr val="000000"/>
                </a:solidFill>
                <a:latin typeface="Calibri" panose="020F0502020204030204" pitchFamily="34" charset="0"/>
              </a:rPr>
              <a:t>3</a:t>
            </a:r>
            <a:endParaRPr lang="en-US" altLang="en-US" sz="1350" b="1" baseline="0" dirty="0">
              <a:solidFill>
                <a:srgbClr val="000000"/>
              </a:solidFill>
              <a:latin typeface="Calibri" panose="020F0502020204030204" pitchFamily="34" charset="0"/>
            </a:endParaRP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2006 – PM</a:t>
            </a:r>
            <a:r>
              <a:rPr lang="en-US" altLang="en-US" sz="1350" b="1" dirty="0">
                <a:solidFill>
                  <a:srgbClr val="000000"/>
                </a:solidFill>
                <a:latin typeface="Calibri" panose="020F0502020204030204" pitchFamily="34" charset="0"/>
              </a:rPr>
              <a:t>2.5</a:t>
            </a:r>
            <a:r>
              <a:rPr lang="en-US" altLang="en-US" sz="1350" b="1" baseline="0" dirty="0">
                <a:solidFill>
                  <a:srgbClr val="000000"/>
                </a:solidFill>
                <a:latin typeface="Calibri" panose="020F0502020204030204" pitchFamily="34" charset="0"/>
              </a:rPr>
              <a:t> daily standard 35 </a:t>
            </a:r>
            <a:r>
              <a:rPr lang="en-US" altLang="en-US" sz="1350" b="1" baseline="0" dirty="0">
                <a:solidFill>
                  <a:srgbClr val="000000"/>
                </a:solidFill>
                <a:latin typeface="Symbol" panose="05050102010706020507" pitchFamily="18" charset="2"/>
              </a:rPr>
              <a:t>m</a:t>
            </a:r>
            <a:r>
              <a:rPr lang="en-US" altLang="en-US" sz="1350" b="1" baseline="0" dirty="0">
                <a:solidFill>
                  <a:srgbClr val="000000"/>
                </a:solidFill>
                <a:latin typeface="Calibri" panose="020F0502020204030204" pitchFamily="34" charset="0"/>
              </a:rPr>
              <a:t>g/m</a:t>
            </a:r>
            <a:r>
              <a:rPr lang="en-US" altLang="en-US" sz="1350" b="1" baseline="30000" dirty="0">
                <a:solidFill>
                  <a:srgbClr val="000000"/>
                </a:solidFill>
                <a:latin typeface="Calibri" panose="020F0502020204030204" pitchFamily="34" charset="0"/>
              </a:rPr>
              <a:t>3</a:t>
            </a:r>
          </a:p>
          <a:p>
            <a:pPr eaLnBrk="1" hangingPunct="1">
              <a:lnSpc>
                <a:spcPct val="150000"/>
              </a:lnSpc>
              <a:spcBef>
                <a:spcPct val="0"/>
              </a:spcBef>
              <a:buFont typeface="Arial" panose="020B0604020202020204" pitchFamily="34" charset="0"/>
              <a:buChar char="•"/>
            </a:pPr>
            <a:r>
              <a:rPr lang="en-US" altLang="en-US" sz="1350" b="1" baseline="0" dirty="0">
                <a:solidFill>
                  <a:srgbClr val="000000"/>
                </a:solidFill>
                <a:latin typeface="Calibri" panose="020F0502020204030204" pitchFamily="34" charset="0"/>
              </a:rPr>
              <a:t>2012 – PM</a:t>
            </a:r>
            <a:r>
              <a:rPr lang="en-US" altLang="en-US" sz="1350" b="1" dirty="0">
                <a:solidFill>
                  <a:srgbClr val="000000"/>
                </a:solidFill>
                <a:latin typeface="Calibri" panose="020F0502020204030204" pitchFamily="34" charset="0"/>
              </a:rPr>
              <a:t>2.5</a:t>
            </a:r>
            <a:r>
              <a:rPr lang="en-US" altLang="en-US" sz="1350" b="1" baseline="0" dirty="0">
                <a:solidFill>
                  <a:srgbClr val="000000"/>
                </a:solidFill>
                <a:latin typeface="Calibri" panose="020F0502020204030204" pitchFamily="34" charset="0"/>
              </a:rPr>
              <a:t> annual standard lowered from 15 to 12 </a:t>
            </a:r>
            <a:r>
              <a:rPr lang="en-US" altLang="en-US" sz="1350" b="1" baseline="0" dirty="0" smtClean="0">
                <a:solidFill>
                  <a:srgbClr val="000000"/>
                </a:solidFill>
                <a:latin typeface="Symbol" panose="05050102010706020507" pitchFamily="18" charset="2"/>
              </a:rPr>
              <a:t>m</a:t>
            </a:r>
            <a:r>
              <a:rPr lang="en-US" altLang="en-US" sz="1350" b="1" baseline="0" dirty="0" smtClean="0">
                <a:solidFill>
                  <a:srgbClr val="000000"/>
                </a:solidFill>
                <a:latin typeface="Calibri" panose="020F0502020204030204" pitchFamily="34" charset="0"/>
              </a:rPr>
              <a:t>g/m</a:t>
            </a:r>
            <a:r>
              <a:rPr lang="en-US" altLang="en-US" sz="1350" b="1" baseline="30000" dirty="0" smtClean="0">
                <a:solidFill>
                  <a:srgbClr val="000000"/>
                </a:solidFill>
                <a:latin typeface="Calibri" panose="020F0502020204030204" pitchFamily="34" charset="0"/>
              </a:rPr>
              <a:t>3</a:t>
            </a:r>
          </a:p>
          <a:p>
            <a:pPr eaLnBrk="1" hangingPunct="1">
              <a:lnSpc>
                <a:spcPct val="150000"/>
              </a:lnSpc>
              <a:spcBef>
                <a:spcPct val="0"/>
              </a:spcBef>
              <a:buFont typeface="Arial" panose="020B0604020202020204" pitchFamily="34" charset="0"/>
              <a:buChar char="•"/>
            </a:pPr>
            <a:r>
              <a:rPr lang="en-US" altLang="en-US" sz="1350" b="1" baseline="0" dirty="0" smtClean="0">
                <a:solidFill>
                  <a:srgbClr val="000000"/>
                </a:solidFill>
                <a:latin typeface="Calibri" panose="020F0502020204030204" pitchFamily="34" charset="0"/>
              </a:rPr>
              <a:t>20?? </a:t>
            </a:r>
            <a:r>
              <a:rPr lang="en-US" altLang="en-US" sz="1350" b="1" baseline="0" dirty="0">
                <a:solidFill>
                  <a:srgbClr val="000000"/>
                </a:solidFill>
                <a:latin typeface="Calibri" panose="020F0502020204030204" pitchFamily="34" charset="0"/>
              </a:rPr>
              <a:t>– </a:t>
            </a:r>
            <a:r>
              <a:rPr lang="en-US" altLang="en-US" sz="1350" b="1" baseline="0" dirty="0" smtClean="0">
                <a:solidFill>
                  <a:srgbClr val="000000"/>
                </a:solidFill>
                <a:latin typeface="Calibri" panose="020F0502020204030204" pitchFamily="34" charset="0"/>
              </a:rPr>
              <a:t> PM NAAQS (currently under review)  </a:t>
            </a:r>
            <a:endParaRPr lang="en-US" altLang="en-US" sz="1350" b="1" baseline="0" dirty="0">
              <a:solidFill>
                <a:srgbClr val="000000"/>
              </a:solidFill>
              <a:latin typeface="Calibri" panose="020F0502020204030204" pitchFamily="34" charset="0"/>
            </a:endParaRPr>
          </a:p>
          <a:p>
            <a:pPr eaLnBrk="1" hangingPunct="1">
              <a:spcBef>
                <a:spcPct val="0"/>
              </a:spcBef>
            </a:pPr>
            <a:r>
              <a:rPr lang="en-US" altLang="en-US" sz="900" b="1" dirty="0">
                <a:latin typeface="Calibri" panose="020F0502020204030204" pitchFamily="34" charset="0"/>
              </a:rPr>
              <a:t> </a:t>
            </a:r>
          </a:p>
        </p:txBody>
      </p:sp>
      <p:sp>
        <p:nvSpPr>
          <p:cNvPr id="75" name="AutoShape 29"/>
          <p:cNvSpPr>
            <a:spLocks noChangeArrowheads="1"/>
          </p:cNvSpPr>
          <p:nvPr/>
        </p:nvSpPr>
        <p:spPr bwMode="auto">
          <a:xfrm rot="5400000">
            <a:off x="4041946" y="2735830"/>
            <a:ext cx="345281" cy="817221"/>
          </a:xfrm>
          <a:prstGeom prst="upArrow">
            <a:avLst>
              <a:gd name="adj1" fmla="val 50000"/>
              <a:gd name="adj2" fmla="val 97863"/>
            </a:avLst>
          </a:prstGeom>
          <a:solidFill>
            <a:srgbClr val="0000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sp>
        <p:nvSpPr>
          <p:cNvPr id="76" name="AutoShape 29"/>
          <p:cNvSpPr>
            <a:spLocks noChangeArrowheads="1"/>
          </p:cNvSpPr>
          <p:nvPr/>
        </p:nvSpPr>
        <p:spPr bwMode="auto">
          <a:xfrm rot="5400000">
            <a:off x="3842933" y="2149079"/>
            <a:ext cx="364333" cy="1209675"/>
          </a:xfrm>
          <a:prstGeom prst="upArrow">
            <a:avLst>
              <a:gd name="adj1" fmla="val 50000"/>
              <a:gd name="adj2" fmla="val 97863"/>
            </a:avLst>
          </a:prstGeom>
          <a:solidFill>
            <a:srgbClr val="0000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a:latin typeface="Calibri" panose="020F0502020204030204" pitchFamily="34" charset="0"/>
            </a:endParaRPr>
          </a:p>
        </p:txBody>
      </p:sp>
      <p:sp>
        <p:nvSpPr>
          <p:cNvPr id="78" name="AutoShape 29"/>
          <p:cNvSpPr>
            <a:spLocks noChangeArrowheads="1"/>
          </p:cNvSpPr>
          <p:nvPr/>
        </p:nvSpPr>
        <p:spPr bwMode="auto">
          <a:xfrm rot="5400000">
            <a:off x="3431727" y="1325513"/>
            <a:ext cx="342900" cy="2035274"/>
          </a:xfrm>
          <a:prstGeom prst="upArrow">
            <a:avLst>
              <a:gd name="adj1" fmla="val 50000"/>
              <a:gd name="adj2" fmla="val 97863"/>
            </a:avLst>
          </a:prstGeom>
          <a:solidFill>
            <a:srgbClr val="0000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endParaRPr lang="en-US" altLang="en-US" sz="1050" dirty="0">
              <a:latin typeface="Calibri" panose="020F0502020204030204" pitchFamily="34" charset="0"/>
            </a:endParaRPr>
          </a:p>
        </p:txBody>
      </p:sp>
      <p:sp>
        <p:nvSpPr>
          <p:cNvPr id="79" name="TextBox 78"/>
          <p:cNvSpPr txBox="1"/>
          <p:nvPr/>
        </p:nvSpPr>
        <p:spPr>
          <a:xfrm>
            <a:off x="2664618" y="2233612"/>
            <a:ext cx="2024472" cy="248209"/>
          </a:xfrm>
          <a:prstGeom prst="rect">
            <a:avLst/>
          </a:prstGeom>
          <a:noFill/>
        </p:spPr>
        <p:txBody>
          <a:bodyPr wrap="square" rtlCol="0">
            <a:spAutoFit/>
          </a:bodyPr>
          <a:lstStyle/>
          <a:p>
            <a:pPr>
              <a:spcBef>
                <a:spcPct val="0"/>
              </a:spcBef>
            </a:pPr>
            <a:r>
              <a:rPr lang="en-US" sz="1013" dirty="0">
                <a:solidFill>
                  <a:srgbClr val="FFFFFF"/>
                </a:solidFill>
                <a:latin typeface="Arial" panose="020B0604020202020204" pitchFamily="34" charset="0"/>
              </a:rPr>
              <a:t>Total Suspended Particulates</a:t>
            </a:r>
          </a:p>
        </p:txBody>
      </p:sp>
      <p:sp>
        <p:nvSpPr>
          <p:cNvPr id="80" name="TextBox 79"/>
          <p:cNvSpPr txBox="1"/>
          <p:nvPr/>
        </p:nvSpPr>
        <p:spPr>
          <a:xfrm>
            <a:off x="3518848" y="2627690"/>
            <a:ext cx="585417" cy="276999"/>
          </a:xfrm>
          <a:prstGeom prst="rect">
            <a:avLst/>
          </a:prstGeom>
          <a:noFill/>
        </p:spPr>
        <p:txBody>
          <a:bodyPr wrap="none" rtlCol="0">
            <a:spAutoFit/>
          </a:bodyPr>
          <a:lstStyle/>
          <a:p>
            <a:pPr>
              <a:spcBef>
                <a:spcPct val="0"/>
              </a:spcBef>
            </a:pPr>
            <a:r>
              <a:rPr lang="en-US" sz="1200" dirty="0">
                <a:solidFill>
                  <a:srgbClr val="FFFFFF"/>
                </a:solidFill>
                <a:latin typeface="Arial" panose="020B0604020202020204" pitchFamily="34" charset="0"/>
              </a:rPr>
              <a:t>PM10</a:t>
            </a:r>
          </a:p>
        </p:txBody>
      </p:sp>
      <p:sp>
        <p:nvSpPr>
          <p:cNvPr id="81" name="TextBox 80"/>
          <p:cNvSpPr txBox="1"/>
          <p:nvPr/>
        </p:nvSpPr>
        <p:spPr>
          <a:xfrm>
            <a:off x="3799570" y="3022840"/>
            <a:ext cx="628698" cy="276999"/>
          </a:xfrm>
          <a:prstGeom prst="rect">
            <a:avLst/>
          </a:prstGeom>
          <a:noFill/>
        </p:spPr>
        <p:txBody>
          <a:bodyPr wrap="none" rtlCol="0">
            <a:spAutoFit/>
          </a:bodyPr>
          <a:lstStyle/>
          <a:p>
            <a:pPr>
              <a:spcBef>
                <a:spcPct val="0"/>
              </a:spcBef>
            </a:pPr>
            <a:r>
              <a:rPr lang="en-US" sz="1200" dirty="0">
                <a:solidFill>
                  <a:srgbClr val="FFFFFF"/>
                </a:solidFill>
                <a:latin typeface="Arial" panose="020B0604020202020204" pitchFamily="34" charset="0"/>
              </a:rPr>
              <a:t>PM2.5</a:t>
            </a:r>
          </a:p>
        </p:txBody>
      </p:sp>
      <p:sp>
        <p:nvSpPr>
          <p:cNvPr id="82" name="Text Box 2"/>
          <p:cNvSpPr txBox="1">
            <a:spLocks noChangeArrowheads="1"/>
          </p:cNvSpPr>
          <p:nvPr/>
        </p:nvSpPr>
        <p:spPr bwMode="auto">
          <a:xfrm>
            <a:off x="4870396" y="3415569"/>
            <a:ext cx="137800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aseline="-25000">
                <a:solidFill>
                  <a:srgbClr val="014EA1"/>
                </a:solidFill>
                <a:latin typeface="Arial" panose="020B0604020202020204" pitchFamily="34" charset="0"/>
              </a:defRPr>
            </a:lvl1pPr>
            <a:lvl2pPr marL="742950" indent="-285750" eaLnBrk="0" hangingPunct="0">
              <a:defRPr sz="1400" baseline="-25000">
                <a:solidFill>
                  <a:srgbClr val="014EA1"/>
                </a:solidFill>
                <a:latin typeface="Arial" panose="020B0604020202020204" pitchFamily="34" charset="0"/>
              </a:defRPr>
            </a:lvl2pPr>
            <a:lvl3pPr marL="1143000" indent="-228600" eaLnBrk="0" hangingPunct="0">
              <a:defRPr sz="1400" baseline="-25000">
                <a:solidFill>
                  <a:srgbClr val="014EA1"/>
                </a:solidFill>
                <a:latin typeface="Arial" panose="020B0604020202020204" pitchFamily="34" charset="0"/>
              </a:defRPr>
            </a:lvl3pPr>
            <a:lvl4pPr marL="1600200" indent="-228600" eaLnBrk="0" hangingPunct="0">
              <a:defRPr sz="1400" baseline="-25000">
                <a:solidFill>
                  <a:srgbClr val="014EA1"/>
                </a:solidFill>
                <a:latin typeface="Arial" panose="020B0604020202020204" pitchFamily="34" charset="0"/>
              </a:defRPr>
            </a:lvl4pPr>
            <a:lvl5pPr marL="2057400" indent="-228600" eaLnBrk="0" hangingPunct="0">
              <a:defRPr sz="1400" baseline="-25000">
                <a:solidFill>
                  <a:srgbClr val="014EA1"/>
                </a:solidFill>
                <a:latin typeface="Arial" panose="020B0604020202020204" pitchFamily="34" charset="0"/>
              </a:defRPr>
            </a:lvl5pPr>
            <a:lvl6pPr marL="2514600" indent="-228600" eaLnBrk="0" fontAlgn="base" hangingPunct="0">
              <a:spcBef>
                <a:spcPct val="0"/>
              </a:spcBef>
              <a:spcAft>
                <a:spcPct val="0"/>
              </a:spcAft>
              <a:defRPr sz="1400" baseline="-25000">
                <a:solidFill>
                  <a:srgbClr val="014EA1"/>
                </a:solidFill>
                <a:latin typeface="Arial" panose="020B0604020202020204" pitchFamily="34" charset="0"/>
              </a:defRPr>
            </a:lvl6pPr>
            <a:lvl7pPr marL="2971800" indent="-228600" eaLnBrk="0" fontAlgn="base" hangingPunct="0">
              <a:spcBef>
                <a:spcPct val="0"/>
              </a:spcBef>
              <a:spcAft>
                <a:spcPct val="0"/>
              </a:spcAft>
              <a:defRPr sz="1400" baseline="-25000">
                <a:solidFill>
                  <a:srgbClr val="014EA1"/>
                </a:solidFill>
                <a:latin typeface="Arial" panose="020B0604020202020204" pitchFamily="34" charset="0"/>
              </a:defRPr>
            </a:lvl7pPr>
            <a:lvl8pPr marL="3429000" indent="-228600" eaLnBrk="0" fontAlgn="base" hangingPunct="0">
              <a:spcBef>
                <a:spcPct val="0"/>
              </a:spcBef>
              <a:spcAft>
                <a:spcPct val="0"/>
              </a:spcAft>
              <a:defRPr sz="1400" baseline="-25000">
                <a:solidFill>
                  <a:srgbClr val="014EA1"/>
                </a:solidFill>
                <a:latin typeface="Arial" panose="020B0604020202020204" pitchFamily="34" charset="0"/>
              </a:defRPr>
            </a:lvl8pPr>
            <a:lvl9pPr marL="3886200" indent="-228600" eaLnBrk="0" fontAlgn="base" hangingPunct="0">
              <a:spcBef>
                <a:spcPct val="0"/>
              </a:spcBef>
              <a:spcAft>
                <a:spcPct val="0"/>
              </a:spcAft>
              <a:defRPr sz="1400" baseline="-25000">
                <a:solidFill>
                  <a:srgbClr val="014EA1"/>
                </a:solidFill>
                <a:latin typeface="Arial" panose="020B0604020202020204" pitchFamily="34" charset="0"/>
              </a:defRPr>
            </a:lvl9pPr>
          </a:lstStyle>
          <a:p>
            <a:pPr eaLnBrk="1" hangingPunct="1">
              <a:spcBef>
                <a:spcPct val="0"/>
              </a:spcBef>
            </a:pPr>
            <a:r>
              <a:rPr lang="en-US" altLang="en-US" sz="1350" b="1" baseline="0" dirty="0" smtClean="0">
                <a:solidFill>
                  <a:srgbClr val="000000"/>
                </a:solidFill>
                <a:latin typeface="Calibri" panose="020F0502020204030204" pitchFamily="34" charset="0"/>
              </a:rPr>
              <a:t>Ambient Ultrafine Particles are not regulated in the US  </a:t>
            </a:r>
            <a:endParaRPr lang="en-US" altLang="en-US" sz="1350" b="1" baseline="0" dirty="0">
              <a:solidFill>
                <a:srgbClr val="000000"/>
              </a:solidFill>
              <a:latin typeface="Calibri" panose="020F0502020204030204" pitchFamily="34" charset="0"/>
            </a:endParaRPr>
          </a:p>
          <a:p>
            <a:pPr eaLnBrk="1" hangingPunct="1">
              <a:spcBef>
                <a:spcPct val="0"/>
              </a:spcBef>
            </a:pPr>
            <a:r>
              <a:rPr lang="en-US" altLang="en-US" sz="900" b="1" dirty="0">
                <a:latin typeface="Calibri" panose="020F0502020204030204" pitchFamily="34" charset="0"/>
              </a:rPr>
              <a:t> </a:t>
            </a:r>
          </a:p>
        </p:txBody>
      </p:sp>
    </p:spTree>
    <p:extLst>
      <p:ext uri="{BB962C8B-B14F-4D97-AF65-F5344CB8AC3E}">
        <p14:creationId xmlns:p14="http://schemas.microsoft.com/office/powerpoint/2010/main" val="3863223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6" y="391465"/>
            <a:ext cx="5829300" cy="614363"/>
          </a:xfrm>
        </p:spPr>
        <p:txBody>
          <a:bodyPr/>
          <a:lstStyle/>
          <a:p>
            <a:r>
              <a:rPr lang="en-US" dirty="0" smtClean="0"/>
              <a:t>Rural UFP and Volatile PM Mass</a:t>
            </a:r>
            <a:endParaRPr lang="en-US" dirty="0"/>
          </a:p>
        </p:txBody>
      </p:sp>
      <p:sp>
        <p:nvSpPr>
          <p:cNvPr id="4" name="Text Placeholder 3"/>
          <p:cNvSpPr>
            <a:spLocks noGrp="1"/>
          </p:cNvSpPr>
          <p:nvPr>
            <p:ph type="body" sz="half" idx="2"/>
          </p:nvPr>
        </p:nvSpPr>
        <p:spPr>
          <a:xfrm>
            <a:off x="3889828" y="1012981"/>
            <a:ext cx="2554513" cy="3003605"/>
          </a:xfrm>
        </p:spPr>
        <p:txBody>
          <a:bodyPr>
            <a:normAutofit/>
          </a:bodyPr>
          <a:lstStyle/>
          <a:p>
            <a:r>
              <a:rPr lang="en-US" sz="2000" dirty="0" smtClean="0"/>
              <a:t>Volatile PM</a:t>
            </a:r>
            <a:r>
              <a:rPr lang="en-US" sz="2000" baseline="-25000" dirty="0" smtClean="0"/>
              <a:t>2.5</a:t>
            </a:r>
            <a:r>
              <a:rPr lang="en-US" sz="2000" dirty="0" smtClean="0"/>
              <a:t> correlates with UFP midday</a:t>
            </a:r>
          </a:p>
          <a:p>
            <a:r>
              <a:rPr lang="en-US" sz="2000" dirty="0" smtClean="0"/>
              <a:t>Since </a:t>
            </a:r>
            <a:r>
              <a:rPr lang="en-US" sz="2000" dirty="0"/>
              <a:t>there are no local </a:t>
            </a:r>
            <a:r>
              <a:rPr lang="en-US" sz="2000" dirty="0" smtClean="0"/>
              <a:t>sources</a:t>
            </a:r>
            <a:r>
              <a:rPr lang="en-US" sz="2000" dirty="0"/>
              <a:t>, </a:t>
            </a:r>
            <a:r>
              <a:rPr lang="en-US" sz="2000" dirty="0" smtClean="0"/>
              <a:t>the </a:t>
            </a:r>
            <a:r>
              <a:rPr lang="en-US" sz="2000" dirty="0"/>
              <a:t>increase </a:t>
            </a:r>
            <a:r>
              <a:rPr lang="en-US" sz="2000" dirty="0" smtClean="0"/>
              <a:t>in PM confirms </a:t>
            </a:r>
            <a:r>
              <a:rPr lang="en-US" sz="2000" dirty="0"/>
              <a:t>the presence of new particles  </a:t>
            </a:r>
          </a:p>
          <a:p>
            <a:endParaRPr lang="en-US" sz="2000" dirty="0" smtClean="0"/>
          </a:p>
          <a:p>
            <a:endParaRPr lang="en-US" dirty="0" smtClean="0"/>
          </a:p>
          <a:p>
            <a:endParaRPr lang="en-US" dirty="0"/>
          </a:p>
          <a:p>
            <a:endParaRPr lang="en-US" dirty="0"/>
          </a:p>
        </p:txBody>
      </p:sp>
      <p:sp>
        <p:nvSpPr>
          <p:cNvPr id="5" name="Text Placeholder 3"/>
          <p:cNvSpPr txBox="1">
            <a:spLocks/>
          </p:cNvSpPr>
          <p:nvPr/>
        </p:nvSpPr>
        <p:spPr>
          <a:xfrm>
            <a:off x="247226" y="3713060"/>
            <a:ext cx="5279814" cy="1083812"/>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20000"/>
              </a:lnSpc>
            </a:pPr>
            <a:endParaRPr lang="en-US" dirty="0" smtClean="0"/>
          </a:p>
          <a:p>
            <a:pPr>
              <a:lnSpc>
                <a:spcPct val="120000"/>
              </a:lnSpc>
            </a:pPr>
            <a:endParaRPr lang="en-US" dirty="0" smtClean="0"/>
          </a:p>
          <a:p>
            <a:pPr>
              <a:lnSpc>
                <a:spcPct val="120000"/>
              </a:lnSpc>
            </a:pPr>
            <a:endParaRPr lang="en-US" dirty="0"/>
          </a:p>
        </p:txBody>
      </p:sp>
      <p:pic>
        <p:nvPicPr>
          <p:cNvPr id="3" name="Picture 2"/>
          <p:cNvPicPr>
            <a:picLocks noChangeAspect="1"/>
          </p:cNvPicPr>
          <p:nvPr/>
        </p:nvPicPr>
        <p:blipFill>
          <a:blip r:embed="rId3"/>
          <a:stretch>
            <a:fillRect/>
          </a:stretch>
        </p:blipFill>
        <p:spPr>
          <a:xfrm>
            <a:off x="198315" y="972354"/>
            <a:ext cx="3554112" cy="2701723"/>
          </a:xfrm>
          <a:prstGeom prst="rect">
            <a:avLst/>
          </a:prstGeom>
        </p:spPr>
      </p:pic>
      <p:sp>
        <p:nvSpPr>
          <p:cNvPr id="6" name="Down Arrow 5"/>
          <p:cNvSpPr/>
          <p:nvPr/>
        </p:nvSpPr>
        <p:spPr>
          <a:xfrm>
            <a:off x="1566334" y="1368213"/>
            <a:ext cx="106679" cy="1029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595275" y="1368212"/>
            <a:ext cx="107285" cy="1029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txBox="1">
            <a:spLocks/>
          </p:cNvSpPr>
          <p:nvPr/>
        </p:nvSpPr>
        <p:spPr>
          <a:xfrm>
            <a:off x="198315" y="3944817"/>
            <a:ext cx="4778587" cy="709927"/>
          </a:xfrm>
          <a:prstGeom prst="rect">
            <a:avLst/>
          </a:prstGeom>
        </p:spPr>
        <p:txBody>
          <a:bodyPr vert="horz" lIns="0" tIns="0" rIns="0" bIns="0" rtlCol="0">
            <a:normAutofit fontScale="92500" lnSpcReduction="20000"/>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0"/>
              </a:spcAft>
            </a:pPr>
            <a:r>
              <a:rPr lang="en-US" sz="2000" dirty="0" smtClean="0"/>
              <a:t>The </a:t>
            </a:r>
            <a:r>
              <a:rPr lang="en-US" sz="2000" dirty="0"/>
              <a:t>decrease in </a:t>
            </a:r>
            <a:r>
              <a:rPr lang="en-US" sz="2000" dirty="0" smtClean="0"/>
              <a:t>volatile PM</a:t>
            </a:r>
            <a:r>
              <a:rPr lang="en-US" sz="2000" baseline="-25000" dirty="0" smtClean="0"/>
              <a:t>2.5</a:t>
            </a:r>
            <a:r>
              <a:rPr lang="en-US" sz="2000" dirty="0" smtClean="0"/>
              <a:t> </a:t>
            </a:r>
            <a:r>
              <a:rPr lang="en-US" sz="2000" dirty="0"/>
              <a:t>in the afternoon </a:t>
            </a:r>
            <a:r>
              <a:rPr lang="en-US" sz="2000" dirty="0" smtClean="0"/>
              <a:t>suggests </a:t>
            </a:r>
            <a:r>
              <a:rPr lang="en-US" sz="2000" dirty="0"/>
              <a:t>UFP are evaporating not </a:t>
            </a:r>
            <a:r>
              <a:rPr lang="en-US" sz="2000" dirty="0" smtClean="0"/>
              <a:t>agglomerating and not growing</a:t>
            </a:r>
            <a:endParaRPr lang="en-US" sz="2000" dirty="0"/>
          </a:p>
          <a:p>
            <a:pPr>
              <a:spcAft>
                <a:spcPts val="0"/>
              </a:spcAft>
            </a:pPr>
            <a:endParaRPr lang="en-US" sz="2000" dirty="0" smtClean="0"/>
          </a:p>
          <a:p>
            <a:pPr>
              <a:lnSpc>
                <a:spcPct val="120000"/>
              </a:lnSpc>
            </a:pPr>
            <a:endParaRPr lang="en-US" dirty="0" smtClean="0"/>
          </a:p>
          <a:p>
            <a:pPr>
              <a:lnSpc>
                <a:spcPct val="120000"/>
              </a:lnSpc>
            </a:pPr>
            <a:endParaRPr lang="en-US" dirty="0" smtClean="0"/>
          </a:p>
          <a:p>
            <a:pPr>
              <a:lnSpc>
                <a:spcPct val="120000"/>
              </a:lnSpc>
            </a:pPr>
            <a:endParaRPr lang="en-US" dirty="0"/>
          </a:p>
        </p:txBody>
      </p:sp>
    </p:spTree>
    <p:extLst>
      <p:ext uri="{BB962C8B-B14F-4D97-AF65-F5344CB8AC3E}">
        <p14:creationId xmlns:p14="http://schemas.microsoft.com/office/powerpoint/2010/main" val="2789321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6" y="391465"/>
            <a:ext cx="5829300" cy="614363"/>
          </a:xfrm>
        </p:spPr>
        <p:txBody>
          <a:bodyPr/>
          <a:lstStyle/>
          <a:p>
            <a:r>
              <a:rPr lang="en-US" dirty="0" smtClean="0"/>
              <a:t>Rural UFP and Volatile PM Mass</a:t>
            </a:r>
            <a:endParaRPr lang="en-US" dirty="0"/>
          </a:p>
        </p:txBody>
      </p:sp>
      <p:sp>
        <p:nvSpPr>
          <p:cNvPr id="4" name="Text Placeholder 3"/>
          <p:cNvSpPr>
            <a:spLocks noGrp="1"/>
          </p:cNvSpPr>
          <p:nvPr>
            <p:ph type="body" sz="half" idx="2"/>
          </p:nvPr>
        </p:nvSpPr>
        <p:spPr>
          <a:xfrm>
            <a:off x="3889828" y="1012982"/>
            <a:ext cx="2554513" cy="2390618"/>
          </a:xfrm>
        </p:spPr>
        <p:txBody>
          <a:bodyPr>
            <a:normAutofit/>
          </a:bodyPr>
          <a:lstStyle/>
          <a:p>
            <a:r>
              <a:rPr lang="en-US" sz="2000" dirty="0" smtClean="0"/>
              <a:t>Volatile PM</a:t>
            </a:r>
            <a:r>
              <a:rPr lang="en-US" sz="2000" baseline="-25000" dirty="0" smtClean="0"/>
              <a:t>2.5</a:t>
            </a:r>
            <a:r>
              <a:rPr lang="en-US" sz="2000" dirty="0" smtClean="0"/>
              <a:t> is anti-correlated with UFP in the evening</a:t>
            </a:r>
          </a:p>
          <a:p>
            <a:r>
              <a:rPr lang="en-US" sz="2000" dirty="0" smtClean="0"/>
              <a:t>As the sun goes down, condensation increases</a:t>
            </a:r>
            <a:endParaRPr lang="en-US" sz="2000" dirty="0"/>
          </a:p>
          <a:p>
            <a:endParaRPr lang="en-US" dirty="0" smtClean="0"/>
          </a:p>
          <a:p>
            <a:endParaRPr lang="en-US" dirty="0"/>
          </a:p>
          <a:p>
            <a:endParaRPr lang="en-US" dirty="0"/>
          </a:p>
        </p:txBody>
      </p:sp>
      <p:sp>
        <p:nvSpPr>
          <p:cNvPr id="5" name="Text Placeholder 3"/>
          <p:cNvSpPr txBox="1">
            <a:spLocks/>
          </p:cNvSpPr>
          <p:nvPr/>
        </p:nvSpPr>
        <p:spPr>
          <a:xfrm>
            <a:off x="247226" y="3713060"/>
            <a:ext cx="5279814" cy="1014727"/>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0"/>
              </a:spcAft>
            </a:pPr>
            <a:r>
              <a:rPr lang="en-US" sz="2000" dirty="0" smtClean="0"/>
              <a:t>In the evening, some new particles are formed but particles “grow” out of the UFP range and quickly increase volatile PM</a:t>
            </a:r>
            <a:r>
              <a:rPr lang="en-US" sz="2000" baseline="-25000" dirty="0" smtClean="0"/>
              <a:t>2.5</a:t>
            </a:r>
            <a:r>
              <a:rPr lang="en-US" sz="2000" dirty="0" smtClean="0"/>
              <a:t> mass  </a:t>
            </a:r>
          </a:p>
          <a:p>
            <a:pPr>
              <a:lnSpc>
                <a:spcPct val="120000"/>
              </a:lnSpc>
            </a:pPr>
            <a:endParaRPr lang="en-US" dirty="0" smtClean="0"/>
          </a:p>
          <a:p>
            <a:pPr>
              <a:lnSpc>
                <a:spcPct val="120000"/>
              </a:lnSpc>
            </a:pPr>
            <a:endParaRPr lang="en-US" dirty="0" smtClean="0"/>
          </a:p>
          <a:p>
            <a:pPr>
              <a:lnSpc>
                <a:spcPct val="120000"/>
              </a:lnSpc>
            </a:pPr>
            <a:endParaRPr lang="en-US" dirty="0"/>
          </a:p>
        </p:txBody>
      </p:sp>
      <p:pic>
        <p:nvPicPr>
          <p:cNvPr id="3" name="Picture 2"/>
          <p:cNvPicPr>
            <a:picLocks noChangeAspect="1"/>
          </p:cNvPicPr>
          <p:nvPr/>
        </p:nvPicPr>
        <p:blipFill>
          <a:blip r:embed="rId3"/>
          <a:stretch>
            <a:fillRect/>
          </a:stretch>
        </p:blipFill>
        <p:spPr>
          <a:xfrm>
            <a:off x="198315" y="972354"/>
            <a:ext cx="3554112" cy="2701723"/>
          </a:xfrm>
          <a:prstGeom prst="rect">
            <a:avLst/>
          </a:prstGeom>
        </p:spPr>
      </p:pic>
      <p:sp>
        <p:nvSpPr>
          <p:cNvPr id="6" name="Down Arrow 5"/>
          <p:cNvSpPr/>
          <p:nvPr/>
        </p:nvSpPr>
        <p:spPr>
          <a:xfrm>
            <a:off x="3174154" y="1374986"/>
            <a:ext cx="131233" cy="833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648917" y="1374986"/>
            <a:ext cx="121376" cy="833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5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5829300" cy="633307"/>
          </a:xfrm>
        </p:spPr>
        <p:txBody>
          <a:bodyPr/>
          <a:lstStyle/>
          <a:p>
            <a:r>
              <a:rPr lang="en-US" dirty="0" smtClean="0"/>
              <a:t>Daily Change in UFP in Rural Areas</a:t>
            </a:r>
            <a:endParaRPr lang="en-US" dirty="0"/>
          </a:p>
        </p:txBody>
      </p:sp>
      <p:sp>
        <p:nvSpPr>
          <p:cNvPr id="4" name="Text Placeholder 3"/>
          <p:cNvSpPr>
            <a:spLocks noGrp="1"/>
          </p:cNvSpPr>
          <p:nvPr>
            <p:ph type="body" sz="half" idx="2"/>
          </p:nvPr>
        </p:nvSpPr>
        <p:spPr>
          <a:xfrm>
            <a:off x="3454399" y="1316567"/>
            <a:ext cx="2946401" cy="1758527"/>
          </a:xfrm>
        </p:spPr>
        <p:txBody>
          <a:bodyPr/>
          <a:lstStyle/>
          <a:p>
            <a:pPr>
              <a:spcAft>
                <a:spcPts val="0"/>
              </a:spcAft>
            </a:pPr>
            <a:r>
              <a:rPr lang="en-US" dirty="0" smtClean="0"/>
              <a:t>Decrease UFP </a:t>
            </a:r>
          </a:p>
          <a:p>
            <a:pPr>
              <a:spcAft>
                <a:spcPts val="0"/>
              </a:spcAft>
            </a:pPr>
            <a:r>
              <a:rPr lang="en-US" dirty="0"/>
              <a:t>	</a:t>
            </a:r>
            <a:r>
              <a:rPr lang="en-US" dirty="0" smtClean="0"/>
              <a:t>Evaporation (gas)</a:t>
            </a:r>
          </a:p>
          <a:p>
            <a:pPr>
              <a:spcAft>
                <a:spcPts val="0"/>
              </a:spcAft>
            </a:pPr>
            <a:r>
              <a:rPr lang="en-US" dirty="0"/>
              <a:t>	</a:t>
            </a:r>
            <a:r>
              <a:rPr lang="en-US" dirty="0" smtClean="0"/>
              <a:t>Agglomeration (mass)</a:t>
            </a:r>
          </a:p>
          <a:p>
            <a:r>
              <a:rPr lang="en-US" dirty="0"/>
              <a:t>	</a:t>
            </a:r>
            <a:r>
              <a:rPr lang="en-US" dirty="0" smtClean="0"/>
              <a:t>Condensation (100nm)</a:t>
            </a:r>
          </a:p>
          <a:p>
            <a:r>
              <a:rPr lang="en-US" dirty="0" smtClean="0"/>
              <a:t>Result: Gas, larger particles</a:t>
            </a:r>
            <a:endParaRPr lang="en-US" dirty="0"/>
          </a:p>
        </p:txBody>
      </p:sp>
      <p:sp>
        <p:nvSpPr>
          <p:cNvPr id="5" name="Text Placeholder 3"/>
          <p:cNvSpPr txBox="1">
            <a:spLocks/>
          </p:cNvSpPr>
          <p:nvPr/>
        </p:nvSpPr>
        <p:spPr>
          <a:xfrm>
            <a:off x="514350" y="1321224"/>
            <a:ext cx="2614930" cy="1514687"/>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0"/>
              </a:spcAft>
            </a:pPr>
            <a:r>
              <a:rPr lang="en-US" dirty="0" smtClean="0"/>
              <a:t>Increase UFP</a:t>
            </a:r>
          </a:p>
          <a:p>
            <a:pPr>
              <a:spcAft>
                <a:spcPts val="0"/>
              </a:spcAft>
            </a:pPr>
            <a:r>
              <a:rPr lang="en-US" dirty="0" smtClean="0"/>
              <a:t>	</a:t>
            </a:r>
            <a:r>
              <a:rPr lang="en-US" dirty="0"/>
              <a:t>Gas to Particle 	Reaction (new)</a:t>
            </a:r>
          </a:p>
          <a:p>
            <a:pPr>
              <a:spcAft>
                <a:spcPts val="600"/>
              </a:spcAft>
            </a:pPr>
            <a:r>
              <a:rPr lang="en-US" dirty="0" smtClean="0"/>
              <a:t>	Condensation (1nm)</a:t>
            </a:r>
          </a:p>
          <a:p>
            <a:r>
              <a:rPr lang="en-US" dirty="0" smtClean="0"/>
              <a:t>Result: New particles</a:t>
            </a:r>
            <a:endParaRPr lang="en-US" dirty="0"/>
          </a:p>
        </p:txBody>
      </p:sp>
      <p:sp>
        <p:nvSpPr>
          <p:cNvPr id="6" name="Text Placeholder 3"/>
          <p:cNvSpPr txBox="1">
            <a:spLocks/>
          </p:cNvSpPr>
          <p:nvPr/>
        </p:nvSpPr>
        <p:spPr>
          <a:xfrm>
            <a:off x="318349" y="3133938"/>
            <a:ext cx="6082452" cy="1514687"/>
          </a:xfrm>
          <a:prstGeom prst="rect">
            <a:avLst/>
          </a:prstGeom>
        </p:spPr>
        <p:txBody>
          <a:bodyPr vert="horz" lIns="0" tIns="0" rIns="0" bIns="0" rtlCol="0">
            <a:normAutofit/>
          </a:bodyPr>
          <a:lstStyle>
            <a:lvl1pPr marL="0" indent="0" algn="l" defTabSz="514350" rtl="0" eaLnBrk="1" latinLnBrk="0" hangingPunct="1">
              <a:lnSpc>
                <a:spcPct val="100000"/>
              </a:lnSpc>
              <a:spcBef>
                <a:spcPts val="0"/>
              </a:spcBef>
              <a:spcAft>
                <a:spcPts val="450"/>
              </a:spcAft>
              <a:buFontTx/>
              <a:buNone/>
              <a:defRPr sz="1800" kern="1200">
                <a:solidFill>
                  <a:srgbClr val="646569"/>
                </a:solidFill>
                <a:latin typeface="Arial" panose="020B0604020202020204" pitchFamily="34" charset="0"/>
                <a:ea typeface="+mn-ea"/>
                <a:cs typeface="Arial" panose="020B0604020202020204" pitchFamily="34" charset="0"/>
              </a:defRPr>
            </a:lvl1pPr>
            <a:lvl2pPr marL="128588" indent="-128588" algn="l" defTabSz="514350" rtl="0" eaLnBrk="1" latinLnBrk="0" hangingPunct="1">
              <a:lnSpc>
                <a:spcPct val="100000"/>
              </a:lnSpc>
              <a:spcBef>
                <a:spcPts val="0"/>
              </a:spcBef>
              <a:spcAft>
                <a:spcPts val="450"/>
              </a:spcAft>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2pPr>
            <a:lvl3pPr marL="257175" indent="-128588" algn="l" defTabSz="514350" rtl="0" eaLnBrk="1" latinLnBrk="0" hangingPunct="1">
              <a:lnSpc>
                <a:spcPct val="100000"/>
              </a:lnSpc>
              <a:spcBef>
                <a:spcPts val="0"/>
              </a:spcBef>
              <a:spcAft>
                <a:spcPts val="450"/>
              </a:spcAft>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3pPr>
            <a:lvl4pPr marL="355402" indent="-96441" algn="l" defTabSz="514350" rtl="0" eaLnBrk="1" latinLnBrk="0" hangingPunct="1">
              <a:lnSpc>
                <a:spcPct val="100000"/>
              </a:lnSpc>
              <a:spcBef>
                <a:spcPts val="0"/>
              </a:spcBef>
              <a:spcAft>
                <a:spcPts val="450"/>
              </a:spcAft>
              <a:buSzPct val="75000"/>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4pPr>
            <a:lvl5pPr marL="450056" indent="-96441" algn="l" defTabSz="514350" rtl="0" eaLnBrk="1" latinLnBrk="0" hangingPunct="1">
              <a:lnSpc>
                <a:spcPct val="100000"/>
              </a:lnSpc>
              <a:spcBef>
                <a:spcPts val="0"/>
              </a:spcBef>
              <a:spcAft>
                <a:spcPts val="450"/>
              </a:spcAft>
              <a:buSzPct val="75000"/>
              <a:buFont typeface="Wingdings" panose="05000000000000000000" pitchFamily="2" charset="2"/>
              <a:buChar char="§"/>
              <a:defRPr sz="1800" kern="1200">
                <a:solidFill>
                  <a:srgbClr val="646569"/>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1200"/>
              </a:spcAft>
            </a:pPr>
            <a:r>
              <a:rPr lang="en-US" dirty="0"/>
              <a:t>There is a constant tug of war between particle production and particle </a:t>
            </a:r>
            <a:r>
              <a:rPr lang="en-US" dirty="0" smtClean="0"/>
              <a:t>loss: temp, sunlight, availability of pollutants  </a:t>
            </a:r>
            <a:endParaRPr lang="en-US" dirty="0"/>
          </a:p>
          <a:p>
            <a:pPr>
              <a:spcAft>
                <a:spcPts val="0"/>
              </a:spcAft>
            </a:pPr>
            <a:r>
              <a:rPr lang="en-US" dirty="0" smtClean="0"/>
              <a:t>Pollutants can quickly change state between UFP, gas and larger particles   </a:t>
            </a:r>
            <a:endParaRPr lang="en-US" dirty="0"/>
          </a:p>
        </p:txBody>
      </p:sp>
    </p:spTree>
    <p:extLst>
      <p:ext uri="{BB962C8B-B14F-4D97-AF65-F5344CB8AC3E}">
        <p14:creationId xmlns:p14="http://schemas.microsoft.com/office/powerpoint/2010/main" val="7757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00" y="528039"/>
            <a:ext cx="6166533" cy="484595"/>
          </a:xfrm>
        </p:spPr>
        <p:txBody>
          <a:bodyPr/>
          <a:lstStyle/>
          <a:p>
            <a:r>
              <a:rPr lang="en-US" sz="2100" dirty="0"/>
              <a:t>Findings: Behavior of Ultrafine Particles</a:t>
            </a:r>
            <a:endParaRPr lang="en-US" sz="2100" strike="sngStrike" dirty="0"/>
          </a:p>
        </p:txBody>
      </p:sp>
      <p:sp>
        <p:nvSpPr>
          <p:cNvPr id="4" name="Text Placeholder 3"/>
          <p:cNvSpPr>
            <a:spLocks noGrp="1"/>
          </p:cNvSpPr>
          <p:nvPr>
            <p:ph type="body" sz="half" idx="2"/>
          </p:nvPr>
        </p:nvSpPr>
        <p:spPr>
          <a:xfrm>
            <a:off x="374072" y="1228943"/>
            <a:ext cx="6121191" cy="3336284"/>
          </a:xfrm>
        </p:spPr>
        <p:txBody>
          <a:bodyPr>
            <a:normAutofit lnSpcReduction="10000"/>
          </a:bodyPr>
          <a:lstStyle/>
          <a:p>
            <a:pPr marL="342900" indent="-342900">
              <a:spcAft>
                <a:spcPts val="0"/>
              </a:spcAft>
              <a:buFont typeface="Arial" panose="020B0604020202020204" pitchFamily="34" charset="0"/>
              <a:buChar char="•"/>
            </a:pPr>
            <a:r>
              <a:rPr lang="en-US" sz="2000" dirty="0" smtClean="0"/>
              <a:t>UFP decreases within meters of emission source </a:t>
            </a:r>
          </a:p>
          <a:p>
            <a:pPr lvl="2" indent="0">
              <a:spcAft>
                <a:spcPts val="600"/>
              </a:spcAft>
              <a:buNone/>
            </a:pPr>
            <a:r>
              <a:rPr lang="en-US" sz="2000" dirty="0" smtClean="0"/>
              <a:t>	   	Near-road - </a:t>
            </a:r>
            <a:r>
              <a:rPr lang="en-US" sz="2000" dirty="0" smtClean="0"/>
              <a:t>after the turbulent zone</a:t>
            </a:r>
          </a:p>
          <a:p>
            <a:pPr marL="342900" indent="-342900">
              <a:spcAft>
                <a:spcPts val="600"/>
              </a:spcAft>
              <a:buFont typeface="Arial" panose="020B0604020202020204" pitchFamily="34" charset="0"/>
              <a:buChar char="•"/>
            </a:pPr>
            <a:r>
              <a:rPr lang="en-US" sz="2000" dirty="0" smtClean="0"/>
              <a:t>UFP concentrations are sensitive to environmental 	   	factors </a:t>
            </a:r>
          </a:p>
          <a:p>
            <a:pPr marL="342900" indent="-342900">
              <a:spcAft>
                <a:spcPts val="600"/>
              </a:spcAft>
              <a:buFont typeface="Arial" panose="020B0604020202020204" pitchFamily="34" charset="0"/>
              <a:buChar char="•"/>
            </a:pPr>
            <a:r>
              <a:rPr lang="en-US" sz="2000" dirty="0" smtClean="0"/>
              <a:t>UFP lowest in moderate temperatures</a:t>
            </a:r>
          </a:p>
          <a:p>
            <a:pPr marL="342900" indent="-342900">
              <a:spcAft>
                <a:spcPts val="600"/>
              </a:spcAft>
              <a:buFont typeface="Arial" panose="020B0604020202020204" pitchFamily="34" charset="0"/>
              <a:buChar char="•"/>
            </a:pPr>
            <a:r>
              <a:rPr lang="en-US" sz="2000" dirty="0" smtClean="0"/>
              <a:t>UFP typically highest in the winter when UFP are 		more persistent and </a:t>
            </a:r>
            <a:r>
              <a:rPr lang="en-US" sz="2000" dirty="0"/>
              <a:t>primary UFP travel </a:t>
            </a:r>
            <a:r>
              <a:rPr lang="en-US" sz="2000" dirty="0" smtClean="0"/>
              <a:t>			further into neighborhoods</a:t>
            </a:r>
          </a:p>
          <a:p>
            <a:pPr marL="342900" indent="-342900">
              <a:buFont typeface="Arial" panose="020B0604020202020204" pitchFamily="34" charset="0"/>
              <a:buChar char="•"/>
            </a:pPr>
            <a:r>
              <a:rPr lang="en-US" sz="2000" dirty="0" smtClean="0"/>
              <a:t>UFP can be highest in hot weather when 				conditions exist for particle production </a:t>
            </a:r>
            <a:endParaRPr lang="en-US" sz="2000"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730606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28600"/>
            <a:ext cx="6013450" cy="800100"/>
          </a:xfrm>
        </p:spPr>
        <p:txBody>
          <a:bodyPr>
            <a:normAutofit/>
          </a:bodyPr>
          <a:lstStyle/>
          <a:p>
            <a:r>
              <a:rPr lang="en-US" sz="2000" dirty="0" smtClean="0"/>
              <a:t>Conclusions</a:t>
            </a:r>
            <a:endParaRPr lang="en-US" sz="2000" baseline="-25000" dirty="0"/>
          </a:p>
        </p:txBody>
      </p:sp>
      <p:sp>
        <p:nvSpPr>
          <p:cNvPr id="3" name="Content Placeholder 2"/>
          <p:cNvSpPr>
            <a:spLocks noGrp="1"/>
          </p:cNvSpPr>
          <p:nvPr>
            <p:ph idx="1"/>
          </p:nvPr>
        </p:nvSpPr>
        <p:spPr>
          <a:xfrm>
            <a:off x="330200" y="971550"/>
            <a:ext cx="6149976" cy="3644900"/>
          </a:xfrm>
        </p:spPr>
        <p:txBody>
          <a:bodyPr>
            <a:normAutofit lnSpcReduction="10000"/>
          </a:bodyPr>
          <a:lstStyle/>
          <a:p>
            <a:pPr marL="257175" indent="-257175" defTabSz="685800" eaLnBrk="0" fontAlgn="base" hangingPunct="0">
              <a:spcAft>
                <a:spcPct val="0"/>
              </a:spcAft>
              <a:buFontTx/>
              <a:buChar char="•"/>
              <a:defRPr/>
            </a:pPr>
            <a:r>
              <a:rPr lang="en-US" sz="2000" dirty="0" smtClean="0"/>
              <a:t>UFP Monitoring technology has greatly </a:t>
            </a:r>
            <a:r>
              <a:rPr lang="en-US" sz="2000" dirty="0" smtClean="0"/>
              <a:t>improved</a:t>
            </a:r>
          </a:p>
          <a:p>
            <a:pPr lvl="3" indent="0" defTabSz="685800" eaLnBrk="0" fontAlgn="base" hangingPunct="0">
              <a:spcAft>
                <a:spcPct val="0"/>
              </a:spcAft>
              <a:buNone/>
              <a:defRPr/>
            </a:pPr>
            <a:r>
              <a:rPr lang="en-US" sz="2000" dirty="0"/>
              <a:t>	</a:t>
            </a:r>
            <a:r>
              <a:rPr lang="en-US" sz="2000" dirty="0" smtClean="0"/>
              <a:t>Water CPC has enabled this work</a:t>
            </a:r>
            <a:endParaRPr lang="en-US" sz="2000" dirty="0" smtClean="0"/>
          </a:p>
          <a:p>
            <a:pPr marL="257175" indent="-257175" defTabSz="685800" eaLnBrk="0" fontAlgn="base" hangingPunct="0">
              <a:spcBef>
                <a:spcPct val="20000"/>
              </a:spcBef>
              <a:spcAft>
                <a:spcPct val="0"/>
              </a:spcAft>
              <a:buFontTx/>
              <a:buChar char="•"/>
              <a:defRPr/>
            </a:pPr>
            <a:r>
              <a:rPr lang="en-US" sz="2000" dirty="0" smtClean="0"/>
              <a:t>Millions of people live near busy roadways and are </a:t>
            </a:r>
            <a:r>
              <a:rPr lang="en-US" sz="2000" dirty="0" smtClean="0"/>
              <a:t>	exposed </a:t>
            </a:r>
            <a:r>
              <a:rPr lang="en-US" sz="2000" dirty="0" smtClean="0"/>
              <a:t>to elevated levels of UFP</a:t>
            </a:r>
          </a:p>
          <a:p>
            <a:pPr marL="257175" indent="-257175" defTabSz="685800" eaLnBrk="0" fontAlgn="base" hangingPunct="0">
              <a:spcBef>
                <a:spcPct val="20000"/>
              </a:spcBef>
              <a:spcAft>
                <a:spcPct val="0"/>
              </a:spcAft>
              <a:buFontTx/>
              <a:buChar char="•"/>
              <a:defRPr/>
            </a:pPr>
            <a:r>
              <a:rPr lang="en-US" sz="2000" dirty="0" smtClean="0"/>
              <a:t>PM </a:t>
            </a:r>
            <a:r>
              <a:rPr lang="en-US" sz="2000" dirty="0"/>
              <a:t>NAAQS are currently under </a:t>
            </a:r>
            <a:r>
              <a:rPr lang="en-US" sz="2000" dirty="0" smtClean="0"/>
              <a:t>review</a:t>
            </a:r>
          </a:p>
          <a:p>
            <a:pPr lvl="4" indent="0" defTabSz="685800" eaLnBrk="0" fontAlgn="base" hangingPunct="0">
              <a:spcAft>
                <a:spcPct val="0"/>
              </a:spcAft>
              <a:buNone/>
              <a:defRPr/>
            </a:pPr>
            <a:r>
              <a:rPr lang="en-US" sz="2000" dirty="0" smtClean="0"/>
              <a:t>	UFP are included in the Assessment (ISA)</a:t>
            </a:r>
            <a:endParaRPr lang="en-US" sz="2000" dirty="0" smtClean="0"/>
          </a:p>
          <a:p>
            <a:pPr marL="257175" indent="-257175" defTabSz="685800" eaLnBrk="0" fontAlgn="base" hangingPunct="0">
              <a:spcBef>
                <a:spcPct val="20000"/>
              </a:spcBef>
              <a:spcAft>
                <a:spcPct val="0"/>
              </a:spcAft>
              <a:buFontTx/>
              <a:buChar char="•"/>
              <a:defRPr/>
            </a:pPr>
            <a:r>
              <a:rPr lang="en-US" sz="2000" dirty="0" smtClean="0"/>
              <a:t>Rural </a:t>
            </a:r>
            <a:r>
              <a:rPr lang="en-US" sz="2000" dirty="0" smtClean="0"/>
              <a:t>monitoring sites provide evidence of </a:t>
            </a:r>
            <a:r>
              <a:rPr lang="en-US" sz="2000" dirty="0" smtClean="0"/>
              <a:t>UFP </a:t>
            </a:r>
            <a:r>
              <a:rPr lang="en-US" sz="2000" dirty="0" smtClean="0"/>
              <a:t>	transport, production and loss mechanisms</a:t>
            </a:r>
            <a:endParaRPr lang="en-US" sz="2000" dirty="0" smtClean="0"/>
          </a:p>
          <a:p>
            <a:pPr marL="257175" indent="-257175" defTabSz="685800" eaLnBrk="0" fontAlgn="base" hangingPunct="0">
              <a:spcBef>
                <a:spcPct val="20000"/>
              </a:spcBef>
              <a:spcAft>
                <a:spcPct val="0"/>
              </a:spcAft>
              <a:buFontTx/>
              <a:buChar char="•"/>
              <a:defRPr/>
            </a:pPr>
            <a:r>
              <a:rPr lang="en-US" sz="2000" dirty="0" smtClean="0"/>
              <a:t>Urban sites have </a:t>
            </a:r>
            <a:r>
              <a:rPr lang="en-US" sz="2000" dirty="0" smtClean="0"/>
              <a:t>higher </a:t>
            </a:r>
            <a:r>
              <a:rPr lang="en-US" sz="2000" dirty="0" smtClean="0"/>
              <a:t>UFP due to the 	combination of production </a:t>
            </a:r>
            <a:r>
              <a:rPr lang="en-US" sz="2000" dirty="0" smtClean="0"/>
              <a:t>and </a:t>
            </a:r>
            <a:r>
              <a:rPr lang="en-US" sz="2000" dirty="0" smtClean="0"/>
              <a:t>primary sources</a:t>
            </a:r>
            <a:endParaRPr lang="en-US" sz="2000" dirty="0" smtClean="0"/>
          </a:p>
          <a:p>
            <a:pPr marL="257175" indent="-257175" defTabSz="685800" eaLnBrk="0" fontAlgn="base" hangingPunct="0">
              <a:spcBef>
                <a:spcPct val="20000"/>
              </a:spcBef>
              <a:spcAft>
                <a:spcPct val="0"/>
              </a:spcAft>
              <a:buFontTx/>
              <a:buChar char="•"/>
              <a:defRPr/>
            </a:pPr>
            <a:r>
              <a:rPr lang="en-US" sz="2000" dirty="0" smtClean="0"/>
              <a:t>Near </a:t>
            </a:r>
            <a:r>
              <a:rPr lang="en-US" sz="2000" dirty="0"/>
              <a:t>Road </a:t>
            </a:r>
            <a:r>
              <a:rPr lang="en-US" sz="2000" dirty="0" smtClean="0"/>
              <a:t>sites show steep gradient for </a:t>
            </a:r>
            <a:r>
              <a:rPr lang="en-US" sz="2000" dirty="0" smtClean="0"/>
              <a:t>UFP</a:t>
            </a:r>
            <a:endParaRPr lang="en-US" sz="2000" dirty="0" smtClean="0"/>
          </a:p>
        </p:txBody>
      </p:sp>
    </p:spTree>
    <p:extLst>
      <p:ext uri="{BB962C8B-B14F-4D97-AF65-F5344CB8AC3E}">
        <p14:creationId xmlns:p14="http://schemas.microsoft.com/office/powerpoint/2010/main" val="2466069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02" y="473853"/>
            <a:ext cx="6166533" cy="484595"/>
          </a:xfrm>
        </p:spPr>
        <p:txBody>
          <a:bodyPr>
            <a:normAutofit/>
          </a:bodyPr>
          <a:lstStyle/>
          <a:p>
            <a:r>
              <a:rPr lang="en-US" sz="2100" dirty="0" smtClean="0"/>
              <a:t>Next Steps: Study to Address Intra-urban UFP</a:t>
            </a:r>
            <a:endParaRPr lang="en-US" sz="2100" strike="sngStrike" dirty="0"/>
          </a:p>
        </p:txBody>
      </p:sp>
      <p:sp>
        <p:nvSpPr>
          <p:cNvPr id="4" name="Text Placeholder 3"/>
          <p:cNvSpPr>
            <a:spLocks noGrp="1"/>
          </p:cNvSpPr>
          <p:nvPr>
            <p:ph type="body" sz="half" idx="2"/>
          </p:nvPr>
        </p:nvSpPr>
        <p:spPr>
          <a:xfrm>
            <a:off x="396744" y="1124373"/>
            <a:ext cx="6121191" cy="3549227"/>
          </a:xfrm>
        </p:spPr>
        <p:txBody>
          <a:bodyPr>
            <a:normAutofit/>
          </a:bodyPr>
          <a:lstStyle/>
          <a:p>
            <a:pPr marL="257175" indent="-257175">
              <a:spcAft>
                <a:spcPts val="600"/>
              </a:spcAft>
              <a:buFont typeface="Arial" panose="020B0604020202020204" pitchFamily="34" charset="0"/>
              <a:buChar char="•"/>
            </a:pPr>
            <a:r>
              <a:rPr lang="en-US" sz="2000" dirty="0"/>
              <a:t>1-Yr study with 3 fixed sites and 4 portable monitors</a:t>
            </a:r>
          </a:p>
          <a:p>
            <a:pPr marL="257175" indent="-257175">
              <a:spcAft>
                <a:spcPts val="600"/>
              </a:spcAft>
              <a:buFont typeface="Arial" panose="020B0604020202020204" pitchFamily="34" charset="0"/>
              <a:buChar char="•"/>
            </a:pPr>
            <a:r>
              <a:rPr lang="en-US" sz="2000" dirty="0" smtClean="0"/>
              <a:t>How does mobile source UFP move from busy roadways through urban areas in a typical community with grid shaped roadways?</a:t>
            </a:r>
          </a:p>
          <a:p>
            <a:pPr marL="257175" indent="-257175">
              <a:spcAft>
                <a:spcPts val="600"/>
              </a:spcAft>
              <a:buFont typeface="Arial" panose="020B0604020202020204" pitchFamily="34" charset="0"/>
              <a:buChar char="•"/>
            </a:pPr>
            <a:r>
              <a:rPr lang="en-US" sz="2000" dirty="0" smtClean="0"/>
              <a:t>Where are the UFP hotspots in an urban area?</a:t>
            </a:r>
          </a:p>
          <a:p>
            <a:pPr marL="257175" indent="-257175">
              <a:spcAft>
                <a:spcPts val="600"/>
              </a:spcAft>
              <a:buFont typeface="Arial" panose="020B0604020202020204" pitchFamily="34" charset="0"/>
              <a:buChar char="•"/>
            </a:pPr>
            <a:r>
              <a:rPr lang="en-US" sz="2000" dirty="0" smtClean="0"/>
              <a:t>What vehicle type is primarily responsible for high UFP in urban areas?</a:t>
            </a:r>
          </a:p>
          <a:p>
            <a:pPr marL="257175" indent="-257175">
              <a:buFont typeface="Arial" panose="020B0604020202020204" pitchFamily="34" charset="0"/>
              <a:buChar char="•"/>
            </a:pPr>
            <a:r>
              <a:rPr lang="en-US" sz="2000" dirty="0" smtClean="0"/>
              <a:t>How well does a central fixed monitor represent the UFP in an urban area?</a:t>
            </a:r>
          </a:p>
        </p:txBody>
      </p:sp>
    </p:spTree>
    <p:extLst>
      <p:ext uri="{BB962C8B-B14F-4D97-AF65-F5344CB8AC3E}">
        <p14:creationId xmlns:p14="http://schemas.microsoft.com/office/powerpoint/2010/main" val="2068371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Thank </a:t>
            </a:r>
            <a:r>
              <a:rPr lang="en-US" dirty="0" smtClean="0"/>
              <a:t>You</a:t>
            </a:r>
            <a:endParaRPr lang="en-US" dirty="0"/>
          </a:p>
        </p:txBody>
      </p:sp>
      <p:sp>
        <p:nvSpPr>
          <p:cNvPr id="13" name="Content Placeholder 12"/>
          <p:cNvSpPr>
            <a:spLocks noGrp="1"/>
          </p:cNvSpPr>
          <p:nvPr>
            <p:ph sz="half" idx="1"/>
          </p:nvPr>
        </p:nvSpPr>
        <p:spPr>
          <a:xfrm>
            <a:off x="386080" y="1359523"/>
            <a:ext cx="2925048" cy="3226023"/>
          </a:xfrm>
        </p:spPr>
        <p:txBody>
          <a:bodyPr>
            <a:noAutofit/>
          </a:bodyPr>
          <a:lstStyle/>
          <a:p>
            <a:pPr marL="0" lvl="1" indent="0">
              <a:spcAft>
                <a:spcPts val="0"/>
              </a:spcAft>
              <a:buNone/>
            </a:pPr>
            <a:r>
              <a:rPr lang="en-US" dirty="0" smtClean="0"/>
              <a:t>Dirk Felton, P.E.</a:t>
            </a:r>
          </a:p>
          <a:p>
            <a:pPr marL="0" lvl="1" indent="0">
              <a:spcAft>
                <a:spcPts val="1200"/>
              </a:spcAft>
              <a:buNone/>
            </a:pPr>
            <a:r>
              <a:rPr lang="en-US" dirty="0" smtClean="0"/>
              <a:t>Research Scientist III</a:t>
            </a:r>
          </a:p>
          <a:p>
            <a:pPr marL="0" lvl="1" indent="0">
              <a:spcAft>
                <a:spcPts val="0"/>
              </a:spcAft>
              <a:buNone/>
            </a:pPr>
            <a:r>
              <a:rPr lang="en-US" dirty="0" smtClean="0"/>
              <a:t>625 Broadway</a:t>
            </a:r>
          </a:p>
          <a:p>
            <a:pPr marL="0" lvl="1" indent="0">
              <a:spcAft>
                <a:spcPts val="1200"/>
              </a:spcAft>
              <a:buNone/>
            </a:pPr>
            <a:r>
              <a:rPr lang="en-US" dirty="0" smtClean="0"/>
              <a:t>Albany, NY 12233-3256</a:t>
            </a:r>
          </a:p>
          <a:p>
            <a:pPr marL="0" lvl="1" indent="0">
              <a:spcAft>
                <a:spcPts val="0"/>
              </a:spcAft>
              <a:buNone/>
            </a:pPr>
            <a:r>
              <a:rPr lang="en-US" dirty="0" smtClean="0"/>
              <a:t>dirk.felton@dec.ny.gov</a:t>
            </a:r>
          </a:p>
          <a:p>
            <a:pPr marL="0" lvl="1" indent="0">
              <a:buNone/>
            </a:pPr>
            <a:r>
              <a:rPr lang="en-US" dirty="0" smtClean="0"/>
              <a:t>518-402-8508</a:t>
            </a:r>
          </a:p>
        </p:txBody>
      </p:sp>
      <p:sp>
        <p:nvSpPr>
          <p:cNvPr id="16" name="Content Placeholder 15"/>
          <p:cNvSpPr>
            <a:spLocks noGrp="1"/>
          </p:cNvSpPr>
          <p:nvPr>
            <p:ph sz="half" idx="2"/>
          </p:nvPr>
        </p:nvSpPr>
        <p:spPr>
          <a:xfrm>
            <a:off x="3425527" y="1061497"/>
            <a:ext cx="3103762" cy="2765436"/>
          </a:xfrm>
        </p:spPr>
        <p:txBody>
          <a:bodyPr>
            <a:normAutofit/>
          </a:bodyPr>
          <a:lstStyle/>
          <a:p>
            <a:r>
              <a:rPr lang="en-US" sz="1350" b="1" dirty="0"/>
              <a:t>Connect with us:</a:t>
            </a:r>
            <a:br>
              <a:rPr lang="en-US" sz="1350" b="1" dirty="0"/>
            </a:br>
            <a:r>
              <a:rPr lang="en-US" sz="1350" dirty="0"/>
              <a:t>Facebook: www.facebook.com/NYSDEC</a:t>
            </a:r>
            <a:br>
              <a:rPr lang="en-US" sz="1350" dirty="0"/>
            </a:br>
            <a:r>
              <a:rPr lang="en-US" sz="1350" dirty="0"/>
              <a:t>Twitter: twitter.com/NYSDEC</a:t>
            </a:r>
            <a:br>
              <a:rPr lang="en-US" sz="1350" dirty="0"/>
            </a:br>
            <a:r>
              <a:rPr lang="en-US" sz="1350" dirty="0"/>
              <a:t>Flickr: www.flickr.com/photos/nysdec</a:t>
            </a:r>
          </a:p>
        </p:txBody>
      </p:sp>
    </p:spTree>
    <p:extLst>
      <p:ext uri="{BB962C8B-B14F-4D97-AF65-F5344CB8AC3E}">
        <p14:creationId xmlns:p14="http://schemas.microsoft.com/office/powerpoint/2010/main" val="43497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64295"/>
            <a:ext cx="5219699" cy="4929188"/>
          </a:xfrm>
          <a:prstGeom prst="rect">
            <a:avLst/>
          </a:prstGeom>
        </p:spPr>
      </p:pic>
      <p:sp>
        <p:nvSpPr>
          <p:cNvPr id="2" name="Title 1"/>
          <p:cNvSpPr>
            <a:spLocks noGrp="1"/>
          </p:cNvSpPr>
          <p:nvPr>
            <p:ph type="title"/>
          </p:nvPr>
        </p:nvSpPr>
        <p:spPr>
          <a:xfrm>
            <a:off x="5234463" y="396240"/>
            <a:ext cx="1478280" cy="1135380"/>
          </a:xfrm>
        </p:spPr>
        <p:txBody>
          <a:bodyPr>
            <a:normAutofit/>
          </a:bodyPr>
          <a:lstStyle/>
          <a:p>
            <a:pPr algn="ctr"/>
            <a:r>
              <a:rPr lang="en-US" sz="2000" dirty="0" smtClean="0"/>
              <a:t>Size Distribution of Ambient Particles</a:t>
            </a:r>
            <a:endParaRPr lang="en-US" sz="2000" dirty="0"/>
          </a:p>
        </p:txBody>
      </p:sp>
      <p:sp>
        <p:nvSpPr>
          <p:cNvPr id="3" name="Content Placeholder 2"/>
          <p:cNvSpPr>
            <a:spLocks noGrp="1"/>
          </p:cNvSpPr>
          <p:nvPr>
            <p:ph idx="1"/>
          </p:nvPr>
        </p:nvSpPr>
        <p:spPr>
          <a:xfrm>
            <a:off x="5234463" y="1687069"/>
            <a:ext cx="1488282" cy="2580131"/>
          </a:xfrm>
        </p:spPr>
        <p:txBody>
          <a:bodyPr/>
          <a:lstStyle/>
          <a:p>
            <a:pPr>
              <a:spcAft>
                <a:spcPts val="0"/>
              </a:spcAft>
            </a:pPr>
            <a:r>
              <a:rPr lang="en-US" dirty="0" smtClean="0"/>
              <a:t>Nucleation:</a:t>
            </a:r>
          </a:p>
          <a:p>
            <a:pPr>
              <a:spcAft>
                <a:spcPts val="600"/>
              </a:spcAft>
            </a:pPr>
            <a:r>
              <a:rPr lang="en-US" dirty="0" smtClean="0"/>
              <a:t>  secs-minutes</a:t>
            </a:r>
          </a:p>
          <a:p>
            <a:pPr>
              <a:spcAft>
                <a:spcPts val="0"/>
              </a:spcAft>
            </a:pPr>
            <a:r>
              <a:rPr lang="en-US" dirty="0" smtClean="0"/>
              <a:t>Aitken:</a:t>
            </a:r>
          </a:p>
          <a:p>
            <a:pPr>
              <a:spcAft>
                <a:spcPts val="600"/>
              </a:spcAft>
            </a:pPr>
            <a:r>
              <a:rPr lang="en-US" dirty="0" smtClean="0"/>
              <a:t>  hours-days</a:t>
            </a:r>
          </a:p>
          <a:p>
            <a:pPr>
              <a:spcAft>
                <a:spcPts val="0"/>
              </a:spcAft>
            </a:pPr>
            <a:r>
              <a:rPr lang="en-US" dirty="0" smtClean="0"/>
              <a:t>Accumulation:</a:t>
            </a:r>
          </a:p>
          <a:p>
            <a:pPr>
              <a:spcAft>
                <a:spcPts val="600"/>
              </a:spcAft>
            </a:pPr>
            <a:r>
              <a:rPr lang="en-US" dirty="0" smtClean="0"/>
              <a:t>  days-weeks</a:t>
            </a:r>
          </a:p>
          <a:p>
            <a:pPr>
              <a:spcAft>
                <a:spcPts val="0"/>
              </a:spcAft>
            </a:pPr>
            <a:r>
              <a:rPr lang="en-US" dirty="0" smtClean="0"/>
              <a:t>Coarse:</a:t>
            </a:r>
          </a:p>
          <a:p>
            <a:r>
              <a:rPr lang="en-US" dirty="0" smtClean="0"/>
              <a:t>  hours-days</a:t>
            </a:r>
            <a:endParaRPr lang="en-US" dirty="0"/>
          </a:p>
        </p:txBody>
      </p:sp>
    </p:spTree>
    <p:extLst>
      <p:ext uri="{BB962C8B-B14F-4D97-AF65-F5344CB8AC3E}">
        <p14:creationId xmlns:p14="http://schemas.microsoft.com/office/powerpoint/2010/main" val="60263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4" y="285750"/>
            <a:ext cx="5829300" cy="742950"/>
          </a:xfrm>
        </p:spPr>
        <p:txBody>
          <a:bodyPr/>
          <a:lstStyle/>
          <a:p>
            <a:r>
              <a:rPr lang="en-US" sz="2700" dirty="0"/>
              <a:t>What </a:t>
            </a:r>
            <a:r>
              <a:rPr lang="en-US" sz="2700" dirty="0" smtClean="0"/>
              <a:t>Processes are Involved?</a:t>
            </a:r>
            <a:endParaRPr lang="en-US" sz="2700" dirty="0"/>
          </a:p>
        </p:txBody>
      </p:sp>
      <p:sp>
        <p:nvSpPr>
          <p:cNvPr id="3" name="Content Placeholder 2"/>
          <p:cNvSpPr>
            <a:spLocks noGrp="1"/>
          </p:cNvSpPr>
          <p:nvPr>
            <p:ph idx="1"/>
          </p:nvPr>
        </p:nvSpPr>
        <p:spPr>
          <a:xfrm>
            <a:off x="425839" y="1158240"/>
            <a:ext cx="6097727" cy="3571875"/>
          </a:xfrm>
        </p:spPr>
        <p:txBody>
          <a:bodyPr>
            <a:normAutofit/>
          </a:bodyPr>
          <a:lstStyle/>
          <a:p>
            <a:pPr>
              <a:defRPr/>
            </a:pPr>
            <a:r>
              <a:rPr lang="en-US" sz="2000" dirty="0" smtClean="0"/>
              <a:t>Increase UFP (Due to primary combustion emissions)</a:t>
            </a:r>
          </a:p>
          <a:p>
            <a:pPr>
              <a:defRPr/>
            </a:pPr>
            <a:r>
              <a:rPr lang="en-US" sz="2000" dirty="0"/>
              <a:t>	</a:t>
            </a:r>
            <a:r>
              <a:rPr lang="en-US" sz="2000" dirty="0" smtClean="0"/>
              <a:t>Direct emission of carbon or metallic particles</a:t>
            </a:r>
          </a:p>
          <a:p>
            <a:pPr>
              <a:defRPr/>
            </a:pPr>
            <a:r>
              <a:rPr lang="en-US" sz="2000" dirty="0" smtClean="0"/>
              <a:t>	Emitted Gases convert to Particles </a:t>
            </a:r>
          </a:p>
          <a:p>
            <a:pPr>
              <a:defRPr/>
            </a:pPr>
            <a:r>
              <a:rPr lang="en-US" sz="2000" dirty="0"/>
              <a:t>	</a:t>
            </a:r>
            <a:r>
              <a:rPr lang="en-US" sz="2000" dirty="0" smtClean="0"/>
              <a:t>	Nucleation </a:t>
            </a:r>
            <a:r>
              <a:rPr lang="en-US" sz="2000" dirty="0"/>
              <a:t>and Condensation</a:t>
            </a:r>
            <a:endParaRPr lang="en-US" sz="2000" dirty="0" smtClean="0"/>
          </a:p>
          <a:p>
            <a:pPr>
              <a:defRPr/>
            </a:pPr>
            <a:r>
              <a:rPr lang="en-US" sz="2000" dirty="0" smtClean="0"/>
              <a:t>Decrease UFP (creates gradient away from source)</a:t>
            </a:r>
          </a:p>
          <a:p>
            <a:pPr>
              <a:defRPr/>
            </a:pPr>
            <a:r>
              <a:rPr lang="en-US" sz="2000" dirty="0">
                <a:solidFill>
                  <a:schemeClr val="tx1">
                    <a:lumMod val="65000"/>
                    <a:lumOff val="35000"/>
                  </a:schemeClr>
                </a:solidFill>
              </a:rPr>
              <a:t>		</a:t>
            </a:r>
            <a:r>
              <a:rPr lang="en-US" sz="2000" dirty="0" smtClean="0">
                <a:solidFill>
                  <a:schemeClr val="tx1">
                    <a:lumMod val="65000"/>
                    <a:lumOff val="35000"/>
                  </a:schemeClr>
                </a:solidFill>
              </a:rPr>
              <a:t>Volatilization, Diffusion, Dispersion</a:t>
            </a:r>
          </a:p>
          <a:p>
            <a:pPr>
              <a:defRPr/>
            </a:pPr>
            <a:r>
              <a:rPr lang="en-US" sz="2000" dirty="0">
                <a:solidFill>
                  <a:schemeClr val="tx1">
                    <a:lumMod val="65000"/>
                    <a:lumOff val="35000"/>
                  </a:schemeClr>
                </a:solidFill>
              </a:rPr>
              <a:t>	</a:t>
            </a:r>
            <a:r>
              <a:rPr lang="en-US" sz="2000" dirty="0" smtClean="0">
                <a:solidFill>
                  <a:schemeClr val="tx1">
                    <a:lumMod val="65000"/>
                    <a:lumOff val="35000"/>
                  </a:schemeClr>
                </a:solidFill>
              </a:rPr>
              <a:t>	Coagulation </a:t>
            </a:r>
            <a:r>
              <a:rPr lang="en-US" sz="2000" dirty="0">
                <a:solidFill>
                  <a:schemeClr val="tx1">
                    <a:lumMod val="65000"/>
                    <a:lumOff val="35000"/>
                  </a:schemeClr>
                </a:solidFill>
              </a:rPr>
              <a:t>and Condensation</a:t>
            </a:r>
            <a:endParaRPr lang="en-US" sz="2000" dirty="0" smtClean="0">
              <a:solidFill>
                <a:schemeClr val="tx1">
                  <a:lumMod val="65000"/>
                  <a:lumOff val="35000"/>
                </a:schemeClr>
              </a:solidFill>
            </a:endParaRPr>
          </a:p>
          <a:p>
            <a:pPr>
              <a:spcAft>
                <a:spcPts val="0"/>
              </a:spcAft>
              <a:defRPr/>
            </a:pPr>
            <a:r>
              <a:rPr lang="en-US" sz="2000" dirty="0" smtClean="0">
                <a:solidFill>
                  <a:schemeClr val="tx1">
                    <a:lumMod val="65000"/>
                    <a:lumOff val="35000"/>
                  </a:schemeClr>
                </a:solidFill>
              </a:rPr>
              <a:t>These processes are effected by environmental 	conditions: (temp, sunlight, humidity, wind speed)</a:t>
            </a:r>
          </a:p>
          <a:p>
            <a:pPr>
              <a:defRPr/>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30910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08781"/>
            <a:ext cx="6457950" cy="698216"/>
          </a:xfrm>
        </p:spPr>
        <p:txBody>
          <a:bodyPr/>
          <a:lstStyle/>
          <a:p>
            <a:r>
              <a:rPr lang="en-US" dirty="0" smtClean="0"/>
              <a:t>Health Implications</a:t>
            </a:r>
            <a:endParaRPr lang="en-US" dirty="0"/>
          </a:p>
        </p:txBody>
      </p:sp>
      <p:sp>
        <p:nvSpPr>
          <p:cNvPr id="3" name="Content Placeholder 2"/>
          <p:cNvSpPr>
            <a:spLocks noGrp="1"/>
          </p:cNvSpPr>
          <p:nvPr>
            <p:ph idx="1"/>
          </p:nvPr>
        </p:nvSpPr>
        <p:spPr>
          <a:xfrm>
            <a:off x="307180" y="1106998"/>
            <a:ext cx="6336507" cy="3937442"/>
          </a:xfrm>
        </p:spPr>
        <p:txBody>
          <a:bodyPr>
            <a:normAutofit fontScale="85000" lnSpcReduction="20000"/>
          </a:bodyPr>
          <a:lstStyle/>
          <a:p>
            <a:pPr>
              <a:spcAft>
                <a:spcPts val="1200"/>
              </a:spcAft>
            </a:pPr>
            <a:r>
              <a:rPr lang="en-US" sz="2200" dirty="0" smtClean="0"/>
              <a:t>UFP can easily be inhaled and pass into the lungs </a:t>
            </a:r>
          </a:p>
          <a:p>
            <a:pPr>
              <a:spcAft>
                <a:spcPts val="1200"/>
              </a:spcAft>
            </a:pPr>
            <a:r>
              <a:rPr lang="en-US" sz="2200" dirty="0" smtClean="0"/>
              <a:t>The small size of UFP allows for interstitial passage from nasal and lung tissue into the bloodstream where normal particle removal processes are ineffective</a:t>
            </a:r>
          </a:p>
          <a:p>
            <a:r>
              <a:rPr lang="en-US" sz="2200" dirty="0" smtClean="0"/>
              <a:t>Biological responses from oxidative stress such as inflammation and increased blood pressure are evident even when the particles are low in toxicity and are strongest with smaller particles</a:t>
            </a:r>
            <a:r>
              <a:rPr lang="en-US" sz="2200" baseline="30000" dirty="0" smtClean="0"/>
              <a:t>1</a:t>
            </a:r>
          </a:p>
          <a:p>
            <a:pPr>
              <a:spcBef>
                <a:spcPts val="1200"/>
              </a:spcBef>
            </a:pPr>
            <a:r>
              <a:rPr lang="en-US" sz="2200" dirty="0" smtClean="0"/>
              <a:t>Composition of UFP including presence of transition metals may increase toxicity</a:t>
            </a:r>
            <a:r>
              <a:rPr lang="en-US" sz="2200" baseline="30000" dirty="0" smtClean="0"/>
              <a:t>2   </a:t>
            </a:r>
            <a:r>
              <a:rPr lang="en-US" sz="2200" u="sng" dirty="0" smtClean="0"/>
              <a:t>Biological responses may be due to particle size, number, composition, surface area or charge</a:t>
            </a:r>
            <a:endParaRPr lang="en-US" sz="1900" u="sng" dirty="0" smtClean="0"/>
          </a:p>
          <a:p>
            <a:endParaRPr lang="en-US" sz="1900" dirty="0" smtClean="0"/>
          </a:p>
          <a:p>
            <a:pPr>
              <a:spcAft>
                <a:spcPts val="0"/>
              </a:spcAft>
            </a:pPr>
            <a:r>
              <a:rPr lang="en-US" sz="1050" dirty="0" smtClean="0"/>
              <a:t>	</a:t>
            </a:r>
            <a:r>
              <a:rPr lang="en-US" sz="1100" baseline="30000" dirty="0"/>
              <a:t>1</a:t>
            </a:r>
            <a:r>
              <a:rPr lang="en-US" sz="1100" dirty="0"/>
              <a:t>Pieters, Environmental Health Perspectives, March 2015.</a:t>
            </a:r>
          </a:p>
          <a:p>
            <a:r>
              <a:rPr lang="en-US" sz="1100" dirty="0"/>
              <a:t>	</a:t>
            </a:r>
            <a:r>
              <a:rPr lang="en-US" sz="1100" baseline="30000" dirty="0"/>
              <a:t>2</a:t>
            </a:r>
            <a:r>
              <a:rPr lang="en-US" sz="1100" dirty="0"/>
              <a:t>Romieu, European Respiratory Journal, January 2008.</a:t>
            </a:r>
          </a:p>
          <a:p>
            <a:pPr>
              <a:spcAft>
                <a:spcPts val="0"/>
              </a:spcAft>
            </a:pPr>
            <a:endParaRPr lang="en-US" dirty="0"/>
          </a:p>
        </p:txBody>
      </p:sp>
    </p:spTree>
    <p:extLst>
      <p:ext uri="{BB962C8B-B14F-4D97-AF65-F5344CB8AC3E}">
        <p14:creationId xmlns:p14="http://schemas.microsoft.com/office/powerpoint/2010/main" val="405368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408781"/>
            <a:ext cx="6457950" cy="584200"/>
          </a:xfrm>
        </p:spPr>
        <p:txBody>
          <a:bodyPr/>
          <a:lstStyle/>
          <a:p>
            <a:r>
              <a:rPr lang="en-US" dirty="0" smtClean="0"/>
              <a:t>Review for 2012 PM NAAQS</a:t>
            </a:r>
            <a:endParaRPr lang="en-US" dirty="0"/>
          </a:p>
        </p:txBody>
      </p:sp>
      <p:sp>
        <p:nvSpPr>
          <p:cNvPr id="3" name="Content Placeholder 2"/>
          <p:cNvSpPr>
            <a:spLocks noGrp="1"/>
          </p:cNvSpPr>
          <p:nvPr>
            <p:ph idx="1"/>
          </p:nvPr>
        </p:nvSpPr>
        <p:spPr>
          <a:xfrm>
            <a:off x="307181" y="992981"/>
            <a:ext cx="6279358" cy="4014788"/>
          </a:xfrm>
        </p:spPr>
        <p:txBody>
          <a:bodyPr>
            <a:normAutofit/>
          </a:bodyPr>
          <a:lstStyle/>
          <a:p>
            <a:pPr>
              <a:spcAft>
                <a:spcPts val="1200"/>
              </a:spcAft>
            </a:pPr>
            <a:r>
              <a:rPr lang="en-US" dirty="0"/>
              <a:t>The 2009 </a:t>
            </a:r>
            <a:r>
              <a:rPr lang="en-US" dirty="0" smtClean="0"/>
              <a:t>Integrated </a:t>
            </a:r>
            <a:r>
              <a:rPr lang="en-US" dirty="0"/>
              <a:t>Science Assessment (ISA) </a:t>
            </a:r>
            <a:r>
              <a:rPr lang="en-US" dirty="0" smtClean="0"/>
              <a:t>found that the linkage between UFP and cardiovascular </a:t>
            </a:r>
            <a:r>
              <a:rPr lang="en-US" dirty="0"/>
              <a:t>and respiratory </a:t>
            </a:r>
            <a:r>
              <a:rPr lang="en-US" dirty="0" smtClean="0"/>
              <a:t>short-term health effects was </a:t>
            </a:r>
            <a:r>
              <a:rPr lang="en-US" u="sng" dirty="0" smtClean="0"/>
              <a:t>Suggestive not Causal</a:t>
            </a:r>
          </a:p>
          <a:p>
            <a:r>
              <a:rPr lang="en-US" dirty="0" smtClean="0"/>
              <a:t>	CONSISTENCY </a:t>
            </a:r>
            <a:r>
              <a:rPr lang="en-US" dirty="0"/>
              <a:t>of the observed association</a:t>
            </a:r>
          </a:p>
          <a:p>
            <a:r>
              <a:rPr lang="en-US" dirty="0" smtClean="0"/>
              <a:t>	STRENGTH </a:t>
            </a:r>
            <a:r>
              <a:rPr lang="en-US" dirty="0"/>
              <a:t>of the observed association</a:t>
            </a:r>
          </a:p>
          <a:p>
            <a:r>
              <a:rPr lang="en-US" dirty="0" smtClean="0"/>
              <a:t>	SPECIFICITY </a:t>
            </a:r>
            <a:r>
              <a:rPr lang="en-US" dirty="0"/>
              <a:t>of the observed association</a:t>
            </a:r>
          </a:p>
          <a:p>
            <a:r>
              <a:rPr lang="en-US" dirty="0" smtClean="0"/>
              <a:t>	TEMPORALITY </a:t>
            </a:r>
            <a:r>
              <a:rPr lang="en-US" dirty="0"/>
              <a:t>of the observed association</a:t>
            </a:r>
          </a:p>
          <a:p>
            <a:r>
              <a:rPr lang="en-US" dirty="0" smtClean="0"/>
              <a:t>	GRADIENT </a:t>
            </a:r>
            <a:r>
              <a:rPr lang="en-US" dirty="0"/>
              <a:t>clear exposure-response relationship</a:t>
            </a:r>
          </a:p>
          <a:p>
            <a:r>
              <a:rPr lang="en-US" dirty="0" smtClean="0"/>
              <a:t>	PLAUSIBILITY </a:t>
            </a:r>
            <a:r>
              <a:rPr lang="en-US" dirty="0"/>
              <a:t>credible association</a:t>
            </a:r>
          </a:p>
          <a:p>
            <a:r>
              <a:rPr lang="en-US" dirty="0" smtClean="0"/>
              <a:t>	EXPERIMENTAL </a:t>
            </a:r>
            <a:r>
              <a:rPr lang="en-US" dirty="0"/>
              <a:t>results that support </a:t>
            </a:r>
            <a:r>
              <a:rPr lang="en-US" dirty="0" smtClean="0"/>
              <a:t>the relationship</a:t>
            </a:r>
            <a:endParaRPr lang="en-US" dirty="0"/>
          </a:p>
          <a:p>
            <a:r>
              <a:rPr lang="en-US" dirty="0" smtClean="0"/>
              <a:t>	COHERENCE </a:t>
            </a:r>
            <a:r>
              <a:rPr lang="en-US" dirty="0"/>
              <a:t>evidence from various fields</a:t>
            </a:r>
          </a:p>
          <a:p>
            <a:endParaRPr lang="en-US" dirty="0"/>
          </a:p>
        </p:txBody>
      </p:sp>
    </p:spTree>
    <p:extLst>
      <p:ext uri="{BB962C8B-B14F-4D97-AF65-F5344CB8AC3E}">
        <p14:creationId xmlns:p14="http://schemas.microsoft.com/office/powerpoint/2010/main" val="3803846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4x3_light-dec.potx" id="{4504E0CA-87E2-443D-92DB-39D08C9ACD80}" vid="{4E1F4900-1A83-4031-9FD3-6C7EF86F40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6407</TotalTime>
  <Words>3372</Words>
  <Application>Microsoft Office PowerPoint</Application>
  <PresentationFormat>Custom</PresentationFormat>
  <Paragraphs>629</Paragraphs>
  <Slides>56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Symbol</vt:lpstr>
      <vt:lpstr>Times New Roman</vt:lpstr>
      <vt:lpstr>Wingdings</vt:lpstr>
      <vt:lpstr>Office Theme</vt:lpstr>
      <vt:lpstr>Long-term Measurement of Ultrafine Particles in the Urban and Rural Environment </vt:lpstr>
      <vt:lpstr>What are Ultrafine Particles?</vt:lpstr>
      <vt:lpstr>PowerPoint Presentation</vt:lpstr>
      <vt:lpstr>PowerPoint Presentation</vt:lpstr>
      <vt:lpstr>PowerPoint Presentation</vt:lpstr>
      <vt:lpstr>Size Distribution of Ambient Particles</vt:lpstr>
      <vt:lpstr>What Processes are Involved?</vt:lpstr>
      <vt:lpstr>Health Implications</vt:lpstr>
      <vt:lpstr>Review for 2012 PM NAAQS</vt:lpstr>
      <vt:lpstr>NYSDEC Ambient UFP Monitoring</vt:lpstr>
      <vt:lpstr>Instrumentation: Ultrafine Particle Number</vt:lpstr>
      <vt:lpstr>Condensation Particle Counter</vt:lpstr>
      <vt:lpstr>UFP Data: Precision</vt:lpstr>
      <vt:lpstr>UFP Data: Precision 1-Hr Averages</vt:lpstr>
      <vt:lpstr>UFP Instrument Siting</vt:lpstr>
      <vt:lpstr>UFP Data: 1-Hr Averages (particles/cm3)</vt:lpstr>
      <vt:lpstr>UFP Data: 1-Hr Averages</vt:lpstr>
      <vt:lpstr>How does UFP Respond to Environmental Changes? </vt:lpstr>
      <vt:lpstr>Peace Bridge UFP: Seasonal Time Series</vt:lpstr>
      <vt:lpstr>Peace Bridge UFP: Sorted by Temp (Deg C)</vt:lpstr>
      <vt:lpstr>Rolling Weekly Ave. UFP and Temp (Deg C)</vt:lpstr>
      <vt:lpstr>Rolling Weekly Ave. UFP vs Temp (Deg C)</vt:lpstr>
      <vt:lpstr>How does the Temperature Dependence of UFP in Buffalo Compare to other Locations?</vt:lpstr>
      <vt:lpstr>Rolling Weekly Ave. UFP vs Temp (Deg C)</vt:lpstr>
      <vt:lpstr>Rolling Weekly Ave. UFP vs Temp (Deg C)</vt:lpstr>
      <vt:lpstr>Rolling Weekly Ave. UFP vs Temp (Deg C)</vt:lpstr>
      <vt:lpstr>Rolling Weekly Ave. UFP vs Temp (Deg C)</vt:lpstr>
      <vt:lpstr>Seasonal Diurnal UFP: Long Beach, CA</vt:lpstr>
      <vt:lpstr>Secondary UFP Production: Queens</vt:lpstr>
      <vt:lpstr>What size fractions increase at what temp?</vt:lpstr>
      <vt:lpstr>UFP and Environmental Conditions</vt:lpstr>
      <vt:lpstr>Urban, Rural and Near-road UFP Data in New York State</vt:lpstr>
      <vt:lpstr>Urban UFP Data: Queens, NYC </vt:lpstr>
      <vt:lpstr>Rural UFP Data: Steuben County</vt:lpstr>
      <vt:lpstr>Near Road Site for the Buffalo/Niagara CBSA</vt:lpstr>
      <vt:lpstr>Near Road Air Quality Monitoring</vt:lpstr>
      <vt:lpstr>Near Road, Urban and Rural UFP Data</vt:lpstr>
      <vt:lpstr>Busti Avenue Downwind, Max Impact Site</vt:lpstr>
      <vt:lpstr>UFP and Theoretical Distance to Mobile Sources</vt:lpstr>
      <vt:lpstr>UFP and Actual Distance to Mobile Sources</vt:lpstr>
      <vt:lpstr>Peace Bridge UFP Data</vt:lpstr>
      <vt:lpstr>Seasonal UFP: Summer vs Winter</vt:lpstr>
      <vt:lpstr>Can we Identify Sources of UFP with Ambient Data? </vt:lpstr>
      <vt:lpstr>Buffalo Near Road UFP Data</vt:lpstr>
      <vt:lpstr>Peace Bridge UFP and Auto Traffic </vt:lpstr>
      <vt:lpstr>Peace Bridge UFP and Truck Traffic</vt:lpstr>
      <vt:lpstr>Why Do we Monitor UFP in a Rural Area?</vt:lpstr>
      <vt:lpstr>Rural UFP Data: Steuben County</vt:lpstr>
      <vt:lpstr>Rural UFP and Volatile PM Mass</vt:lpstr>
      <vt:lpstr>Rural UFP and Volatile PM Mass</vt:lpstr>
      <vt:lpstr>Rural UFP and Volatile PM Mass</vt:lpstr>
      <vt:lpstr>Daily Change in UFP in Rural Areas</vt:lpstr>
      <vt:lpstr>Findings: Behavior of Ultrafine Particles</vt:lpstr>
      <vt:lpstr>Conclusions</vt:lpstr>
      <vt:lpstr>Next Steps: Study to Address Intra-urban UFP</vt:lpstr>
      <vt:lpstr>Thank You</vt:lpstr>
    </vt:vector>
  </TitlesOfParts>
  <Company>NYSDEC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dc:creator>
  <cp:lastModifiedBy>Dirk Felton</cp:lastModifiedBy>
  <cp:revision>312</cp:revision>
  <dcterms:created xsi:type="dcterms:W3CDTF">2015-03-06T21:00:35Z</dcterms:created>
  <dcterms:modified xsi:type="dcterms:W3CDTF">2017-01-11T14:40:11Z</dcterms:modified>
</cp:coreProperties>
</file>