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7" r:id="rId2"/>
    <p:sldId id="325" r:id="rId3"/>
    <p:sldId id="353" r:id="rId4"/>
    <p:sldId id="322" r:id="rId5"/>
    <p:sldId id="351" r:id="rId6"/>
    <p:sldId id="2142532542" r:id="rId7"/>
    <p:sldId id="354" r:id="rId8"/>
    <p:sldId id="356" r:id="rId9"/>
    <p:sldId id="326" r:id="rId10"/>
    <p:sldId id="324" r:id="rId11"/>
    <p:sldId id="2142532544" r:id="rId12"/>
    <p:sldId id="308" r:id="rId13"/>
    <p:sldId id="361" r:id="rId14"/>
    <p:sldId id="2142532540" r:id="rId15"/>
    <p:sldId id="214253254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19"/>
    <p:restoredTop sz="94675"/>
  </p:normalViewPr>
  <p:slideViewPr>
    <p:cSldViewPr snapToGrid="0" snapToObjects="1" showGuides="1">
      <p:cViewPr varScale="1">
        <p:scale>
          <a:sx n="108" d="100"/>
          <a:sy n="108" d="100"/>
        </p:scale>
        <p:origin x="10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0239D73C-AF14-7643-8BC7-209F4FB10DDF}" type="datetimeFigureOut">
              <a:rPr lang="en-US" smtClean="0"/>
              <a:pPr/>
              <a:t>5/2/2023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F52A25F9-16D3-E64A-8639-7B020C319E7B}" type="slidenum">
              <a:rPr lang="en-US" smtClean="0"/>
              <a:pPr/>
              <a:t>‹#›</a:t>
            </a:fld>
            <a:endParaRPr lang="en-US" dirty="0"/>
          </a:p>
        </p:txBody>
      </p:sp>
    </p:spTree>
    <p:extLst>
      <p:ext uri="{BB962C8B-B14F-4D97-AF65-F5344CB8AC3E}">
        <p14:creationId xmlns:p14="http://schemas.microsoft.com/office/powerpoint/2010/main" val="190897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2</a:t>
            </a:fld>
            <a:endParaRPr lang="en-US" dirty="0"/>
          </a:p>
        </p:txBody>
      </p:sp>
    </p:spTree>
    <p:extLst>
      <p:ext uri="{BB962C8B-B14F-4D97-AF65-F5344CB8AC3E}">
        <p14:creationId xmlns:p14="http://schemas.microsoft.com/office/powerpoint/2010/main" val="3191254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new data</a:t>
            </a:r>
          </a:p>
        </p:txBody>
      </p:sp>
      <p:sp>
        <p:nvSpPr>
          <p:cNvPr id="4" name="Slide Number Placeholder 3"/>
          <p:cNvSpPr>
            <a:spLocks noGrp="1"/>
          </p:cNvSpPr>
          <p:nvPr>
            <p:ph type="sldNum" sz="quarter" idx="5"/>
          </p:nvPr>
        </p:nvSpPr>
        <p:spPr/>
        <p:txBody>
          <a:bodyPr/>
          <a:lstStyle/>
          <a:p>
            <a:fld id="{F52A25F9-16D3-E64A-8639-7B020C319E7B}" type="slidenum">
              <a:rPr lang="en-US" smtClean="0"/>
              <a:pPr/>
              <a:t>14</a:t>
            </a:fld>
            <a:endParaRPr lang="en-US" dirty="0"/>
          </a:p>
        </p:txBody>
      </p:sp>
    </p:spTree>
    <p:extLst>
      <p:ext uri="{BB962C8B-B14F-4D97-AF65-F5344CB8AC3E}">
        <p14:creationId xmlns:p14="http://schemas.microsoft.com/office/powerpoint/2010/main" val="181092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25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Discuss what makes a “composite” sample.  Discuss “</a:t>
            </a:r>
            <a:r>
              <a:rPr lang="en-US" dirty="0" err="1"/>
              <a:t>sewershed</a:t>
            </a:r>
            <a:r>
              <a:rPr lang="en-US" dirty="0"/>
              <a:t>” concept (like a watershed). </a:t>
            </a:r>
            <a:endParaRPr dirty="0"/>
          </a:p>
        </p:txBody>
      </p:sp>
      <p:sp>
        <p:nvSpPr>
          <p:cNvPr id="189" name="Google Shape;18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11009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behind the CDC’s NWSS is that every state would have a WW monitoring program that feeds into a larger national network in order to better track the rest of the pandemic and whatever future issues pop up. And included with this national network is recommended methods. So they recommend a matrix recovery control that is added before processing and measured at the end of quantification in order to calculate how efficient the processing methods are. We use </a:t>
            </a:r>
            <a:r>
              <a:rPr lang="en-US" dirty="0" err="1"/>
              <a:t>BCoV</a:t>
            </a:r>
            <a:r>
              <a:rPr lang="en-US" dirty="0"/>
              <a:t> in our lab, but they are recommend murine coronavirus or bovine respiratory syncytial virus. The next recommended method is normalizing by human fecal concentration, which is important because only about 10% of wastewater is actually human waste and it can be even lower in combined sewers during rainfall events. Our lab uses Pepper mottle virus. And lastly they mention normalizing by flow, but almost as a set aside from these other methods. </a:t>
            </a:r>
          </a:p>
          <a:p>
            <a:endParaRPr lang="en-US" dirty="0"/>
          </a:p>
          <a:p>
            <a:r>
              <a:rPr lang="en-US" dirty="0"/>
              <a:t>(One thing that caught my attention is that this is also quite a bit of work. To run a matrix control and human fecal normalization on top of the Covid-19 quantification adds about 5 </a:t>
            </a:r>
            <a:r>
              <a:rPr lang="en-US" dirty="0" err="1"/>
              <a:t>hrs</a:t>
            </a:r>
            <a:r>
              <a:rPr lang="en-US" dirty="0"/>
              <a:t> of work for each round of samples run. Also, while the materials are fairly easy to purchase now, there were times during the pandemic when we would be waiting at least a month for a specific supply to come in for PCR. And not to mention reruns and hiccups along the way. Our </a:t>
            </a:r>
            <a:r>
              <a:rPr lang="en-US" dirty="0" err="1"/>
              <a:t>BCoV</a:t>
            </a:r>
            <a:r>
              <a:rPr lang="en-US" dirty="0"/>
              <a:t> runs for instance, were not very consistent. It was very </a:t>
            </a:r>
            <a:r>
              <a:rPr lang="en-US" dirty="0" err="1"/>
              <a:t>tempermental</a:t>
            </a:r>
            <a:r>
              <a:rPr lang="en-US" dirty="0"/>
              <a:t> at times and there would be runs where our recovery was obviously much lower than what it should be, causing spikes in our </a:t>
            </a:r>
            <a:r>
              <a:rPr lang="en-US" dirty="0" err="1"/>
              <a:t>covid</a:t>
            </a:r>
            <a:r>
              <a:rPr lang="en-US" dirty="0"/>
              <a:t> data that were nearly impossible. So often times plates would need to be reran or an average of past recoveries had to be used, defeating the purpose of the recovery normalization.)</a:t>
            </a:r>
          </a:p>
          <a:p>
            <a:endParaRPr lang="en-US" dirty="0"/>
          </a:p>
          <a:p>
            <a:r>
              <a:rPr lang="en-US" dirty="0"/>
              <a:t>(But more importantly) for these methods there was no specifications for sewers of different populations, sizes, or types in the methods. </a:t>
            </a:r>
          </a:p>
        </p:txBody>
      </p:sp>
      <p:sp>
        <p:nvSpPr>
          <p:cNvPr id="4" name="Slide Number Placeholder 3"/>
          <p:cNvSpPr>
            <a:spLocks noGrp="1"/>
          </p:cNvSpPr>
          <p:nvPr>
            <p:ph type="sldNum" sz="quarter" idx="5"/>
          </p:nvPr>
        </p:nvSpPr>
        <p:spPr/>
        <p:txBody>
          <a:bodyPr/>
          <a:lstStyle/>
          <a:p>
            <a:fld id="{F52A25F9-16D3-E64A-8639-7B020C319E7B}" type="slidenum">
              <a:rPr lang="en-US" smtClean="0"/>
              <a:pPr/>
              <a:t>5</a:t>
            </a:fld>
            <a:endParaRPr lang="en-US" dirty="0"/>
          </a:p>
        </p:txBody>
      </p:sp>
    </p:spTree>
    <p:extLst>
      <p:ext uri="{BB962C8B-B14F-4D97-AF65-F5344CB8AC3E}">
        <p14:creationId xmlns:p14="http://schemas.microsoft.com/office/powerpoint/2010/main" val="352441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9901272F-3186-47E9-B8FE-20AB3705906E}" type="slidenum">
              <a:rPr lang="en-US" smtClean="0"/>
              <a:t>7</a:t>
            </a:fld>
            <a:endParaRPr lang="en-US"/>
          </a:p>
        </p:txBody>
      </p:sp>
    </p:spTree>
    <p:extLst>
      <p:ext uri="{BB962C8B-B14F-4D97-AF65-F5344CB8AC3E}">
        <p14:creationId xmlns:p14="http://schemas.microsoft.com/office/powerpoint/2010/main" val="98289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4 Erie County wastewater sample collected on Feb. 3, 2022</a:t>
            </a:r>
          </a:p>
          <a:p>
            <a:pPr marL="342900" indent="-342900">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It is unknown whether the </a:t>
            </a:r>
            <a:r>
              <a:rPr lang="en-US" sz="1200" dirty="0" err="1">
                <a:solidFill>
                  <a:srgbClr val="000000"/>
                </a:solidFill>
                <a:latin typeface="Arial" panose="020B0604020202020204" pitchFamily="34" charset="0"/>
                <a:cs typeface="Arial" panose="020B0604020202020204" pitchFamily="34" charset="0"/>
              </a:rPr>
              <a:t>Nanotrap</a:t>
            </a:r>
            <a:r>
              <a:rPr lang="en-US" sz="1200" dirty="0">
                <a:solidFill>
                  <a:srgbClr val="000000"/>
                </a:solidFill>
                <a:latin typeface="Arial" panose="020B0604020202020204" pitchFamily="34" charset="0"/>
                <a:cs typeface="Arial" panose="020B0604020202020204" pitchFamily="34" charset="0"/>
              </a:rPr>
              <a:t> method can capture fecal indicators (e.g., pepper mild mottle virus) for data normalization (CDC recommendation).</a:t>
            </a:r>
          </a:p>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8</a:t>
            </a:fld>
            <a:endParaRPr lang="en-US" dirty="0"/>
          </a:p>
        </p:txBody>
      </p:sp>
    </p:spTree>
    <p:extLst>
      <p:ext uri="{BB962C8B-B14F-4D97-AF65-F5344CB8AC3E}">
        <p14:creationId xmlns:p14="http://schemas.microsoft.com/office/powerpoint/2010/main" val="150229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1272F-3186-47E9-B8FE-20AB3705906E}" type="slidenum">
              <a:rPr lang="en-US" smtClean="0"/>
              <a:t>11</a:t>
            </a:fld>
            <a:endParaRPr lang="en-US"/>
          </a:p>
        </p:txBody>
      </p:sp>
    </p:spTree>
    <p:extLst>
      <p:ext uri="{BB962C8B-B14F-4D97-AF65-F5344CB8AC3E}">
        <p14:creationId xmlns:p14="http://schemas.microsoft.com/office/powerpoint/2010/main" val="401858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had all this wastewater data that was providing really good insight into community spread and cases in the area and wanted to get it out so that people could see it. And so did a lot of other labs. Our dashboard is in the upper right and the bottom picture is of the CovidPoops19 dashboard which keeps track of all the covid-19 wastewater dashboards across the world, and you can see there’s quite a lot of us at a variety of scopes from county to dorm level.</a:t>
            </a:r>
          </a:p>
        </p:txBody>
      </p:sp>
      <p:sp>
        <p:nvSpPr>
          <p:cNvPr id="4" name="Slide Number Placeholder 3"/>
          <p:cNvSpPr>
            <a:spLocks noGrp="1"/>
          </p:cNvSpPr>
          <p:nvPr>
            <p:ph type="sldNum" sz="quarter" idx="5"/>
          </p:nvPr>
        </p:nvSpPr>
        <p:spPr/>
        <p:txBody>
          <a:bodyPr/>
          <a:lstStyle/>
          <a:p>
            <a:fld id="{F52A25F9-16D3-E64A-8639-7B020C319E7B}" type="slidenum">
              <a:rPr lang="en-US" smtClean="0"/>
              <a:pPr/>
              <a:t>12</a:t>
            </a:fld>
            <a:endParaRPr lang="en-US" dirty="0"/>
          </a:p>
        </p:txBody>
      </p:sp>
    </p:spTree>
    <p:extLst>
      <p:ext uri="{BB962C8B-B14F-4D97-AF65-F5344CB8AC3E}">
        <p14:creationId xmlns:p14="http://schemas.microsoft.com/office/powerpoint/2010/main" val="213713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had all this wastewater data that was providing really good insight into community spread and cases in the area and wanted to get it out so that people could see it. And so did a lot of other labs. Our dashboard is in the upper right and the bottom picture is of the CovidPoops19 dashboard which keeps track of all the covid-19 wastewater dashboards across the world, and you can see there’s quite a lot of us at a variety of scopes from county to dorm level.</a:t>
            </a:r>
          </a:p>
        </p:txBody>
      </p:sp>
      <p:sp>
        <p:nvSpPr>
          <p:cNvPr id="4" name="Slide Number Placeholder 3"/>
          <p:cNvSpPr>
            <a:spLocks noGrp="1"/>
          </p:cNvSpPr>
          <p:nvPr>
            <p:ph type="sldNum" sz="quarter" idx="5"/>
          </p:nvPr>
        </p:nvSpPr>
        <p:spPr/>
        <p:txBody>
          <a:bodyPr/>
          <a:lstStyle/>
          <a:p>
            <a:fld id="{F52A25F9-16D3-E64A-8639-7B020C319E7B}" type="slidenum">
              <a:rPr lang="en-US" smtClean="0"/>
              <a:pPr/>
              <a:t>13</a:t>
            </a:fld>
            <a:endParaRPr lang="en-US" dirty="0"/>
          </a:p>
        </p:txBody>
      </p:sp>
    </p:spTree>
    <p:extLst>
      <p:ext uri="{BB962C8B-B14F-4D97-AF65-F5344CB8AC3E}">
        <p14:creationId xmlns:p14="http://schemas.microsoft.com/office/powerpoint/2010/main" val="290896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tx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0" y="6041329"/>
            <a:ext cx="4800600" cy="355823"/>
          </a:xfrm>
          <a:prstGeom prst="rect">
            <a:avLst/>
          </a:prstGeom>
        </p:spPr>
      </p:pic>
    </p:spTree>
    <p:extLst>
      <p:ext uri="{BB962C8B-B14F-4D97-AF65-F5344CB8AC3E}">
        <p14:creationId xmlns:p14="http://schemas.microsoft.com/office/powerpoint/2010/main" val="38254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C6EF38F-8DF7-3941-B22C-502232E4CB0B}"/>
              </a:ext>
            </a:extLst>
          </p:cNvPr>
          <p:cNvSpPr>
            <a:spLocks noGrp="1" noChangeAspect="1"/>
          </p:cNvSpPr>
          <p:nvPr>
            <p:ph type="pic" idx="13"/>
          </p:nvPr>
        </p:nvSpPr>
        <p:spPr>
          <a:xfrm>
            <a:off x="5098566" y="1079500"/>
            <a:ext cx="7093434" cy="57785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1679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0CAA554F-B37C-9E47-B5E4-82235D4EC6CD}"/>
              </a:ext>
            </a:extLst>
          </p:cNvPr>
          <p:cNvSpPr>
            <a:spLocks noGrp="1" noChangeAspect="1"/>
          </p:cNvSpPr>
          <p:nvPr>
            <p:ph type="pic" idx="13"/>
          </p:nvPr>
        </p:nvSpPr>
        <p:spPr>
          <a:xfrm>
            <a:off x="5114631" y="1066800"/>
            <a:ext cx="7077369" cy="293259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Picture Placeholder 2">
            <a:extLst>
              <a:ext uri="{FF2B5EF4-FFF2-40B4-BE49-F238E27FC236}">
                <a16:creationId xmlns:a16="http://schemas.microsoft.com/office/drawing/2014/main" id="{9F5FDDA2-E7AF-294B-ACDF-BDB5997277BC}"/>
              </a:ext>
            </a:extLst>
          </p:cNvPr>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a:extLst>
              <a:ext uri="{FF2B5EF4-FFF2-40B4-BE49-F238E27FC236}">
                <a16:creationId xmlns:a16="http://schemas.microsoft.com/office/drawing/2014/main" id="{F2499D1A-BF4E-8444-BF94-86863CA11648}"/>
              </a:ext>
            </a:extLst>
          </p:cNvPr>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54085193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6A37-D6A5-0C40-A676-03633A9FD245}"/>
              </a:ext>
            </a:extLst>
          </p:cNvPr>
          <p:cNvSpPr>
            <a:spLocks noGrp="1"/>
          </p:cNvSpPr>
          <p:nvPr>
            <p:ph type="title"/>
          </p:nvPr>
        </p:nvSpPr>
        <p:spPr/>
        <p:txBody>
          <a:bodyPr/>
          <a:lstStyle/>
          <a:p>
            <a:r>
              <a:rPr lang="en-US" dirty="0"/>
              <a:t>Click to edit</a:t>
            </a:r>
          </a:p>
        </p:txBody>
      </p:sp>
      <p:sp>
        <p:nvSpPr>
          <p:cNvPr id="3" name="Picture Placeholder 2">
            <a:extLst>
              <a:ext uri="{FF2B5EF4-FFF2-40B4-BE49-F238E27FC236}">
                <a16:creationId xmlns:a16="http://schemas.microsoft.com/office/drawing/2014/main" id="{CB21EA68-2B0A-7648-9710-0081FFDD7D68}"/>
              </a:ext>
            </a:extLst>
          </p:cNvPr>
          <p:cNvSpPr>
            <a:spLocks noGrp="1" noChangeAspect="1"/>
          </p:cNvSpPr>
          <p:nvPr>
            <p:ph type="pic" idx="13"/>
          </p:nvPr>
        </p:nvSpPr>
        <p:spPr>
          <a:xfrm>
            <a:off x="0" y="1066800"/>
            <a:ext cx="12192000" cy="57912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276045891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2">
            <a:extLst>
              <a:ext uri="{FF2B5EF4-FFF2-40B4-BE49-F238E27FC236}">
                <a16:creationId xmlns:a16="http://schemas.microsoft.com/office/drawing/2014/main" id="{7B782143-2792-E14B-AE51-0FFA9028EB8A}"/>
              </a:ext>
            </a:extLst>
          </p:cNvPr>
          <p:cNvSpPr>
            <a:spLocks noGrp="1"/>
          </p:cNvSpPr>
          <p:nvPr>
            <p:ph type="chart" sz="quarter" idx="16"/>
          </p:nvPr>
        </p:nvSpPr>
        <p:spPr>
          <a:xfrm>
            <a:off x="5161935" y="1976285"/>
            <a:ext cx="6325152" cy="3967316"/>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solidFill>
                <a:latin typeface="Arial" charset="0"/>
                <a:ea typeface="Arial" charset="0"/>
                <a:cs typeface="Arial" charset="0"/>
              </a:defRPr>
            </a:lvl1pPr>
          </a:lstStyle>
          <a:p>
            <a:endParaRPr lang="en-US" dirty="0"/>
          </a:p>
          <a:p>
            <a:r>
              <a:rPr lang="en-US" dirty="0"/>
              <a:t>Drag chart to placeholder or click icon to add chart</a:t>
            </a:r>
          </a:p>
          <a:p>
            <a:endParaRPr lang="en-US" dirty="0"/>
          </a:p>
        </p:txBody>
      </p:sp>
    </p:spTree>
    <p:extLst>
      <p:ext uri="{BB962C8B-B14F-4D97-AF65-F5344CB8AC3E}">
        <p14:creationId xmlns:p14="http://schemas.microsoft.com/office/powerpoint/2010/main" val="61249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bg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2" y="6041329"/>
            <a:ext cx="4800595" cy="355823"/>
          </a:xfrm>
          <a:prstGeom prst="rect">
            <a:avLst/>
          </a:prstGeom>
        </p:spPr>
      </p:pic>
    </p:spTree>
    <p:extLst>
      <p:ext uri="{BB962C8B-B14F-4D97-AF65-F5344CB8AC3E}">
        <p14:creationId xmlns:p14="http://schemas.microsoft.com/office/powerpoint/2010/main" val="391094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bg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252752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tx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stretch>
            <a:fillRect/>
          </a:stretch>
        </p:blipFill>
        <p:spPr>
          <a:xfrm>
            <a:off x="355600" y="321249"/>
            <a:ext cx="4800600" cy="355823"/>
          </a:xfrm>
          <a:prstGeom prst="rect">
            <a:avLst/>
          </a:prstGeom>
        </p:spPr>
      </p:pic>
    </p:spTree>
    <p:extLst>
      <p:ext uri="{BB962C8B-B14F-4D97-AF65-F5344CB8AC3E}">
        <p14:creationId xmlns:p14="http://schemas.microsoft.com/office/powerpoint/2010/main" val="207956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240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21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2B2E-D090-724F-8681-FBE0CDA2F117}"/>
              </a:ext>
            </a:extLst>
          </p:cNvPr>
          <p:cNvSpPr>
            <a:spLocks noGrp="1"/>
          </p:cNvSpPr>
          <p:nvPr>
            <p:ph type="title"/>
          </p:nvPr>
        </p:nvSpPr>
        <p:spPr>
          <a:xfrm>
            <a:off x="566928" y="1499616"/>
            <a:ext cx="10515600" cy="5909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559530-982F-0F4F-B296-9DB2F44D8051}"/>
              </a:ext>
            </a:extLst>
          </p:cNvPr>
          <p:cNvSpPr>
            <a:spLocks noGrp="1"/>
          </p:cNvSpPr>
          <p:nvPr>
            <p:ph sz="half" idx="1"/>
          </p:nvPr>
        </p:nvSpPr>
        <p:spPr>
          <a:xfrm>
            <a:off x="566928" y="2185416"/>
            <a:ext cx="4500372" cy="39486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90367C6-4AC8-9C47-BDFA-A5613CF90E15}"/>
              </a:ext>
            </a:extLst>
          </p:cNvPr>
          <p:cNvSpPr>
            <a:spLocks noGrp="1"/>
          </p:cNvSpPr>
          <p:nvPr>
            <p:ph sz="half" idx="2"/>
          </p:nvPr>
        </p:nvSpPr>
        <p:spPr>
          <a:xfrm>
            <a:off x="5410200" y="2185416"/>
            <a:ext cx="4498848" cy="39502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46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C5C1-32E2-374C-809B-D54BEC11EB3F}"/>
              </a:ext>
            </a:extLst>
          </p:cNvPr>
          <p:cNvSpPr>
            <a:spLocks noGrp="1"/>
          </p:cNvSpPr>
          <p:nvPr>
            <p:ph type="title"/>
          </p:nvPr>
        </p:nvSpPr>
        <p:spPr>
          <a:xfrm>
            <a:off x="566928" y="1499616"/>
            <a:ext cx="10515600" cy="590931"/>
          </a:xfrm>
        </p:spPr>
        <p:txBody>
          <a:bodyPr>
            <a:spAutoFit/>
          </a:bodyPr>
          <a:lstStyle/>
          <a:p>
            <a:r>
              <a:rPr lang="en-US" dirty="0"/>
              <a:t>Click to edit Master title style</a:t>
            </a:r>
          </a:p>
        </p:txBody>
      </p:sp>
      <p:sp>
        <p:nvSpPr>
          <p:cNvPr id="3" name="Text Placeholder 2">
            <a:extLst>
              <a:ext uri="{FF2B5EF4-FFF2-40B4-BE49-F238E27FC236}">
                <a16:creationId xmlns:a16="http://schemas.microsoft.com/office/drawing/2014/main" id="{9798817A-73B4-F340-8D0E-FB813E55F799}"/>
              </a:ext>
            </a:extLst>
          </p:cNvPr>
          <p:cNvSpPr>
            <a:spLocks noGrp="1"/>
          </p:cNvSpPr>
          <p:nvPr>
            <p:ph type="body" idx="1" hasCustomPrompt="1"/>
          </p:nvPr>
        </p:nvSpPr>
        <p:spPr>
          <a:xfrm>
            <a:off x="566928" y="2185416"/>
            <a:ext cx="5138928" cy="393192"/>
          </a:xfrm>
        </p:spPr>
        <p:txBody>
          <a:bodyPr anchor="t" anchorCtr="0">
            <a:spAutoFit/>
          </a:bodyPr>
          <a:lstStyle>
            <a:lvl1pPr marL="0" indent="0">
              <a:buNone/>
              <a:defRPr sz="16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5126641-0094-3D49-865E-3DB9ECAC43C4}"/>
              </a:ext>
            </a:extLst>
          </p:cNvPr>
          <p:cNvSpPr>
            <a:spLocks noGrp="1"/>
          </p:cNvSpPr>
          <p:nvPr>
            <p:ph sz="half" idx="2"/>
          </p:nvPr>
        </p:nvSpPr>
        <p:spPr>
          <a:xfrm>
            <a:off x="566928" y="2593340"/>
            <a:ext cx="5140515" cy="3535744"/>
          </a:xfrm>
        </p:spPr>
        <p:txBody>
          <a:bodyPr/>
          <a:lstStyle>
            <a:lvl1pPr marL="285750" indent="-285750">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E11705-25F9-194A-9D2F-C9FEEA3A5744}"/>
              </a:ext>
            </a:extLst>
          </p:cNvPr>
          <p:cNvSpPr>
            <a:spLocks noGrp="1"/>
          </p:cNvSpPr>
          <p:nvPr>
            <p:ph type="body" sz="quarter" idx="3" hasCustomPrompt="1"/>
          </p:nvPr>
        </p:nvSpPr>
        <p:spPr>
          <a:xfrm>
            <a:off x="6172200" y="2185416"/>
            <a:ext cx="5138928" cy="394980"/>
          </a:xfrm>
        </p:spPr>
        <p:txBody>
          <a:bodyPr anchor="t" anchorCtr="0">
            <a:spAutoFit/>
          </a:bodyPr>
          <a:lstStyle>
            <a:lvl1pPr marL="0" indent="0">
              <a:buNone/>
              <a:defRPr sz="16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D978716-6004-6344-B5D2-C780B062C9CF}"/>
              </a:ext>
            </a:extLst>
          </p:cNvPr>
          <p:cNvSpPr>
            <a:spLocks noGrp="1"/>
          </p:cNvSpPr>
          <p:nvPr>
            <p:ph sz="quarter" idx="4"/>
          </p:nvPr>
        </p:nvSpPr>
        <p:spPr>
          <a:xfrm>
            <a:off x="6172200" y="2590800"/>
            <a:ext cx="5138928" cy="3538728"/>
          </a:xfrm>
        </p:spPr>
        <p:txBody>
          <a:bodyPr/>
          <a:lstStyle>
            <a:lvl1pPr marL="285750" indent="-285750">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4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2439-3BDA-DB47-AA02-5590274D40F8}"/>
              </a:ext>
            </a:extLst>
          </p:cNvPr>
          <p:cNvSpPr>
            <a:spLocks noGrp="1"/>
          </p:cNvSpPr>
          <p:nvPr>
            <p:ph type="title"/>
          </p:nvPr>
        </p:nvSpPr>
        <p:spPr/>
        <p:txBody>
          <a:bodyPr>
            <a:spAutoFit/>
          </a:bodyPr>
          <a:lstStyle/>
          <a:p>
            <a:r>
              <a:rPr lang="en-US" dirty="0"/>
              <a:t>Click to edit Master title style</a:t>
            </a:r>
          </a:p>
        </p:txBody>
      </p:sp>
    </p:spTree>
    <p:extLst>
      <p:ext uri="{BB962C8B-B14F-4D97-AF65-F5344CB8AC3E}">
        <p14:creationId xmlns:p14="http://schemas.microsoft.com/office/powerpoint/2010/main" val="120925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614BA-85C5-BA49-A402-F7BCCCDB2C4F}"/>
              </a:ext>
            </a:extLst>
          </p:cNvPr>
          <p:cNvSpPr>
            <a:spLocks noGrp="1"/>
          </p:cNvSpPr>
          <p:nvPr>
            <p:ph type="title"/>
          </p:nvPr>
        </p:nvSpPr>
        <p:spPr>
          <a:xfrm>
            <a:off x="566928" y="1499616"/>
            <a:ext cx="10515600" cy="590931"/>
          </a:xfrm>
          <a:prstGeom prst="rect">
            <a:avLst/>
          </a:prstGeom>
        </p:spPr>
        <p:txBody>
          <a:bodyPr vert="horz" lIns="91440" tIns="45720" rIns="91440" bIns="45720" rtlCol="0" anchor="b"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C6A66ADF-AEA5-DC4B-841D-168372B891D6}"/>
              </a:ext>
            </a:extLst>
          </p:cNvPr>
          <p:cNvSpPr>
            <a:spLocks noGrp="1"/>
          </p:cNvSpPr>
          <p:nvPr>
            <p:ph type="body" idx="1"/>
          </p:nvPr>
        </p:nvSpPr>
        <p:spPr>
          <a:xfrm>
            <a:off x="566928" y="2185416"/>
            <a:ext cx="10515600" cy="396824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University at Buffalo, The State University of New York logo">
            <a:extLst>
              <a:ext uri="{FF2B5EF4-FFF2-40B4-BE49-F238E27FC236}">
                <a16:creationId xmlns:a16="http://schemas.microsoft.com/office/drawing/2014/main" id="{27B0F206-4721-B742-B71F-C0AADA23A984}"/>
              </a:ext>
            </a:extLst>
          </p:cNvPr>
          <p:cNvPicPr>
            <a:picLocks noChangeAspect="1"/>
          </p:cNvPicPr>
          <p:nvPr userDrawn="1"/>
        </p:nvPicPr>
        <p:blipFill>
          <a:blip r:embed="rId17"/>
          <a:stretch>
            <a:fillRect/>
          </a:stretch>
        </p:blipFill>
        <p:spPr>
          <a:xfrm>
            <a:off x="355600" y="321249"/>
            <a:ext cx="4800600" cy="355823"/>
          </a:xfrm>
          <a:prstGeom prst="rect">
            <a:avLst/>
          </a:prstGeom>
        </p:spPr>
      </p:pic>
      <p:sp>
        <p:nvSpPr>
          <p:cNvPr id="7" name="Footer Placeholder 4">
            <a:extLst>
              <a:ext uri="{FF2B5EF4-FFF2-40B4-BE49-F238E27FC236}">
                <a16:creationId xmlns:a16="http://schemas.microsoft.com/office/drawing/2014/main" id="{D439930E-F253-DE46-B952-3E0957740773}"/>
              </a:ext>
            </a:extLst>
          </p:cNvPr>
          <p:cNvSpPr txBox="1">
            <a:spLocks/>
          </p:cNvSpPr>
          <p:nvPr userDrawn="1"/>
        </p:nvSpPr>
        <p:spPr>
          <a:xfrm>
            <a:off x="6938176"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3C135-CEC6-A548-8917-8F7FEB82358B}" type="slidenum">
              <a:rPr lang="en-US" b="1" smtClean="0"/>
              <a:pPr/>
              <a:t>‹#›</a:t>
            </a:fld>
            <a:endParaRPr lang="en-US" b="1" dirty="0"/>
          </a:p>
        </p:txBody>
      </p:sp>
    </p:spTree>
    <p:extLst>
      <p:ext uri="{BB962C8B-B14F-4D97-AF65-F5344CB8AC3E}">
        <p14:creationId xmlns:p14="http://schemas.microsoft.com/office/powerpoint/2010/main" val="2937971482"/>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63" r:id="rId3"/>
    <p:sldLayoutId id="2147483669" r:id="rId4"/>
    <p:sldLayoutId id="2147483650" r:id="rId5"/>
    <p:sldLayoutId id="2147483664" r:id="rId6"/>
    <p:sldLayoutId id="2147483652" r:id="rId7"/>
    <p:sldLayoutId id="2147483653" r:id="rId8"/>
    <p:sldLayoutId id="2147483654" r:id="rId9"/>
    <p:sldLayoutId id="2147483655" r:id="rId10"/>
    <p:sldLayoutId id="2147483665" r:id="rId11"/>
    <p:sldLayoutId id="2147483666" r:id="rId12"/>
    <p:sldLayoutId id="2147483660" r:id="rId13"/>
    <p:sldLayoutId id="2147483667" r:id="rId14"/>
  </p:sldLayoutIdLst>
  <p:hf hdr="0" dt="0"/>
  <p:txStyles>
    <p:title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28.PNG"/><Relationship Id="rId4" Type="http://schemas.openxmlformats.org/officeDocument/2006/relationships/image" Target="../media/image49.png"/><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jpe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esentation Title">
            <a:extLst>
              <a:ext uri="{FF2B5EF4-FFF2-40B4-BE49-F238E27FC236}">
                <a16:creationId xmlns:a16="http://schemas.microsoft.com/office/drawing/2014/main" id="{1089AC9A-5D7D-5A4C-8605-7607252D4FA1}"/>
              </a:ext>
            </a:extLst>
          </p:cNvPr>
          <p:cNvSpPr>
            <a:spLocks noGrp="1"/>
          </p:cNvSpPr>
          <p:nvPr>
            <p:ph type="ctrTitle"/>
          </p:nvPr>
        </p:nvSpPr>
        <p:spPr>
          <a:xfrm>
            <a:off x="488550" y="2980944"/>
            <a:ext cx="7466729" cy="2386584"/>
          </a:xfrm>
        </p:spPr>
        <p:txBody>
          <a:bodyPr/>
          <a:lstStyle/>
          <a:p>
            <a:r>
              <a:rPr lang="en-US" sz="4400" dirty="0"/>
              <a:t>WASTEWATER-BASED EPIDEMIOLOGY FOR PUBLIC HEALTH SURVEILLANCE</a:t>
            </a:r>
          </a:p>
        </p:txBody>
      </p:sp>
      <p:sp>
        <p:nvSpPr>
          <p:cNvPr id="7" name="Sub-topic">
            <a:extLst>
              <a:ext uri="{FF2B5EF4-FFF2-40B4-BE49-F238E27FC236}">
                <a16:creationId xmlns:a16="http://schemas.microsoft.com/office/drawing/2014/main" id="{9C71998B-4791-F94C-B599-D1D76743645B}"/>
              </a:ext>
            </a:extLst>
          </p:cNvPr>
          <p:cNvSpPr>
            <a:spLocks noGrp="1"/>
          </p:cNvSpPr>
          <p:nvPr>
            <p:ph type="body" sz="quarter" idx="10"/>
          </p:nvPr>
        </p:nvSpPr>
        <p:spPr>
          <a:xfrm>
            <a:off x="658367" y="5367528"/>
            <a:ext cx="6638544" cy="1650381"/>
          </a:xfrm>
        </p:spPr>
        <p:txBody>
          <a:bodyPr/>
          <a:lstStyle/>
          <a:p>
            <a:r>
              <a:rPr lang="en-US" dirty="0"/>
              <a:t>Sydney Gallo</a:t>
            </a:r>
          </a:p>
          <a:p>
            <a:endParaRPr lang="en-US" dirty="0"/>
          </a:p>
        </p:txBody>
      </p:sp>
    </p:spTree>
    <p:extLst>
      <p:ext uri="{BB962C8B-B14F-4D97-AF65-F5344CB8AC3E}">
        <p14:creationId xmlns:p14="http://schemas.microsoft.com/office/powerpoint/2010/main" val="407818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A341-365E-034F-B9E2-37A59286F9F7}"/>
              </a:ext>
            </a:extLst>
          </p:cNvPr>
          <p:cNvSpPr>
            <a:spLocks noGrp="1"/>
          </p:cNvSpPr>
          <p:nvPr>
            <p:ph type="title"/>
          </p:nvPr>
        </p:nvSpPr>
        <p:spPr>
          <a:xfrm>
            <a:off x="566928" y="1499616"/>
            <a:ext cx="8782024" cy="590931"/>
          </a:xfrm>
        </p:spPr>
        <p:txBody>
          <a:bodyPr/>
          <a:lstStyle/>
          <a:p>
            <a:r>
              <a:rPr lang="en-US" dirty="0"/>
              <a:t>Uses for Viral Public Health Surveillance</a:t>
            </a:r>
          </a:p>
        </p:txBody>
      </p:sp>
      <p:sp>
        <p:nvSpPr>
          <p:cNvPr id="3" name="Content Placeholder 2">
            <a:extLst>
              <a:ext uri="{FF2B5EF4-FFF2-40B4-BE49-F238E27FC236}">
                <a16:creationId xmlns:a16="http://schemas.microsoft.com/office/drawing/2014/main" id="{19852A21-B124-3143-BC37-40C56FCAFEC5}"/>
              </a:ext>
            </a:extLst>
          </p:cNvPr>
          <p:cNvSpPr>
            <a:spLocks noGrp="1"/>
          </p:cNvSpPr>
          <p:nvPr>
            <p:ph idx="1"/>
          </p:nvPr>
        </p:nvSpPr>
        <p:spPr>
          <a:xfrm>
            <a:off x="566928" y="2360227"/>
            <a:ext cx="6951472" cy="3968249"/>
          </a:xfrm>
        </p:spPr>
        <p:txBody>
          <a:bodyPr/>
          <a:lstStyle/>
          <a:p>
            <a:r>
              <a:rPr lang="en-US" sz="3200" dirty="0"/>
              <a:t>CDC</a:t>
            </a:r>
          </a:p>
          <a:p>
            <a:r>
              <a:rPr lang="en-US" sz="3200" dirty="0"/>
              <a:t>Erie County</a:t>
            </a:r>
          </a:p>
          <a:p>
            <a:r>
              <a:rPr lang="en-US" sz="3200" dirty="0"/>
              <a:t>Chautauqua County</a:t>
            </a:r>
          </a:p>
        </p:txBody>
      </p:sp>
    </p:spTree>
    <p:extLst>
      <p:ext uri="{BB962C8B-B14F-4D97-AF65-F5344CB8AC3E}">
        <p14:creationId xmlns:p14="http://schemas.microsoft.com/office/powerpoint/2010/main" val="379101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28A472-D5FE-214E-ACB2-708635F202E3}"/>
              </a:ext>
            </a:extLst>
          </p:cNvPr>
          <p:cNvSpPr>
            <a:spLocks noGrp="1"/>
          </p:cNvSpPr>
          <p:nvPr>
            <p:ph type="title"/>
          </p:nvPr>
        </p:nvSpPr>
        <p:spPr>
          <a:xfrm>
            <a:off x="211729" y="872205"/>
            <a:ext cx="11724898" cy="994172"/>
          </a:xfrm>
        </p:spPr>
        <p:txBody>
          <a:bodyPr>
            <a:noAutofit/>
          </a:bodyPr>
          <a:lstStyle/>
          <a:p>
            <a:r>
              <a:rPr lang="en-US" sz="2800" b="1" dirty="0">
                <a:latin typeface="Arial" panose="020B0604020202020204" pitchFamily="34" charset="0"/>
                <a:cs typeface="Arial" panose="020B0604020202020204" pitchFamily="34" charset="0"/>
              </a:rPr>
              <a:t>Monitoring genes in wastewater could track disease </a:t>
            </a:r>
            <a:r>
              <a:rPr lang="en-US" sz="2800" b="1" dirty="0">
                <a:solidFill>
                  <a:srgbClr val="79BF82"/>
                </a:solidFill>
                <a:latin typeface="Arial" panose="020B0604020202020204" pitchFamily="34" charset="0"/>
                <a:cs typeface="Arial" panose="020B0604020202020204" pitchFamily="34" charset="0"/>
              </a:rPr>
              <a:t>presence and burden </a:t>
            </a:r>
            <a:r>
              <a:rPr lang="en-US" sz="2800" b="1" dirty="0">
                <a:latin typeface="Arial" panose="020B0604020202020204" pitchFamily="34" charset="0"/>
                <a:cs typeface="Arial" panose="020B0604020202020204" pitchFamily="34" charset="0"/>
              </a:rPr>
              <a:t>in the community</a:t>
            </a:r>
          </a:p>
        </p:txBody>
      </p:sp>
      <p:pic>
        <p:nvPicPr>
          <p:cNvPr id="5" name="Picture 4">
            <a:extLst>
              <a:ext uri="{FF2B5EF4-FFF2-40B4-BE49-F238E27FC236}">
                <a16:creationId xmlns:a16="http://schemas.microsoft.com/office/drawing/2014/main" id="{DC15545C-6D8F-F049-8C09-B8B43B0D033E}"/>
              </a:ext>
            </a:extLst>
          </p:cNvPr>
          <p:cNvPicPr>
            <a:picLocks noChangeAspect="1"/>
          </p:cNvPicPr>
          <p:nvPr/>
        </p:nvPicPr>
        <p:blipFill>
          <a:blip r:embed="rId3"/>
          <a:stretch>
            <a:fillRect/>
          </a:stretch>
        </p:blipFill>
        <p:spPr>
          <a:xfrm>
            <a:off x="0" y="2581684"/>
            <a:ext cx="12192000" cy="2277241"/>
          </a:xfrm>
          <a:prstGeom prst="rect">
            <a:avLst/>
          </a:prstGeom>
        </p:spPr>
      </p:pic>
    </p:spTree>
    <p:extLst>
      <p:ext uri="{BB962C8B-B14F-4D97-AF65-F5344CB8AC3E}">
        <p14:creationId xmlns:p14="http://schemas.microsoft.com/office/powerpoint/2010/main" val="47906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C83263-452B-3542-B837-DFEB182E63F4}"/>
              </a:ext>
            </a:extLst>
          </p:cNvPr>
          <p:cNvSpPr>
            <a:spLocks noGrp="1"/>
          </p:cNvSpPr>
          <p:nvPr>
            <p:ph type="ftr" sz="quarter" idx="10"/>
          </p:nvPr>
        </p:nvSpPr>
        <p:spPr>
          <a:xfrm>
            <a:off x="7574280"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3C135-CEC6-A548-8917-8F7FEB82358B}" type="slidenum">
              <a:rPr lang="en-US" smtClean="0"/>
              <a:pPr/>
              <a:t>12</a:t>
            </a:fld>
            <a:endParaRPr lang="en-US" dirty="0"/>
          </a:p>
        </p:txBody>
      </p:sp>
      <p:sp>
        <p:nvSpPr>
          <p:cNvPr id="11" name="Rectangle 10">
            <a:extLst>
              <a:ext uri="{FF2B5EF4-FFF2-40B4-BE49-F238E27FC236}">
                <a16:creationId xmlns:a16="http://schemas.microsoft.com/office/drawing/2014/main" id="{56DCAD78-B2F7-0F40-97FC-231F7508B8D7}"/>
              </a:ext>
            </a:extLst>
          </p:cNvPr>
          <p:cNvSpPr/>
          <p:nvPr/>
        </p:nvSpPr>
        <p:spPr>
          <a:xfrm>
            <a:off x="2099310" y="6444734"/>
            <a:ext cx="4250690" cy="42596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medium confidence">
            <a:extLst>
              <a:ext uri="{FF2B5EF4-FFF2-40B4-BE49-F238E27FC236}">
                <a16:creationId xmlns:a16="http://schemas.microsoft.com/office/drawing/2014/main" id="{E4E268BC-50EF-5928-25A3-DA3B0B423869}"/>
              </a:ext>
            </a:extLst>
          </p:cNvPr>
          <p:cNvPicPr>
            <a:picLocks noChangeAspect="1"/>
          </p:cNvPicPr>
          <p:nvPr/>
        </p:nvPicPr>
        <p:blipFill>
          <a:blip r:embed="rId3"/>
          <a:stretch>
            <a:fillRect/>
          </a:stretch>
        </p:blipFill>
        <p:spPr>
          <a:xfrm>
            <a:off x="624840" y="980745"/>
            <a:ext cx="10942320" cy="5676971"/>
          </a:xfrm>
          <a:prstGeom prst="rect">
            <a:avLst/>
          </a:prstGeom>
        </p:spPr>
      </p:pic>
      <p:sp>
        <p:nvSpPr>
          <p:cNvPr id="2" name="Title 1">
            <a:extLst>
              <a:ext uri="{FF2B5EF4-FFF2-40B4-BE49-F238E27FC236}">
                <a16:creationId xmlns:a16="http://schemas.microsoft.com/office/drawing/2014/main" id="{36DEF09E-BF35-DBD9-EA14-F563EF1A3BA9}"/>
              </a:ext>
            </a:extLst>
          </p:cNvPr>
          <p:cNvSpPr>
            <a:spLocks noGrp="1"/>
          </p:cNvSpPr>
          <p:nvPr>
            <p:ph type="title"/>
          </p:nvPr>
        </p:nvSpPr>
        <p:spPr>
          <a:xfrm>
            <a:off x="49196" y="12167"/>
            <a:ext cx="11260457" cy="795936"/>
          </a:xfrm>
          <a:solidFill>
            <a:schemeClr val="bg1"/>
          </a:solidFill>
        </p:spPr>
        <p:txBody>
          <a:bodyPr>
            <a:noAutofit/>
          </a:bodyPr>
          <a:lstStyle/>
          <a:p>
            <a:r>
              <a:rPr lang="en-US" sz="2400" b="1" dirty="0">
                <a:latin typeface="Arial" panose="020B0604020202020204" pitchFamily="34" charset="0"/>
                <a:cs typeface="Arial" panose="020B0604020202020204" pitchFamily="34" charset="0"/>
              </a:rPr>
              <a:t>Wastewater data collect over the last two years mirrors each wave of the pandemic</a:t>
            </a:r>
          </a:p>
        </p:txBody>
      </p:sp>
    </p:spTree>
    <p:extLst>
      <p:ext uri="{BB962C8B-B14F-4D97-AF65-F5344CB8AC3E}">
        <p14:creationId xmlns:p14="http://schemas.microsoft.com/office/powerpoint/2010/main" val="4198324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C83263-452B-3542-B837-DFEB182E63F4}"/>
              </a:ext>
            </a:extLst>
          </p:cNvPr>
          <p:cNvSpPr>
            <a:spLocks noGrp="1"/>
          </p:cNvSpPr>
          <p:nvPr>
            <p:ph type="ftr" sz="quarter" idx="10"/>
          </p:nvPr>
        </p:nvSpPr>
        <p:spPr>
          <a:xfrm>
            <a:off x="7574280"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3C135-CEC6-A548-8917-8F7FEB82358B}" type="slidenum">
              <a:rPr lang="en-US" smtClean="0"/>
              <a:pPr/>
              <a:t>13</a:t>
            </a:fld>
            <a:endParaRPr lang="en-US" dirty="0"/>
          </a:p>
        </p:txBody>
      </p:sp>
      <p:sp>
        <p:nvSpPr>
          <p:cNvPr id="11" name="Rectangle 10">
            <a:extLst>
              <a:ext uri="{FF2B5EF4-FFF2-40B4-BE49-F238E27FC236}">
                <a16:creationId xmlns:a16="http://schemas.microsoft.com/office/drawing/2014/main" id="{56DCAD78-B2F7-0F40-97FC-231F7508B8D7}"/>
              </a:ext>
            </a:extLst>
          </p:cNvPr>
          <p:cNvSpPr/>
          <p:nvPr/>
        </p:nvSpPr>
        <p:spPr>
          <a:xfrm>
            <a:off x="2099310" y="6444734"/>
            <a:ext cx="4250690" cy="42596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histogram&#10;&#10;Description automatically generated">
            <a:extLst>
              <a:ext uri="{FF2B5EF4-FFF2-40B4-BE49-F238E27FC236}">
                <a16:creationId xmlns:a16="http://schemas.microsoft.com/office/drawing/2014/main" id="{4AF31813-93A8-BF8D-5503-770802C85097}"/>
              </a:ext>
            </a:extLst>
          </p:cNvPr>
          <p:cNvPicPr>
            <a:picLocks noChangeAspect="1"/>
          </p:cNvPicPr>
          <p:nvPr/>
        </p:nvPicPr>
        <p:blipFill>
          <a:blip r:embed="rId3"/>
          <a:stretch>
            <a:fillRect/>
          </a:stretch>
        </p:blipFill>
        <p:spPr>
          <a:xfrm>
            <a:off x="120054" y="990599"/>
            <a:ext cx="5934357" cy="5854701"/>
          </a:xfrm>
          <a:prstGeom prst="rect">
            <a:avLst/>
          </a:prstGeom>
        </p:spPr>
      </p:pic>
      <p:pic>
        <p:nvPicPr>
          <p:cNvPr id="7" name="Picture 6" descr="Chart, histogram&#10;&#10;Description automatically generated">
            <a:extLst>
              <a:ext uri="{FF2B5EF4-FFF2-40B4-BE49-F238E27FC236}">
                <a16:creationId xmlns:a16="http://schemas.microsoft.com/office/drawing/2014/main" id="{9423F59C-8554-45B8-7585-7F68930AB0AD}"/>
              </a:ext>
            </a:extLst>
          </p:cNvPr>
          <p:cNvPicPr>
            <a:picLocks noChangeAspect="1"/>
          </p:cNvPicPr>
          <p:nvPr/>
        </p:nvPicPr>
        <p:blipFill>
          <a:blip r:embed="rId4"/>
          <a:stretch>
            <a:fillRect/>
          </a:stretch>
        </p:blipFill>
        <p:spPr>
          <a:xfrm>
            <a:off x="6121081" y="990599"/>
            <a:ext cx="5860368" cy="5880100"/>
          </a:xfrm>
          <a:prstGeom prst="rect">
            <a:avLst/>
          </a:prstGeom>
        </p:spPr>
      </p:pic>
      <p:sp>
        <p:nvSpPr>
          <p:cNvPr id="2" name="Title 1">
            <a:extLst>
              <a:ext uri="{FF2B5EF4-FFF2-40B4-BE49-F238E27FC236}">
                <a16:creationId xmlns:a16="http://schemas.microsoft.com/office/drawing/2014/main" id="{08A801B5-3571-D4F7-EC77-10CF2CB4B570}"/>
              </a:ext>
            </a:extLst>
          </p:cNvPr>
          <p:cNvSpPr>
            <a:spLocks noGrp="1"/>
          </p:cNvSpPr>
          <p:nvPr>
            <p:ph type="title"/>
          </p:nvPr>
        </p:nvSpPr>
        <p:spPr>
          <a:xfrm>
            <a:off x="49196" y="12167"/>
            <a:ext cx="11260457" cy="795936"/>
          </a:xfrm>
          <a:solidFill>
            <a:schemeClr val="bg1"/>
          </a:solidFill>
        </p:spPr>
        <p:txBody>
          <a:bodyPr>
            <a:noAutofit/>
          </a:bodyPr>
          <a:lstStyle/>
          <a:p>
            <a:r>
              <a:rPr lang="en-US" sz="2400" b="1" dirty="0">
                <a:latin typeface="Arial" panose="020B0604020202020204" pitchFamily="34" charset="0"/>
                <a:cs typeface="Arial" panose="020B0604020202020204" pitchFamily="34" charset="0"/>
              </a:rPr>
              <a:t>Wastewater data collect over the last two years mirrors each wave of the pandemic</a:t>
            </a:r>
          </a:p>
        </p:txBody>
      </p:sp>
      <p:sp>
        <p:nvSpPr>
          <p:cNvPr id="6" name="Rectangle 5">
            <a:extLst>
              <a:ext uri="{FF2B5EF4-FFF2-40B4-BE49-F238E27FC236}">
                <a16:creationId xmlns:a16="http://schemas.microsoft.com/office/drawing/2014/main" id="{2B49563D-CE34-8D31-35C6-E40E64D5425B}"/>
              </a:ext>
            </a:extLst>
          </p:cNvPr>
          <p:cNvSpPr/>
          <p:nvPr/>
        </p:nvSpPr>
        <p:spPr>
          <a:xfrm>
            <a:off x="1817649" y="1661532"/>
            <a:ext cx="200722" cy="4658242"/>
          </a:xfrm>
          <a:prstGeom prst="rect">
            <a:avLst/>
          </a:prstGeom>
          <a:solidFill>
            <a:schemeClr val="accent2">
              <a:alpha val="20384"/>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04E332B-1DA7-943F-41C9-D320640033EC}"/>
              </a:ext>
            </a:extLst>
          </p:cNvPr>
          <p:cNvSpPr/>
          <p:nvPr/>
        </p:nvSpPr>
        <p:spPr>
          <a:xfrm>
            <a:off x="3416616" y="1661532"/>
            <a:ext cx="442462" cy="4658242"/>
          </a:xfrm>
          <a:prstGeom prst="rect">
            <a:avLst/>
          </a:prstGeom>
          <a:solidFill>
            <a:schemeClr val="accent2">
              <a:alpha val="20384"/>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70B1596-9DD9-A3C3-317F-5D1950CDE8CC}"/>
              </a:ext>
            </a:extLst>
          </p:cNvPr>
          <p:cNvSpPr/>
          <p:nvPr/>
        </p:nvSpPr>
        <p:spPr>
          <a:xfrm>
            <a:off x="4293050" y="1664248"/>
            <a:ext cx="790307" cy="4658242"/>
          </a:xfrm>
          <a:prstGeom prst="rect">
            <a:avLst/>
          </a:prstGeom>
          <a:solidFill>
            <a:schemeClr val="accent2">
              <a:alpha val="20384"/>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2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1A78C3E-54C3-2A10-A43D-3A4245D633FB}"/>
              </a:ext>
            </a:extLst>
          </p:cNvPr>
          <p:cNvSpPr txBox="1">
            <a:spLocks/>
          </p:cNvSpPr>
          <p:nvPr/>
        </p:nvSpPr>
        <p:spPr>
          <a:xfrm>
            <a:off x="286871" y="-353432"/>
            <a:ext cx="11618258" cy="229576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The relative abundances of SARS-CoV-2 variants are comparable between clinical and wastewater data.</a:t>
            </a:r>
          </a:p>
        </p:txBody>
      </p:sp>
      <p:grpSp>
        <p:nvGrpSpPr>
          <p:cNvPr id="20" name="Group 19">
            <a:extLst>
              <a:ext uri="{FF2B5EF4-FFF2-40B4-BE49-F238E27FC236}">
                <a16:creationId xmlns:a16="http://schemas.microsoft.com/office/drawing/2014/main" id="{8BCA3404-71A5-C976-24DB-713F293235C9}"/>
              </a:ext>
            </a:extLst>
          </p:cNvPr>
          <p:cNvGrpSpPr/>
          <p:nvPr/>
        </p:nvGrpSpPr>
        <p:grpSpPr>
          <a:xfrm>
            <a:off x="382021" y="2081048"/>
            <a:ext cx="5953572" cy="4517767"/>
            <a:chOff x="64007" y="130348"/>
            <a:chExt cx="9079993" cy="6646156"/>
          </a:xfrm>
        </p:grpSpPr>
        <p:pic>
          <p:nvPicPr>
            <p:cNvPr id="17" name="Picture 16">
              <a:extLst>
                <a:ext uri="{FF2B5EF4-FFF2-40B4-BE49-F238E27FC236}">
                  <a16:creationId xmlns:a16="http://schemas.microsoft.com/office/drawing/2014/main" id="{756F356D-02C0-D97A-1883-E6341D92CEB5}"/>
                </a:ext>
              </a:extLst>
            </p:cNvPr>
            <p:cNvPicPr>
              <a:picLocks noChangeAspect="1"/>
            </p:cNvPicPr>
            <p:nvPr/>
          </p:nvPicPr>
          <p:blipFill rotWithShape="1">
            <a:blip r:embed="rId3"/>
            <a:srcRect l="900"/>
            <a:stretch/>
          </p:blipFill>
          <p:spPr>
            <a:xfrm>
              <a:off x="82297" y="2845372"/>
              <a:ext cx="9061703" cy="3931132"/>
            </a:xfrm>
            <a:prstGeom prst="rect">
              <a:avLst/>
            </a:prstGeom>
          </p:spPr>
        </p:pic>
        <p:pic>
          <p:nvPicPr>
            <p:cNvPr id="19" name="Picture 18">
              <a:extLst>
                <a:ext uri="{FF2B5EF4-FFF2-40B4-BE49-F238E27FC236}">
                  <a16:creationId xmlns:a16="http://schemas.microsoft.com/office/drawing/2014/main" id="{0EBAAFDF-6AF7-C62E-38DD-34C163802300}"/>
                </a:ext>
              </a:extLst>
            </p:cNvPr>
            <p:cNvPicPr>
              <a:picLocks noChangeAspect="1"/>
            </p:cNvPicPr>
            <p:nvPr/>
          </p:nvPicPr>
          <p:blipFill>
            <a:blip r:embed="rId4"/>
            <a:stretch>
              <a:fillRect/>
            </a:stretch>
          </p:blipFill>
          <p:spPr>
            <a:xfrm>
              <a:off x="64007" y="130348"/>
              <a:ext cx="9061703" cy="2745099"/>
            </a:xfrm>
            <a:prstGeom prst="rect">
              <a:avLst/>
            </a:prstGeom>
          </p:spPr>
        </p:pic>
      </p:grpSp>
      <p:sp>
        <p:nvSpPr>
          <p:cNvPr id="11" name="TextBox 10">
            <a:extLst>
              <a:ext uri="{FF2B5EF4-FFF2-40B4-BE49-F238E27FC236}">
                <a16:creationId xmlns:a16="http://schemas.microsoft.com/office/drawing/2014/main" id="{C9AB479F-7F14-DB73-D95A-9168E73B0CE8}"/>
              </a:ext>
            </a:extLst>
          </p:cNvPr>
          <p:cNvSpPr txBox="1"/>
          <p:nvPr/>
        </p:nvSpPr>
        <p:spPr>
          <a:xfrm>
            <a:off x="6822272" y="2760131"/>
            <a:ext cx="1119736" cy="507831"/>
          </a:xfrm>
          <a:prstGeom prst="rect">
            <a:avLst/>
          </a:prstGeom>
          <a:noFill/>
        </p:spPr>
        <p:txBody>
          <a:bodyPr wrap="square">
            <a:spAutoFit/>
          </a:bodyPr>
          <a:lstStyle/>
          <a:p>
            <a:r>
              <a:rPr lang="en-US" altLang="zh-CN" sz="1350" dirty="0">
                <a:solidFill>
                  <a:schemeClr val="tx1">
                    <a:lumMod val="50000"/>
                  </a:schemeClr>
                </a:solidFill>
                <a:latin typeface="Arial" panose="020B0604020202020204" pitchFamily="34" charset="0"/>
                <a:cs typeface="Arial" panose="020B0604020202020204" pitchFamily="34" charset="0"/>
              </a:rPr>
              <a:t>Clinical data</a:t>
            </a:r>
          </a:p>
          <a:p>
            <a:r>
              <a:rPr lang="en-US" altLang="zh-CN" sz="1350" dirty="0">
                <a:solidFill>
                  <a:schemeClr val="tx1">
                    <a:lumMod val="50000"/>
                  </a:schemeClr>
                </a:solidFill>
                <a:latin typeface="Arial" panose="020B0604020202020204" pitchFamily="34" charset="0"/>
                <a:cs typeface="Arial" panose="020B0604020202020204" pitchFamily="34" charset="0"/>
              </a:rPr>
              <a:t>Erie County </a:t>
            </a:r>
            <a:endParaRPr lang="en-US" sz="1350" dirty="0">
              <a:solidFill>
                <a:schemeClr val="tx1">
                  <a:lumMod val="50000"/>
                </a:schemeClr>
              </a:solidFill>
            </a:endParaRPr>
          </a:p>
        </p:txBody>
      </p:sp>
      <p:sp>
        <p:nvSpPr>
          <p:cNvPr id="21" name="TextBox 20">
            <a:extLst>
              <a:ext uri="{FF2B5EF4-FFF2-40B4-BE49-F238E27FC236}">
                <a16:creationId xmlns:a16="http://schemas.microsoft.com/office/drawing/2014/main" id="{0725EA16-0B9E-373B-AE9D-445604E44855}"/>
              </a:ext>
            </a:extLst>
          </p:cNvPr>
          <p:cNvSpPr txBox="1"/>
          <p:nvPr/>
        </p:nvSpPr>
        <p:spPr>
          <a:xfrm>
            <a:off x="6625727" y="4661751"/>
            <a:ext cx="1512826" cy="507831"/>
          </a:xfrm>
          <a:prstGeom prst="rect">
            <a:avLst/>
          </a:prstGeom>
          <a:noFill/>
        </p:spPr>
        <p:txBody>
          <a:bodyPr wrap="square">
            <a:spAutoFit/>
          </a:bodyPr>
          <a:lstStyle/>
          <a:p>
            <a:r>
              <a:rPr lang="en-US" altLang="zh-CN" sz="1350" dirty="0">
                <a:solidFill>
                  <a:schemeClr val="tx1">
                    <a:lumMod val="50000"/>
                  </a:schemeClr>
                </a:solidFill>
                <a:latin typeface="Arial" panose="020B0604020202020204" pitchFamily="34" charset="0"/>
                <a:cs typeface="Arial" panose="020B0604020202020204" pitchFamily="34" charset="0"/>
              </a:rPr>
              <a:t>Wastewater data</a:t>
            </a:r>
          </a:p>
          <a:p>
            <a:r>
              <a:rPr lang="en-US" altLang="zh-CN" sz="1350" dirty="0">
                <a:solidFill>
                  <a:schemeClr val="tx1">
                    <a:lumMod val="50000"/>
                  </a:schemeClr>
                </a:solidFill>
                <a:latin typeface="Arial" panose="020B0604020202020204" pitchFamily="34" charset="0"/>
                <a:cs typeface="Arial" panose="020B0604020202020204" pitchFamily="34" charset="0"/>
              </a:rPr>
              <a:t>Erie County </a:t>
            </a:r>
            <a:endParaRPr lang="en-US" sz="1350" dirty="0">
              <a:solidFill>
                <a:schemeClr val="tx1">
                  <a:lumMod val="50000"/>
                </a:schemeClr>
              </a:solidFill>
            </a:endParaRPr>
          </a:p>
        </p:txBody>
      </p:sp>
    </p:spTree>
    <p:extLst>
      <p:ext uri="{BB962C8B-B14F-4D97-AF65-F5344CB8AC3E}">
        <p14:creationId xmlns:p14="http://schemas.microsoft.com/office/powerpoint/2010/main" val="143410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2B24F6C3-2E28-42F4-ADD3-60730EF59FAD}"/>
              </a:ext>
            </a:extLst>
          </p:cNvPr>
          <p:cNvSpPr>
            <a:spLocks noGrp="1"/>
          </p:cNvSpPr>
          <p:nvPr>
            <p:ph type="title"/>
          </p:nvPr>
        </p:nvSpPr>
        <p:spPr>
          <a:xfrm>
            <a:off x="230441" y="597057"/>
            <a:ext cx="4053179" cy="844922"/>
          </a:xfrm>
        </p:spPr>
        <p:txBody>
          <a:bodyPr>
            <a:normAutofit fontScale="90000"/>
          </a:bodyPr>
          <a:lstStyle/>
          <a:p>
            <a:r>
              <a:rPr lang="en-US" dirty="0">
                <a:latin typeface="Helvetica" panose="020B0604020202020204" pitchFamily="34" charset="0"/>
                <a:cs typeface="Helvetica" panose="020B0604020202020204" pitchFamily="34" charset="0"/>
              </a:rPr>
              <a:t>Acknowledgements</a:t>
            </a:r>
          </a:p>
        </p:txBody>
      </p:sp>
      <p:pic>
        <p:nvPicPr>
          <p:cNvPr id="5" name="Picture 4" descr="A group of people sitting on a bench in front of a blue and white tent&#10;&#10;Description automatically generated with low confidence">
            <a:extLst>
              <a:ext uri="{FF2B5EF4-FFF2-40B4-BE49-F238E27FC236}">
                <a16:creationId xmlns:a16="http://schemas.microsoft.com/office/drawing/2014/main" id="{43AE575A-3BFA-55D8-E35B-DC8F21492D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2023" y="4731477"/>
            <a:ext cx="3580735" cy="2076231"/>
          </a:xfrm>
          <a:prstGeom prst="rect">
            <a:avLst/>
          </a:prstGeom>
        </p:spPr>
      </p:pic>
      <p:pic>
        <p:nvPicPr>
          <p:cNvPr id="4" name="Picture 3">
            <a:extLst>
              <a:ext uri="{FF2B5EF4-FFF2-40B4-BE49-F238E27FC236}">
                <a16:creationId xmlns:a16="http://schemas.microsoft.com/office/drawing/2014/main" id="{B23A9F07-9665-AF28-CA0D-77A301F5BE49}"/>
              </a:ext>
            </a:extLst>
          </p:cNvPr>
          <p:cNvPicPr>
            <a:picLocks noChangeAspect="1"/>
          </p:cNvPicPr>
          <p:nvPr/>
        </p:nvPicPr>
        <p:blipFill>
          <a:blip r:embed="rId3"/>
          <a:stretch>
            <a:fillRect/>
          </a:stretch>
        </p:blipFill>
        <p:spPr>
          <a:xfrm>
            <a:off x="432023" y="1441979"/>
            <a:ext cx="3551236" cy="310215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66F23569-9B91-F559-0B88-30F4B637D5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99341" y="4379513"/>
            <a:ext cx="2876869" cy="73323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34DD127F-3641-9CBF-6946-28C94251CFC3}"/>
              </a:ext>
            </a:extLst>
          </p:cNvPr>
          <p:cNvPicPr>
            <a:picLocks noChangeAspect="1"/>
          </p:cNvPicPr>
          <p:nvPr/>
        </p:nvPicPr>
        <p:blipFill>
          <a:blip r:embed="rId5"/>
          <a:stretch>
            <a:fillRect/>
          </a:stretch>
        </p:blipFill>
        <p:spPr>
          <a:xfrm>
            <a:off x="7904807" y="5580669"/>
            <a:ext cx="2000792" cy="739915"/>
          </a:xfrm>
          <a:prstGeom prst="rect">
            <a:avLst/>
          </a:prstGeom>
        </p:spPr>
      </p:pic>
      <p:pic>
        <p:nvPicPr>
          <p:cNvPr id="1026" name="Picture 2" descr="Multimedia Gallery - NSF logo | NSF - National Science Foundation">
            <a:extLst>
              <a:ext uri="{FF2B5EF4-FFF2-40B4-BE49-F238E27FC236}">
                <a16:creationId xmlns:a16="http://schemas.microsoft.com/office/drawing/2014/main" id="{2441E034-13D5-A4DE-58D7-093E85B2501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82467" y="4150939"/>
            <a:ext cx="1847165" cy="1161075"/>
          </a:xfrm>
          <a:prstGeom prst="rect">
            <a:avLst/>
          </a:prstGeom>
          <a:noFill/>
          <a:extLst>
            <a:ext uri="{909E8E84-426E-40DD-AFC4-6F175D3DCCD1}">
              <a14:hiddenFill xmlns:a14="http://schemas.microsoft.com/office/drawing/2010/main">
                <a:solidFill>
                  <a:srgbClr val="FFFFFF"/>
                </a:solidFill>
              </a14:hiddenFill>
            </a:ext>
          </a:extLst>
        </p:spPr>
      </p:pic>
      <p:sp>
        <p:nvSpPr>
          <p:cNvPr id="10" name="Sub-topic">
            <a:extLst>
              <a:ext uri="{FF2B5EF4-FFF2-40B4-BE49-F238E27FC236}">
                <a16:creationId xmlns:a16="http://schemas.microsoft.com/office/drawing/2014/main" id="{80A478BB-84DF-BAEF-D9AB-D475E32C5A36}"/>
              </a:ext>
            </a:extLst>
          </p:cNvPr>
          <p:cNvSpPr txBox="1">
            <a:spLocks/>
          </p:cNvSpPr>
          <p:nvPr/>
        </p:nvSpPr>
        <p:spPr>
          <a:xfrm>
            <a:off x="4184841" y="1442458"/>
            <a:ext cx="7600932" cy="2924112"/>
          </a:xfrm>
          <a:prstGeom prst="rect">
            <a:avLst/>
          </a:prstGeom>
          <a:noFill/>
          <a:ln>
            <a:noFill/>
          </a:ln>
        </p:spPr>
        <p:txBody>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000000"/>
                </a:solidFill>
              </a:rPr>
              <a:t>UB Genomics and Bioinformatics Core: </a:t>
            </a:r>
            <a:r>
              <a:rPr lang="en-US" sz="1400" b="0" dirty="0">
                <a:solidFill>
                  <a:srgbClr val="000000"/>
                </a:solidFill>
              </a:rPr>
              <a:t>Jennifer Surtees, Don Yergeau, Jonathan Bard, Natalie Lamb, Alyssa Pohlman, Amanda Boccolucci, Jamaal Emerson, Brandon Marzullo, Norma Nowak</a:t>
            </a:r>
            <a:endParaRPr lang="en-US" sz="1400" b="1" dirty="0">
              <a:solidFill>
                <a:srgbClr val="000000"/>
              </a:solidFill>
              <a:cs typeface="Helvetica" panose="020B0604020202020204" pitchFamily="34" charset="0"/>
            </a:endParaRPr>
          </a:p>
          <a:p>
            <a:pPr marL="0" indent="0">
              <a:lnSpc>
                <a:spcPct val="100000"/>
              </a:lnSpc>
              <a:buNone/>
            </a:pPr>
            <a:r>
              <a:rPr lang="en-US" sz="1400" b="1" dirty="0">
                <a:solidFill>
                  <a:srgbClr val="000000"/>
                </a:solidFill>
                <a:cs typeface="Helvetica" panose="020B0604020202020204" pitchFamily="34" charset="0"/>
              </a:rPr>
              <a:t>UB Wastewater Committee:</a:t>
            </a:r>
            <a:r>
              <a:rPr lang="en-US" sz="1400" dirty="0">
                <a:solidFill>
                  <a:srgbClr val="000000"/>
                </a:solidFill>
                <a:cs typeface="Helvetica" panose="020B0604020202020204" pitchFamily="34" charset="0"/>
              </a:rPr>
              <a:t> John Tomaszewski, Jean </a:t>
            </a:r>
            <a:r>
              <a:rPr lang="en-US" sz="1400" dirty="0" err="1">
                <a:solidFill>
                  <a:srgbClr val="000000"/>
                </a:solidFill>
                <a:cs typeface="Helvetica" panose="020B0604020202020204" pitchFamily="34" charset="0"/>
              </a:rPr>
              <a:t>Wactawski</a:t>
            </a:r>
            <a:r>
              <a:rPr lang="en-US" sz="1400" dirty="0">
                <a:solidFill>
                  <a:srgbClr val="000000"/>
                </a:solidFill>
                <a:cs typeface="Helvetica" panose="020B0604020202020204" pitchFamily="34" charset="0"/>
              </a:rPr>
              <a:t>-Wende, Tom Russo, Jeff </a:t>
            </a:r>
            <a:r>
              <a:rPr lang="en-US" sz="1400" dirty="0" err="1">
                <a:solidFill>
                  <a:srgbClr val="000000"/>
                </a:solidFill>
                <a:cs typeface="Helvetica" panose="020B0604020202020204" pitchFamily="34" charset="0"/>
              </a:rPr>
              <a:t>Angiel</a:t>
            </a:r>
            <a:r>
              <a:rPr lang="en-US" sz="1400" dirty="0">
                <a:solidFill>
                  <a:srgbClr val="000000"/>
                </a:solidFill>
                <a:cs typeface="Helvetica" panose="020B0604020202020204" pitchFamily="34" charset="0"/>
              </a:rPr>
              <a:t>, Brian </a:t>
            </a:r>
            <a:r>
              <a:rPr lang="en-US" sz="1400" dirty="0" err="1">
                <a:solidFill>
                  <a:srgbClr val="000000"/>
                </a:solidFill>
                <a:cs typeface="Helvetica" panose="020B0604020202020204" pitchFamily="34" charset="0"/>
              </a:rPr>
              <a:t>Foti</a:t>
            </a:r>
            <a:r>
              <a:rPr lang="en-US" sz="1400" dirty="0">
                <a:solidFill>
                  <a:srgbClr val="000000"/>
                </a:solidFill>
                <a:cs typeface="Helvetica" panose="020B0604020202020204" pitchFamily="34" charset="0"/>
              </a:rPr>
              <a:t>, Greg Wilding, Craig Abbey, Brian Haggerty</a:t>
            </a:r>
          </a:p>
          <a:p>
            <a:pPr marL="0" indent="0">
              <a:lnSpc>
                <a:spcPct val="100000"/>
              </a:lnSpc>
              <a:buNone/>
            </a:pPr>
            <a:r>
              <a:rPr lang="en-US" sz="1400" b="1" dirty="0">
                <a:solidFill>
                  <a:srgbClr val="000000"/>
                </a:solidFill>
                <a:cs typeface="Helvetica" panose="020B0604020202020204" pitchFamily="34" charset="0"/>
              </a:rPr>
              <a:t>New York State Wastewater Network</a:t>
            </a:r>
            <a:r>
              <a:rPr lang="en-US" sz="1400" b="1" dirty="0">
                <a:solidFill>
                  <a:srgbClr val="000000"/>
                </a:solidFill>
                <a:latin typeface="+mj-lt"/>
                <a:cs typeface="Helvetica" panose="020B0604020202020204" pitchFamily="34" charset="0"/>
              </a:rPr>
              <a:t>: </a:t>
            </a:r>
            <a:r>
              <a:rPr lang="en-US" sz="1400" dirty="0">
                <a:solidFill>
                  <a:srgbClr val="000000"/>
                </a:solidFill>
                <a:effectLst/>
                <a:latin typeface="+mj-lt"/>
                <a:ea typeface="Calibri" panose="020F0502020204030204" pitchFamily="34" charset="0"/>
                <a:cs typeface="Times New Roman" panose="02020603050405020304" pitchFamily="18" charset="0"/>
              </a:rPr>
              <a:t>Milagros Neyra, Dustin T. Hill, Lydia J. Bennett, Christopher Dunham, Mohammed </a:t>
            </a:r>
            <a:r>
              <a:rPr lang="en-US" sz="1400" dirty="0" err="1">
                <a:solidFill>
                  <a:srgbClr val="000000"/>
                </a:solidFill>
                <a:effectLst/>
                <a:latin typeface="+mj-lt"/>
                <a:ea typeface="Calibri" panose="020F0502020204030204" pitchFamily="34" charset="0"/>
                <a:cs typeface="Times New Roman" panose="02020603050405020304" pitchFamily="18" charset="0"/>
              </a:rPr>
              <a:t>Alazawi</a:t>
            </a:r>
            <a:r>
              <a:rPr lang="en-US" sz="1400" dirty="0">
                <a:solidFill>
                  <a:srgbClr val="000000"/>
                </a:solidFill>
                <a:effectLst/>
                <a:latin typeface="+mj-lt"/>
                <a:ea typeface="Calibri" panose="020F0502020204030204" pitchFamily="34" charset="0"/>
                <a:cs typeface="Times New Roman" panose="02020603050405020304" pitchFamily="18" charset="0"/>
              </a:rPr>
              <a:t>, Brenden Bedard, Mary Collins, Austin </a:t>
            </a:r>
            <a:r>
              <a:rPr lang="en-US" sz="1400" dirty="0" err="1">
                <a:solidFill>
                  <a:srgbClr val="000000"/>
                </a:solidFill>
                <a:effectLst/>
                <a:latin typeface="+mj-lt"/>
                <a:ea typeface="Calibri" panose="020F0502020204030204" pitchFamily="34" charset="0"/>
                <a:cs typeface="Times New Roman" panose="02020603050405020304" pitchFamily="18" charset="0"/>
              </a:rPr>
              <a:t>Fehrman</a:t>
            </a:r>
            <a:r>
              <a:rPr lang="en-US" sz="1400" dirty="0">
                <a:solidFill>
                  <a:srgbClr val="000000"/>
                </a:solidFill>
                <a:effectLst/>
                <a:latin typeface="+mj-lt"/>
                <a:ea typeface="Calibri" panose="020F0502020204030204" pitchFamily="34" charset="0"/>
                <a:cs typeface="Times New Roman" panose="02020603050405020304" pitchFamily="18" charset="0"/>
              </a:rPr>
              <a:t>, Christopher </a:t>
            </a:r>
            <a:r>
              <a:rPr lang="en-US" sz="1400" dirty="0" err="1">
                <a:solidFill>
                  <a:srgbClr val="000000"/>
                </a:solidFill>
                <a:effectLst/>
                <a:latin typeface="+mj-lt"/>
                <a:ea typeface="Calibri" panose="020F0502020204030204" pitchFamily="34" charset="0"/>
                <a:cs typeface="Times New Roman" panose="02020603050405020304" pitchFamily="18" charset="0"/>
              </a:rPr>
              <a:t>Gobler</a:t>
            </a:r>
            <a:r>
              <a:rPr lang="en-US" sz="1400" dirty="0">
                <a:solidFill>
                  <a:srgbClr val="000000"/>
                </a:solidFill>
                <a:effectLst/>
                <a:latin typeface="+mj-lt"/>
                <a:ea typeface="Calibri" panose="020F0502020204030204" pitchFamily="34" charset="0"/>
                <a:cs typeface="Times New Roman" panose="02020603050405020304" pitchFamily="18" charset="0"/>
              </a:rPr>
              <a:t>, Alejandro Godinez, Hyatt Green, Brianna Hanson, Tabassum </a:t>
            </a:r>
            <a:r>
              <a:rPr lang="en-US" sz="1400" dirty="0" err="1">
                <a:solidFill>
                  <a:srgbClr val="000000"/>
                </a:solidFill>
                <a:effectLst/>
                <a:latin typeface="+mj-lt"/>
                <a:ea typeface="Calibri" panose="020F0502020204030204" pitchFamily="34" charset="0"/>
                <a:cs typeface="Times New Roman" panose="02020603050405020304" pitchFamily="18" charset="0"/>
              </a:rPr>
              <a:t>Insaf</a:t>
            </a:r>
            <a:r>
              <a:rPr lang="en-US" sz="1400" dirty="0">
                <a:solidFill>
                  <a:srgbClr val="000000"/>
                </a:solidFill>
                <a:effectLst/>
                <a:latin typeface="+mj-lt"/>
                <a:ea typeface="Calibri" panose="020F0502020204030204" pitchFamily="34" charset="0"/>
                <a:cs typeface="Times New Roman" panose="02020603050405020304" pitchFamily="18" charset="0"/>
              </a:rPr>
              <a:t>, Haley </a:t>
            </a:r>
            <a:r>
              <a:rPr lang="en-US" sz="1400" dirty="0" err="1">
                <a:solidFill>
                  <a:srgbClr val="000000"/>
                </a:solidFill>
                <a:effectLst/>
                <a:latin typeface="+mj-lt"/>
                <a:ea typeface="Calibri" panose="020F0502020204030204" pitchFamily="34" charset="0"/>
                <a:cs typeface="Times New Roman" panose="02020603050405020304" pitchFamily="18" charset="0"/>
              </a:rPr>
              <a:t>Kappus</a:t>
            </a:r>
            <a:r>
              <a:rPr lang="en-US" sz="1400" dirty="0">
                <a:solidFill>
                  <a:srgbClr val="000000"/>
                </a:solidFill>
                <a:effectLst/>
                <a:latin typeface="+mj-lt"/>
                <a:ea typeface="Calibri" panose="020F0502020204030204" pitchFamily="34" charset="0"/>
                <a:cs typeface="Times New Roman" panose="02020603050405020304" pitchFamily="18" charset="0"/>
              </a:rPr>
              <a:t>-Kron, Daniel Lang, Elliot J. Moran, Dana </a:t>
            </a:r>
            <a:r>
              <a:rPr lang="en-US" sz="1400" dirty="0" err="1">
                <a:solidFill>
                  <a:srgbClr val="000000"/>
                </a:solidFill>
                <a:effectLst/>
                <a:latin typeface="+mj-lt"/>
                <a:ea typeface="Calibri" panose="020F0502020204030204" pitchFamily="34" charset="0"/>
                <a:cs typeface="Times New Roman" panose="02020603050405020304" pitchFamily="18" charset="0"/>
              </a:rPr>
              <a:t>Neigel</a:t>
            </a:r>
            <a:r>
              <a:rPr lang="en-US" sz="1400" dirty="0">
                <a:solidFill>
                  <a:srgbClr val="000000"/>
                </a:solidFill>
                <a:effectLst/>
                <a:latin typeface="+mj-lt"/>
                <a:ea typeface="Calibri" panose="020F0502020204030204" pitchFamily="34" charset="0"/>
                <a:cs typeface="Times New Roman" panose="02020603050405020304" pitchFamily="18" charset="0"/>
              </a:rPr>
              <a:t>, </a:t>
            </a:r>
            <a:r>
              <a:rPr lang="en-US" sz="1400" dirty="0" err="1">
                <a:solidFill>
                  <a:srgbClr val="000000"/>
                </a:solidFill>
                <a:effectLst/>
                <a:latin typeface="+mj-lt"/>
                <a:ea typeface="Calibri" panose="020F0502020204030204" pitchFamily="34" charset="0"/>
                <a:cs typeface="Times New Roman" panose="02020603050405020304" pitchFamily="18" charset="0"/>
              </a:rPr>
              <a:t>Shailla</a:t>
            </a:r>
            <a:r>
              <a:rPr lang="en-US" sz="1400" dirty="0">
                <a:solidFill>
                  <a:srgbClr val="000000"/>
                </a:solidFill>
                <a:effectLst/>
                <a:latin typeface="+mj-lt"/>
                <a:ea typeface="Calibri" panose="020F0502020204030204" pitchFamily="34" charset="0"/>
                <a:cs typeface="Times New Roman" panose="02020603050405020304" pitchFamily="18" charset="0"/>
              </a:rPr>
              <a:t> J. Raymond, David A. Larsen</a:t>
            </a:r>
          </a:p>
          <a:p>
            <a:pPr marL="0" indent="0">
              <a:lnSpc>
                <a:spcPct val="100000"/>
              </a:lnSpc>
              <a:buNone/>
            </a:pPr>
            <a:r>
              <a:rPr lang="en-US" sz="1400" b="1" dirty="0">
                <a:solidFill>
                  <a:srgbClr val="000000"/>
                </a:solidFill>
                <a:latin typeface="+mj-lt"/>
                <a:ea typeface="Helvetica Neue"/>
                <a:cs typeface="Helvetica Neue"/>
                <a:sym typeface="Helvetica Neue"/>
              </a:rPr>
              <a:t>Erie County collaborators: </a:t>
            </a:r>
            <a:r>
              <a:rPr lang="en-US" sz="1400" dirty="0">
                <a:solidFill>
                  <a:srgbClr val="000000"/>
                </a:solidFill>
                <a:latin typeface="+mj-lt"/>
                <a:ea typeface="Helvetica Neue"/>
                <a:cs typeface="Helvetica Neue"/>
                <a:sym typeface="Helvetica Neue"/>
              </a:rPr>
              <a:t>Joseph Fiegl, Gale Burstein</a:t>
            </a:r>
          </a:p>
          <a:p>
            <a:pPr marL="0" indent="0">
              <a:lnSpc>
                <a:spcPct val="100000"/>
              </a:lnSpc>
              <a:buNone/>
            </a:pPr>
            <a:endParaRPr lang="en-US" sz="1400" b="1" dirty="0">
              <a:solidFill>
                <a:srgbClr val="000000"/>
              </a:solidFill>
              <a:cs typeface="Helvetica" panose="020B0604020202020204" pitchFamily="34" charset="0"/>
            </a:endParaRPr>
          </a:p>
        </p:txBody>
      </p:sp>
      <p:pic>
        <p:nvPicPr>
          <p:cNvPr id="12" name="Picture 11" descr="Graphical user interface, text, application&#10;&#10;Description automatically generated with medium confidence">
            <a:extLst>
              <a:ext uri="{FF2B5EF4-FFF2-40B4-BE49-F238E27FC236}">
                <a16:creationId xmlns:a16="http://schemas.microsoft.com/office/drawing/2014/main" id="{081E34B7-2183-539A-38F8-F5205B22179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48866" y="5466051"/>
            <a:ext cx="2642942" cy="1016516"/>
          </a:xfrm>
          <a:prstGeom prst="rect">
            <a:avLst/>
          </a:prstGeom>
        </p:spPr>
      </p:pic>
      <p:pic>
        <p:nvPicPr>
          <p:cNvPr id="1028" name="Picture 4" descr="cdc-logo-2 · GCNF">
            <a:extLst>
              <a:ext uri="{FF2B5EF4-FFF2-40B4-BE49-F238E27FC236}">
                <a16:creationId xmlns:a16="http://schemas.microsoft.com/office/drawing/2014/main" id="{1FB48C6E-9261-831C-C109-F18574EE1BD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305946" y="4137995"/>
            <a:ext cx="2110154" cy="11869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tudent Association Identity Guidelines - Identity and Brand - University  at Buffalo">
            <a:extLst>
              <a:ext uri="{FF2B5EF4-FFF2-40B4-BE49-F238E27FC236}">
                <a16:creationId xmlns:a16="http://schemas.microsoft.com/office/drawing/2014/main" id="{D3179255-7159-4C50-4AFE-7B7AC3E24160}"/>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269780" y="4122847"/>
            <a:ext cx="1484208" cy="118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61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C03482-7AFB-4748-8F2F-68BA1F69F629}"/>
              </a:ext>
            </a:extLst>
          </p:cNvPr>
          <p:cNvPicPr>
            <a:picLocks noChangeAspect="1"/>
          </p:cNvPicPr>
          <p:nvPr/>
        </p:nvPicPr>
        <p:blipFill>
          <a:blip r:embed="rId3">
            <a:alphaModFix amt="35000"/>
          </a:blip>
          <a:stretch>
            <a:fillRect/>
          </a:stretch>
        </p:blipFill>
        <p:spPr>
          <a:xfrm>
            <a:off x="9558528" y="1"/>
            <a:ext cx="2633472" cy="2495528"/>
          </a:xfrm>
          <a:prstGeom prst="rect">
            <a:avLst/>
          </a:prstGeom>
        </p:spPr>
      </p:pic>
      <p:pic>
        <p:nvPicPr>
          <p:cNvPr id="5" name="Picture 4">
            <a:extLst>
              <a:ext uri="{FF2B5EF4-FFF2-40B4-BE49-F238E27FC236}">
                <a16:creationId xmlns:a16="http://schemas.microsoft.com/office/drawing/2014/main" id="{E4491362-9138-8449-B189-F11CD704D894}"/>
              </a:ext>
            </a:extLst>
          </p:cNvPr>
          <p:cNvPicPr>
            <a:picLocks noChangeAspect="1"/>
          </p:cNvPicPr>
          <p:nvPr/>
        </p:nvPicPr>
        <p:blipFill>
          <a:blip r:embed="rId4">
            <a:alphaModFix amt="35000"/>
          </a:blip>
          <a:stretch>
            <a:fillRect/>
          </a:stretch>
        </p:blipFill>
        <p:spPr>
          <a:xfrm>
            <a:off x="109728" y="1852089"/>
            <a:ext cx="12082272" cy="5005911"/>
          </a:xfrm>
          <a:prstGeom prst="rect">
            <a:avLst/>
          </a:prstGeom>
        </p:spPr>
      </p:pic>
      <p:sp>
        <p:nvSpPr>
          <p:cNvPr id="6" name="Rectangle 5">
            <a:extLst>
              <a:ext uri="{FF2B5EF4-FFF2-40B4-BE49-F238E27FC236}">
                <a16:creationId xmlns:a16="http://schemas.microsoft.com/office/drawing/2014/main" id="{7E3F235B-A20D-4B16-AD08-605AAF1B5269}"/>
              </a:ext>
            </a:extLst>
          </p:cNvPr>
          <p:cNvSpPr/>
          <p:nvPr/>
        </p:nvSpPr>
        <p:spPr>
          <a:xfrm>
            <a:off x="37397" y="53717"/>
            <a:ext cx="12128814" cy="674592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opic">
            <a:extLst>
              <a:ext uri="{FF2B5EF4-FFF2-40B4-BE49-F238E27FC236}">
                <a16:creationId xmlns:a16="http://schemas.microsoft.com/office/drawing/2014/main" id="{9C71998B-4791-F94C-B599-D1D76743645B}"/>
              </a:ext>
            </a:extLst>
          </p:cNvPr>
          <p:cNvSpPr>
            <a:spLocks noGrp="1"/>
          </p:cNvSpPr>
          <p:nvPr>
            <p:ph type="body" sz="quarter" idx="10"/>
          </p:nvPr>
        </p:nvSpPr>
        <p:spPr>
          <a:xfrm>
            <a:off x="63186" y="5522682"/>
            <a:ext cx="5923277" cy="1278166"/>
          </a:xfrm>
          <a:solidFill>
            <a:schemeClr val="bg1"/>
          </a:solidFill>
          <a:ln>
            <a:solidFill>
              <a:srgbClr val="000000"/>
            </a:solidFill>
          </a:ln>
        </p:spPr>
        <p:txBody>
          <a:bodyPr/>
          <a:lstStyle/>
          <a:p>
            <a:pPr>
              <a:lnSpc>
                <a:spcPct val="100000"/>
              </a:lnSpc>
            </a:pPr>
            <a:r>
              <a:rPr lang="en-US" sz="2000" b="1" dirty="0">
                <a:solidFill>
                  <a:schemeClr val="tx1">
                    <a:lumMod val="50000"/>
                  </a:schemeClr>
                </a:solidFill>
                <a:cs typeface="Helvetica" panose="020B0604020202020204" pitchFamily="34" charset="0"/>
              </a:rPr>
              <a:t>UB Wastewater Committee:</a:t>
            </a:r>
            <a:r>
              <a:rPr lang="en-US" sz="2000" dirty="0">
                <a:solidFill>
                  <a:schemeClr val="tx1">
                    <a:lumMod val="50000"/>
                  </a:schemeClr>
                </a:solidFill>
                <a:cs typeface="Helvetica" panose="020B0604020202020204" pitchFamily="34" charset="0"/>
              </a:rPr>
              <a:t> John Tomaszewski, Ian Bradley, </a:t>
            </a:r>
            <a:r>
              <a:rPr lang="en-US" sz="2000" dirty="0" err="1">
                <a:solidFill>
                  <a:schemeClr val="tx1">
                    <a:lumMod val="50000"/>
                  </a:schemeClr>
                </a:solidFill>
                <a:cs typeface="Helvetica" panose="020B0604020202020204" pitchFamily="34" charset="0"/>
              </a:rPr>
              <a:t>Yinyin</a:t>
            </a:r>
            <a:r>
              <a:rPr lang="en-US" sz="2000" dirty="0">
                <a:solidFill>
                  <a:schemeClr val="tx1">
                    <a:lumMod val="50000"/>
                  </a:schemeClr>
                </a:solidFill>
                <a:cs typeface="Helvetica" panose="020B0604020202020204" pitchFamily="34" charset="0"/>
              </a:rPr>
              <a:t> Ye, Jean </a:t>
            </a:r>
            <a:r>
              <a:rPr lang="en-US" sz="2000" dirty="0" err="1">
                <a:solidFill>
                  <a:schemeClr val="tx1">
                    <a:lumMod val="50000"/>
                  </a:schemeClr>
                </a:solidFill>
                <a:cs typeface="Helvetica" panose="020B0604020202020204" pitchFamily="34" charset="0"/>
              </a:rPr>
              <a:t>Wactawski</a:t>
            </a:r>
            <a:r>
              <a:rPr lang="en-US" sz="2000" dirty="0">
                <a:solidFill>
                  <a:schemeClr val="tx1">
                    <a:lumMod val="50000"/>
                  </a:schemeClr>
                </a:solidFill>
                <a:cs typeface="Helvetica" panose="020B0604020202020204" pitchFamily="34" charset="0"/>
              </a:rPr>
              <a:t>-Wende, Tom Russo, Jeff </a:t>
            </a:r>
            <a:r>
              <a:rPr lang="en-US" sz="2000" dirty="0" err="1">
                <a:solidFill>
                  <a:schemeClr val="tx1">
                    <a:lumMod val="50000"/>
                  </a:schemeClr>
                </a:solidFill>
                <a:cs typeface="Helvetica" panose="020B0604020202020204" pitchFamily="34" charset="0"/>
              </a:rPr>
              <a:t>Angiel</a:t>
            </a:r>
            <a:r>
              <a:rPr lang="en-US" sz="2000" dirty="0">
                <a:solidFill>
                  <a:schemeClr val="tx1">
                    <a:lumMod val="50000"/>
                  </a:schemeClr>
                </a:solidFill>
                <a:cs typeface="Helvetica" panose="020B0604020202020204" pitchFamily="34" charset="0"/>
              </a:rPr>
              <a:t>, Brian </a:t>
            </a:r>
            <a:r>
              <a:rPr lang="en-US" sz="2000" dirty="0" err="1">
                <a:solidFill>
                  <a:schemeClr val="tx1">
                    <a:lumMod val="50000"/>
                  </a:schemeClr>
                </a:solidFill>
                <a:cs typeface="Helvetica" panose="020B0604020202020204" pitchFamily="34" charset="0"/>
              </a:rPr>
              <a:t>Foti</a:t>
            </a:r>
            <a:r>
              <a:rPr lang="en-US" sz="2000" dirty="0">
                <a:solidFill>
                  <a:schemeClr val="tx1">
                    <a:lumMod val="50000"/>
                  </a:schemeClr>
                </a:solidFill>
                <a:cs typeface="Helvetica" panose="020B0604020202020204" pitchFamily="34" charset="0"/>
              </a:rPr>
              <a:t>, Greg Wilding, Craig Abbey, Brian Haggerty</a:t>
            </a:r>
          </a:p>
        </p:txBody>
      </p:sp>
      <p:pic>
        <p:nvPicPr>
          <p:cNvPr id="11" name="Picture 10">
            <a:extLst>
              <a:ext uri="{FF2B5EF4-FFF2-40B4-BE49-F238E27FC236}">
                <a16:creationId xmlns:a16="http://schemas.microsoft.com/office/drawing/2014/main" id="{CCC174A8-B617-DC4A-8666-9C63946BF81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5328" y="99792"/>
            <a:ext cx="1293261" cy="1339365"/>
          </a:xfrm>
          <a:prstGeom prst="rect">
            <a:avLst/>
          </a:prstGeom>
        </p:spPr>
      </p:pic>
      <p:sp>
        <p:nvSpPr>
          <p:cNvPr id="17" name="TextBox 16">
            <a:extLst>
              <a:ext uri="{FF2B5EF4-FFF2-40B4-BE49-F238E27FC236}">
                <a16:creationId xmlns:a16="http://schemas.microsoft.com/office/drawing/2014/main" id="{66E79D53-B50F-F847-B964-0097AAEC2B01}"/>
              </a:ext>
            </a:extLst>
          </p:cNvPr>
          <p:cNvSpPr txBox="1"/>
          <p:nvPr/>
        </p:nvSpPr>
        <p:spPr>
          <a:xfrm>
            <a:off x="546812" y="1439157"/>
            <a:ext cx="1584292" cy="923330"/>
          </a:xfrm>
          <a:prstGeom prst="rect">
            <a:avLst/>
          </a:prstGeom>
          <a:noFill/>
        </p:spPr>
        <p:txBody>
          <a:bodyPr wrap="square" rtlCol="0">
            <a:spAutoFit/>
          </a:bodyPr>
          <a:lstStyle/>
          <a:p>
            <a:pPr algn="ctr"/>
            <a:r>
              <a:rPr lang="en-US" dirty="0">
                <a:solidFill>
                  <a:srgbClr val="000000"/>
                </a:solidFill>
              </a:rPr>
              <a:t>Mahbub </a:t>
            </a:r>
          </a:p>
          <a:p>
            <a:pPr algn="ctr"/>
            <a:r>
              <a:rPr lang="en-US" b="1" dirty="0">
                <a:solidFill>
                  <a:srgbClr val="000000"/>
                </a:solidFill>
              </a:rPr>
              <a:t>Alam </a:t>
            </a:r>
          </a:p>
          <a:p>
            <a:pPr algn="ctr"/>
            <a:r>
              <a:rPr lang="en-US" b="1" dirty="0">
                <a:solidFill>
                  <a:srgbClr val="000000"/>
                </a:solidFill>
              </a:rPr>
              <a:t>(PhD)</a:t>
            </a:r>
          </a:p>
        </p:txBody>
      </p:sp>
      <p:pic>
        <p:nvPicPr>
          <p:cNvPr id="8" name="Picture 7">
            <a:extLst>
              <a:ext uri="{FF2B5EF4-FFF2-40B4-BE49-F238E27FC236}">
                <a16:creationId xmlns:a16="http://schemas.microsoft.com/office/drawing/2014/main" id="{9C8E2E09-3D4A-E542-B81F-B9F7EFD6A0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37222" y="39292"/>
            <a:ext cx="961206" cy="1463260"/>
          </a:xfrm>
          <a:prstGeom prst="rect">
            <a:avLst/>
          </a:prstGeom>
        </p:spPr>
      </p:pic>
      <p:sp>
        <p:nvSpPr>
          <p:cNvPr id="24" name="TextBox 23">
            <a:extLst>
              <a:ext uri="{FF2B5EF4-FFF2-40B4-BE49-F238E27FC236}">
                <a16:creationId xmlns:a16="http://schemas.microsoft.com/office/drawing/2014/main" id="{EE9A26A1-D630-AF45-B3ED-498FE78DCB62}"/>
              </a:ext>
            </a:extLst>
          </p:cNvPr>
          <p:cNvSpPr txBox="1"/>
          <p:nvPr/>
        </p:nvSpPr>
        <p:spPr>
          <a:xfrm>
            <a:off x="9163073" y="1555556"/>
            <a:ext cx="2893854"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0000"/>
                </a:solidFill>
              </a:rPr>
              <a:t>Ian Bradley </a:t>
            </a:r>
          </a:p>
          <a:p>
            <a:pPr algn="ctr"/>
            <a:r>
              <a:rPr lang="en-US" dirty="0">
                <a:solidFill>
                  <a:srgbClr val="000000"/>
                </a:solidFill>
              </a:rPr>
              <a:t>(Assistant Prof CSEE &amp; RENEW)</a:t>
            </a:r>
          </a:p>
        </p:txBody>
      </p:sp>
      <p:sp>
        <p:nvSpPr>
          <p:cNvPr id="2" name="AutoShape 2" descr="Yinyin Ye. ">
            <a:extLst>
              <a:ext uri="{FF2B5EF4-FFF2-40B4-BE49-F238E27FC236}">
                <a16:creationId xmlns:a16="http://schemas.microsoft.com/office/drawing/2014/main" id="{9F633BCE-245D-C643-AC71-0482D61ABD0B}"/>
              </a:ext>
            </a:extLst>
          </p:cNvPr>
          <p:cNvSpPr>
            <a:spLocks noChangeAspect="1" noChangeArrowheads="1"/>
          </p:cNvSpPr>
          <p:nvPr/>
        </p:nvSpPr>
        <p:spPr bwMode="auto">
          <a:xfrm>
            <a:off x="5207000" y="2540000"/>
            <a:ext cx="1778000" cy="177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A5AD09AD-B496-154E-952B-D699A6DBB9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073346" y="2548532"/>
            <a:ext cx="1106421" cy="1318287"/>
          </a:xfrm>
          <a:prstGeom prst="rect">
            <a:avLst/>
          </a:prstGeom>
        </p:spPr>
      </p:pic>
      <p:sp>
        <p:nvSpPr>
          <p:cNvPr id="26" name="TextBox 25">
            <a:extLst>
              <a:ext uri="{FF2B5EF4-FFF2-40B4-BE49-F238E27FC236}">
                <a16:creationId xmlns:a16="http://schemas.microsoft.com/office/drawing/2014/main" id="{D5EE17AF-06E8-6A40-B291-3A67A1592DD0}"/>
              </a:ext>
            </a:extLst>
          </p:cNvPr>
          <p:cNvSpPr txBox="1"/>
          <p:nvPr/>
        </p:nvSpPr>
        <p:spPr>
          <a:xfrm>
            <a:off x="9651508" y="3889353"/>
            <a:ext cx="19798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a:solidFill>
                  <a:srgbClr val="000000"/>
                </a:solidFill>
              </a:rPr>
              <a:t>Yinyin</a:t>
            </a:r>
            <a:r>
              <a:rPr lang="en-US" dirty="0">
                <a:solidFill>
                  <a:srgbClr val="000000"/>
                </a:solidFill>
              </a:rPr>
              <a:t> Ye (Assistant Prof CSEE)</a:t>
            </a:r>
          </a:p>
        </p:txBody>
      </p:sp>
      <p:pic>
        <p:nvPicPr>
          <p:cNvPr id="27" name="Picture 26">
            <a:extLst>
              <a:ext uri="{FF2B5EF4-FFF2-40B4-BE49-F238E27FC236}">
                <a16:creationId xmlns:a16="http://schemas.microsoft.com/office/drawing/2014/main" id="{E1D6B92B-9C79-8448-9B64-492744A9394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41346" y="142884"/>
            <a:ext cx="1010861" cy="1345491"/>
          </a:xfrm>
          <a:prstGeom prst="rect">
            <a:avLst/>
          </a:prstGeom>
        </p:spPr>
      </p:pic>
      <p:pic>
        <p:nvPicPr>
          <p:cNvPr id="28" name="Picture 27">
            <a:extLst>
              <a:ext uri="{FF2B5EF4-FFF2-40B4-BE49-F238E27FC236}">
                <a16:creationId xmlns:a16="http://schemas.microsoft.com/office/drawing/2014/main" id="{D453878C-E3D5-2D45-9DEB-000178BB7CE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038589" y="96505"/>
            <a:ext cx="1198892" cy="1377294"/>
          </a:xfrm>
          <a:prstGeom prst="rect">
            <a:avLst/>
          </a:prstGeom>
        </p:spPr>
      </p:pic>
      <p:sp>
        <p:nvSpPr>
          <p:cNvPr id="30" name="TextBox 29">
            <a:extLst>
              <a:ext uri="{FF2B5EF4-FFF2-40B4-BE49-F238E27FC236}">
                <a16:creationId xmlns:a16="http://schemas.microsoft.com/office/drawing/2014/main" id="{79619949-07CA-5F48-93D0-C7FBC4A57973}"/>
              </a:ext>
            </a:extLst>
          </p:cNvPr>
          <p:cNvSpPr txBox="1"/>
          <p:nvPr/>
        </p:nvSpPr>
        <p:spPr>
          <a:xfrm>
            <a:off x="1936863" y="1451246"/>
            <a:ext cx="1246262" cy="923330"/>
          </a:xfrm>
          <a:prstGeom prst="rect">
            <a:avLst/>
          </a:prstGeom>
          <a:noFill/>
        </p:spPr>
        <p:txBody>
          <a:bodyPr wrap="square" rtlCol="0">
            <a:spAutoFit/>
          </a:bodyPr>
          <a:lstStyle/>
          <a:p>
            <a:pPr algn="ctr"/>
            <a:r>
              <a:rPr lang="en-US" b="1" dirty="0">
                <a:solidFill>
                  <a:srgbClr val="000000"/>
                </a:solidFill>
              </a:rPr>
              <a:t>Chonglin Zhu </a:t>
            </a:r>
          </a:p>
          <a:p>
            <a:pPr algn="ctr"/>
            <a:r>
              <a:rPr lang="en-US" b="1" dirty="0">
                <a:solidFill>
                  <a:srgbClr val="000000"/>
                </a:solidFill>
              </a:rPr>
              <a:t>(PhD)</a:t>
            </a:r>
          </a:p>
        </p:txBody>
      </p:sp>
      <p:sp>
        <p:nvSpPr>
          <p:cNvPr id="31" name="TextBox 30">
            <a:extLst>
              <a:ext uri="{FF2B5EF4-FFF2-40B4-BE49-F238E27FC236}">
                <a16:creationId xmlns:a16="http://schemas.microsoft.com/office/drawing/2014/main" id="{3D8D6DAD-E9F3-CF45-832A-65E16FFF5F02}"/>
              </a:ext>
            </a:extLst>
          </p:cNvPr>
          <p:cNvSpPr txBox="1"/>
          <p:nvPr/>
        </p:nvSpPr>
        <p:spPr>
          <a:xfrm>
            <a:off x="4364668" y="1578158"/>
            <a:ext cx="1610703" cy="923330"/>
          </a:xfrm>
          <a:prstGeom prst="rect">
            <a:avLst/>
          </a:prstGeom>
          <a:noFill/>
        </p:spPr>
        <p:txBody>
          <a:bodyPr wrap="square" rtlCol="0">
            <a:spAutoFit/>
          </a:bodyPr>
          <a:lstStyle/>
          <a:p>
            <a:pPr algn="ctr"/>
            <a:r>
              <a:rPr lang="en-US" b="1" dirty="0">
                <a:solidFill>
                  <a:srgbClr val="000000"/>
                </a:solidFill>
              </a:rPr>
              <a:t>Emily </a:t>
            </a:r>
            <a:r>
              <a:rPr lang="en-US" b="1" dirty="0" err="1">
                <a:solidFill>
                  <a:srgbClr val="000000"/>
                </a:solidFill>
              </a:rPr>
              <a:t>Segelhurst</a:t>
            </a:r>
            <a:endParaRPr lang="en-US" b="1" dirty="0">
              <a:solidFill>
                <a:srgbClr val="000000"/>
              </a:solidFill>
            </a:endParaRPr>
          </a:p>
          <a:p>
            <a:pPr algn="ctr"/>
            <a:r>
              <a:rPr lang="en-US" b="1" dirty="0">
                <a:solidFill>
                  <a:srgbClr val="000000"/>
                </a:solidFill>
              </a:rPr>
              <a:t>(MS)</a:t>
            </a:r>
          </a:p>
        </p:txBody>
      </p:sp>
      <p:sp>
        <p:nvSpPr>
          <p:cNvPr id="33" name="Google Shape;75;p1">
            <a:extLst>
              <a:ext uri="{FF2B5EF4-FFF2-40B4-BE49-F238E27FC236}">
                <a16:creationId xmlns:a16="http://schemas.microsoft.com/office/drawing/2014/main" id="{ADCC2A0A-B554-D845-9589-7B6118683B42}"/>
              </a:ext>
            </a:extLst>
          </p:cNvPr>
          <p:cNvSpPr txBox="1">
            <a:spLocks/>
          </p:cNvSpPr>
          <p:nvPr/>
        </p:nvSpPr>
        <p:spPr>
          <a:xfrm>
            <a:off x="6904223" y="4851872"/>
            <a:ext cx="4881808" cy="1947052"/>
          </a:xfrm>
          <a:prstGeom prst="rect">
            <a:avLst/>
          </a:prstGeom>
          <a:solidFill>
            <a:schemeClr val="bg1"/>
          </a:solidFill>
          <a:ln>
            <a:solidFill>
              <a:schemeClr val="tx1"/>
            </a:solidFill>
          </a:ln>
        </p:spPr>
        <p:txBody>
          <a:bodyPr spcFirstLastPara="1" wrap="square" lIns="0" tIns="45700" rIns="91425" bIns="45700" anchor="t" anchorCtr="0">
            <a:noAutofit/>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700"/>
              </a:spcBef>
              <a:buSzPts val="2400"/>
              <a:buNone/>
            </a:pPr>
            <a:r>
              <a:rPr lang="en-US" sz="2000" dirty="0">
                <a:solidFill>
                  <a:srgbClr val="333333"/>
                </a:solidFill>
                <a:latin typeface="Helvetica Neue"/>
                <a:ea typeface="Helvetica Neue"/>
                <a:cs typeface="Helvetica Neue"/>
                <a:sym typeface="Helvetica Neue"/>
              </a:rPr>
              <a:t>Joseph Fiegl, P.E., BCEE – Erie County</a:t>
            </a:r>
          </a:p>
          <a:p>
            <a:pPr marL="0" indent="0" algn="ctr">
              <a:lnSpc>
                <a:spcPct val="100000"/>
              </a:lnSpc>
              <a:spcBef>
                <a:spcPts val="700"/>
              </a:spcBef>
              <a:buSzPts val="2400"/>
              <a:buNone/>
            </a:pPr>
            <a:endParaRPr lang="en-US" sz="2000" dirty="0">
              <a:solidFill>
                <a:srgbClr val="333333"/>
              </a:solidFill>
              <a:latin typeface="Helvetica Neue"/>
              <a:ea typeface="Helvetica Neue"/>
              <a:cs typeface="Helvetica Neue"/>
              <a:sym typeface="Helvetica Neue"/>
            </a:endParaRPr>
          </a:p>
          <a:p>
            <a:pPr marL="0" indent="0" algn="ctr">
              <a:lnSpc>
                <a:spcPct val="100000"/>
              </a:lnSpc>
              <a:spcBef>
                <a:spcPts val="700"/>
              </a:spcBef>
              <a:buSzPts val="2400"/>
              <a:buNone/>
            </a:pPr>
            <a:endParaRPr lang="en-US" sz="2000" dirty="0">
              <a:solidFill>
                <a:srgbClr val="333333"/>
              </a:solidFill>
              <a:latin typeface="Helvetica Neue"/>
              <a:ea typeface="Helvetica Neue"/>
              <a:cs typeface="Helvetica Neue"/>
              <a:sym typeface="Helvetica Neue"/>
            </a:endParaRPr>
          </a:p>
          <a:p>
            <a:pPr marL="0" indent="0" algn="ctr">
              <a:lnSpc>
                <a:spcPct val="100000"/>
              </a:lnSpc>
              <a:spcBef>
                <a:spcPts val="0"/>
              </a:spcBef>
              <a:buSzPts val="2400"/>
              <a:buNone/>
            </a:pPr>
            <a:r>
              <a:rPr lang="en-US" sz="2000" dirty="0">
                <a:solidFill>
                  <a:srgbClr val="333333"/>
                </a:solidFill>
                <a:latin typeface="Helvetica Neue"/>
                <a:ea typeface="Helvetica Neue"/>
                <a:cs typeface="Helvetica Neue"/>
                <a:sym typeface="Helvetica Neue"/>
              </a:rPr>
              <a:t>Gale Burstein, MD, MPH, FAAP, </a:t>
            </a:r>
          </a:p>
          <a:p>
            <a:pPr marL="0" indent="0" algn="ctr">
              <a:lnSpc>
                <a:spcPct val="100000"/>
              </a:lnSpc>
              <a:spcBef>
                <a:spcPts val="0"/>
              </a:spcBef>
              <a:buSzPts val="2400"/>
              <a:buNone/>
            </a:pPr>
            <a:r>
              <a:rPr lang="en-US" sz="2000" dirty="0">
                <a:solidFill>
                  <a:srgbClr val="333333"/>
                </a:solidFill>
                <a:latin typeface="Helvetica Neue"/>
                <a:ea typeface="Helvetica Neue"/>
                <a:cs typeface="Helvetica Neue"/>
                <a:sym typeface="Helvetica Neue"/>
              </a:rPr>
              <a:t>Erie County Department of Health</a:t>
            </a:r>
          </a:p>
          <a:p>
            <a:pPr marL="0" indent="0">
              <a:lnSpc>
                <a:spcPct val="150000"/>
              </a:lnSpc>
              <a:buSzPts val="2400"/>
              <a:buFont typeface="Arial" panose="020B0604020202020204" pitchFamily="34" charset="0"/>
              <a:buNone/>
            </a:pPr>
            <a:endParaRPr lang="en-US" dirty="0"/>
          </a:p>
        </p:txBody>
      </p:sp>
      <p:pic>
        <p:nvPicPr>
          <p:cNvPr id="34" name="Picture 33">
            <a:extLst>
              <a:ext uri="{FF2B5EF4-FFF2-40B4-BE49-F238E27FC236}">
                <a16:creationId xmlns:a16="http://schemas.microsoft.com/office/drawing/2014/main" id="{2723FA1F-BF1B-5E4F-97C2-0679705929D4}"/>
              </a:ext>
            </a:extLst>
          </p:cNvPr>
          <p:cNvPicPr>
            <a:picLocks noChangeAspect="1"/>
          </p:cNvPicPr>
          <p:nvPr/>
        </p:nvPicPr>
        <p:blipFill>
          <a:blip r:embed="rId10"/>
          <a:stretch>
            <a:fillRect/>
          </a:stretch>
        </p:blipFill>
        <p:spPr>
          <a:xfrm>
            <a:off x="7195855" y="5321769"/>
            <a:ext cx="3789851" cy="781159"/>
          </a:xfrm>
          <a:prstGeom prst="rect">
            <a:avLst/>
          </a:prstGeom>
        </p:spPr>
      </p:pic>
      <p:pic>
        <p:nvPicPr>
          <p:cNvPr id="36" name="Picture 35">
            <a:extLst>
              <a:ext uri="{FF2B5EF4-FFF2-40B4-BE49-F238E27FC236}">
                <a16:creationId xmlns:a16="http://schemas.microsoft.com/office/drawing/2014/main" id="{B9B44014-463B-6248-B965-2BEB4E0E660C}"/>
              </a:ext>
            </a:extLst>
          </p:cNvPr>
          <p:cNvPicPr>
            <a:picLocks noChangeAspect="1"/>
          </p:cNvPicPr>
          <p:nvPr/>
        </p:nvPicPr>
        <p:blipFill>
          <a:blip r:embed="rId11"/>
          <a:stretch>
            <a:fillRect/>
          </a:stretch>
        </p:blipFill>
        <p:spPr>
          <a:xfrm>
            <a:off x="109728" y="4964563"/>
            <a:ext cx="5422900" cy="631678"/>
          </a:xfrm>
          <a:prstGeom prst="rect">
            <a:avLst/>
          </a:prstGeom>
        </p:spPr>
      </p:pic>
      <p:sp>
        <p:nvSpPr>
          <p:cNvPr id="10" name="TextBox 9">
            <a:extLst>
              <a:ext uri="{FF2B5EF4-FFF2-40B4-BE49-F238E27FC236}">
                <a16:creationId xmlns:a16="http://schemas.microsoft.com/office/drawing/2014/main" id="{6F3846AD-DB0A-1B3F-5A5C-C5DB3C8C7D29}"/>
              </a:ext>
            </a:extLst>
          </p:cNvPr>
          <p:cNvSpPr txBox="1"/>
          <p:nvPr/>
        </p:nvSpPr>
        <p:spPr>
          <a:xfrm>
            <a:off x="35369" y="3912083"/>
            <a:ext cx="1850065" cy="923330"/>
          </a:xfrm>
          <a:prstGeom prst="rect">
            <a:avLst/>
          </a:prstGeom>
          <a:noFill/>
        </p:spPr>
        <p:txBody>
          <a:bodyPr wrap="square" rtlCol="0">
            <a:spAutoFit/>
          </a:bodyPr>
          <a:lstStyle/>
          <a:p>
            <a:pPr algn="ctr"/>
            <a:r>
              <a:rPr lang="en-US" b="1" dirty="0">
                <a:solidFill>
                  <a:srgbClr val="000000"/>
                </a:solidFill>
              </a:rPr>
              <a:t>Vicky </a:t>
            </a:r>
          </a:p>
          <a:p>
            <a:pPr algn="ctr"/>
            <a:r>
              <a:rPr lang="en-US" b="1" dirty="0">
                <a:solidFill>
                  <a:srgbClr val="000000"/>
                </a:solidFill>
              </a:rPr>
              <a:t>Huang</a:t>
            </a:r>
          </a:p>
          <a:p>
            <a:pPr algn="ctr"/>
            <a:r>
              <a:rPr lang="en-US" b="1" dirty="0">
                <a:solidFill>
                  <a:srgbClr val="000000"/>
                </a:solidFill>
              </a:rPr>
              <a:t>(UG)</a:t>
            </a:r>
          </a:p>
        </p:txBody>
      </p:sp>
      <p:pic>
        <p:nvPicPr>
          <p:cNvPr id="14" name="Picture 13">
            <a:extLst>
              <a:ext uri="{FF2B5EF4-FFF2-40B4-BE49-F238E27FC236}">
                <a16:creationId xmlns:a16="http://schemas.microsoft.com/office/drawing/2014/main" id="{A6AF1A6F-5AA4-658B-F3DA-6554B54CC00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46219" y="2551518"/>
            <a:ext cx="1192593" cy="1368962"/>
          </a:xfrm>
          <a:prstGeom prst="rect">
            <a:avLst/>
          </a:prstGeom>
        </p:spPr>
      </p:pic>
      <p:pic>
        <p:nvPicPr>
          <p:cNvPr id="22" name="Picture 21">
            <a:extLst>
              <a:ext uri="{FF2B5EF4-FFF2-40B4-BE49-F238E27FC236}">
                <a16:creationId xmlns:a16="http://schemas.microsoft.com/office/drawing/2014/main" id="{50D16077-7FB7-3D72-72A1-3B2F1FE2E66D}"/>
              </a:ext>
            </a:extLst>
          </p:cNvPr>
          <p:cNvPicPr>
            <a:picLocks noChangeAspect="1"/>
          </p:cNvPicPr>
          <p:nvPr/>
        </p:nvPicPr>
        <p:blipFill>
          <a:blip r:embed="rId13"/>
          <a:stretch>
            <a:fillRect/>
          </a:stretch>
        </p:blipFill>
        <p:spPr>
          <a:xfrm>
            <a:off x="4914340" y="2548470"/>
            <a:ext cx="1192156" cy="1383351"/>
          </a:xfrm>
          <a:prstGeom prst="rect">
            <a:avLst/>
          </a:prstGeom>
        </p:spPr>
      </p:pic>
      <p:sp>
        <p:nvSpPr>
          <p:cNvPr id="23" name="TextBox 22">
            <a:extLst>
              <a:ext uri="{FF2B5EF4-FFF2-40B4-BE49-F238E27FC236}">
                <a16:creationId xmlns:a16="http://schemas.microsoft.com/office/drawing/2014/main" id="{D46DECF4-BC45-F931-E673-2BEA2A9C0A5D}"/>
              </a:ext>
            </a:extLst>
          </p:cNvPr>
          <p:cNvSpPr txBox="1"/>
          <p:nvPr/>
        </p:nvSpPr>
        <p:spPr>
          <a:xfrm>
            <a:off x="3077806" y="3951899"/>
            <a:ext cx="2528613" cy="923330"/>
          </a:xfrm>
          <a:prstGeom prst="rect">
            <a:avLst/>
          </a:prstGeom>
          <a:noFill/>
        </p:spPr>
        <p:txBody>
          <a:bodyPr wrap="square" rtlCol="0">
            <a:spAutoFit/>
          </a:bodyPr>
          <a:lstStyle/>
          <a:p>
            <a:pPr algn="ctr"/>
            <a:r>
              <a:rPr lang="en-US" b="1" dirty="0">
                <a:solidFill>
                  <a:srgbClr val="000000"/>
                </a:solidFill>
              </a:rPr>
              <a:t>Danya </a:t>
            </a:r>
          </a:p>
          <a:p>
            <a:pPr algn="ctr"/>
            <a:r>
              <a:rPr lang="en-US" b="1" dirty="0">
                <a:solidFill>
                  <a:srgbClr val="000000"/>
                </a:solidFill>
              </a:rPr>
              <a:t>Hanin</a:t>
            </a:r>
          </a:p>
          <a:p>
            <a:pPr algn="ctr"/>
            <a:r>
              <a:rPr lang="en-US" b="1" dirty="0">
                <a:solidFill>
                  <a:srgbClr val="000000"/>
                </a:solidFill>
              </a:rPr>
              <a:t>(UG)</a:t>
            </a:r>
          </a:p>
        </p:txBody>
      </p:sp>
      <p:pic>
        <p:nvPicPr>
          <p:cNvPr id="25" name="Picture 24">
            <a:extLst>
              <a:ext uri="{FF2B5EF4-FFF2-40B4-BE49-F238E27FC236}">
                <a16:creationId xmlns:a16="http://schemas.microsoft.com/office/drawing/2014/main" id="{E70CC3A0-6E2C-2AF6-BF09-C862A4C69DE6}"/>
              </a:ext>
            </a:extLst>
          </p:cNvPr>
          <p:cNvPicPr>
            <a:picLocks noChangeAspect="1"/>
          </p:cNvPicPr>
          <p:nvPr/>
        </p:nvPicPr>
        <p:blipFill>
          <a:blip r:embed="rId14"/>
          <a:stretch>
            <a:fillRect/>
          </a:stretch>
        </p:blipFill>
        <p:spPr>
          <a:xfrm>
            <a:off x="3707349" y="2550265"/>
            <a:ext cx="1206991" cy="1357328"/>
          </a:xfrm>
          <a:prstGeom prst="rect">
            <a:avLst/>
          </a:prstGeom>
        </p:spPr>
      </p:pic>
      <p:pic>
        <p:nvPicPr>
          <p:cNvPr id="37" name="Picture 36">
            <a:extLst>
              <a:ext uri="{FF2B5EF4-FFF2-40B4-BE49-F238E27FC236}">
                <a16:creationId xmlns:a16="http://schemas.microsoft.com/office/drawing/2014/main" id="{981FE83A-D5E4-10C8-BAC5-3B393AFD9DF7}"/>
              </a:ext>
            </a:extLst>
          </p:cNvPr>
          <p:cNvPicPr>
            <a:picLocks noChangeAspect="1"/>
          </p:cNvPicPr>
          <p:nvPr/>
        </p:nvPicPr>
        <p:blipFill>
          <a:blip r:embed="rId15"/>
          <a:stretch>
            <a:fillRect/>
          </a:stretch>
        </p:blipFill>
        <p:spPr>
          <a:xfrm>
            <a:off x="2775373" y="2550520"/>
            <a:ext cx="953212" cy="1364079"/>
          </a:xfrm>
          <a:prstGeom prst="rect">
            <a:avLst/>
          </a:prstGeom>
        </p:spPr>
      </p:pic>
      <p:sp>
        <p:nvSpPr>
          <p:cNvPr id="38" name="TextBox 37">
            <a:extLst>
              <a:ext uri="{FF2B5EF4-FFF2-40B4-BE49-F238E27FC236}">
                <a16:creationId xmlns:a16="http://schemas.microsoft.com/office/drawing/2014/main" id="{578BE057-0FF8-A6EA-0A60-0F19106946BA}"/>
              </a:ext>
            </a:extLst>
          </p:cNvPr>
          <p:cNvSpPr txBox="1"/>
          <p:nvPr/>
        </p:nvSpPr>
        <p:spPr>
          <a:xfrm>
            <a:off x="2399802" y="3977454"/>
            <a:ext cx="1674145" cy="923330"/>
          </a:xfrm>
          <a:prstGeom prst="rect">
            <a:avLst/>
          </a:prstGeom>
          <a:noFill/>
        </p:spPr>
        <p:txBody>
          <a:bodyPr wrap="square" rtlCol="0">
            <a:spAutoFit/>
          </a:bodyPr>
          <a:lstStyle/>
          <a:p>
            <a:pPr algn="ctr"/>
            <a:r>
              <a:rPr lang="en-US" b="1" dirty="0">
                <a:solidFill>
                  <a:srgbClr val="000000"/>
                </a:solidFill>
              </a:rPr>
              <a:t>Sydney </a:t>
            </a:r>
          </a:p>
          <a:p>
            <a:pPr algn="ctr"/>
            <a:r>
              <a:rPr lang="en-US" b="1" dirty="0">
                <a:solidFill>
                  <a:srgbClr val="000000"/>
                </a:solidFill>
              </a:rPr>
              <a:t>Gallo</a:t>
            </a:r>
          </a:p>
          <a:p>
            <a:pPr algn="ctr"/>
            <a:r>
              <a:rPr lang="en-US" b="1" dirty="0">
                <a:solidFill>
                  <a:srgbClr val="000000"/>
                </a:solidFill>
              </a:rPr>
              <a:t>(UG)</a:t>
            </a:r>
          </a:p>
        </p:txBody>
      </p:sp>
      <p:sp>
        <p:nvSpPr>
          <p:cNvPr id="39" name="TextBox 38">
            <a:extLst>
              <a:ext uri="{FF2B5EF4-FFF2-40B4-BE49-F238E27FC236}">
                <a16:creationId xmlns:a16="http://schemas.microsoft.com/office/drawing/2014/main" id="{2C798BD6-7116-BF9B-2C77-EE84183AD5D1}"/>
              </a:ext>
            </a:extLst>
          </p:cNvPr>
          <p:cNvSpPr txBox="1"/>
          <p:nvPr/>
        </p:nvSpPr>
        <p:spPr>
          <a:xfrm>
            <a:off x="7302972" y="3937087"/>
            <a:ext cx="1381352" cy="923330"/>
          </a:xfrm>
          <a:prstGeom prst="rect">
            <a:avLst/>
          </a:prstGeom>
          <a:noFill/>
        </p:spPr>
        <p:txBody>
          <a:bodyPr wrap="square" rtlCol="0">
            <a:spAutoFit/>
          </a:bodyPr>
          <a:lstStyle/>
          <a:p>
            <a:pPr algn="ctr"/>
            <a:r>
              <a:rPr lang="en-US" b="1" dirty="0">
                <a:solidFill>
                  <a:srgbClr val="000000"/>
                </a:solidFill>
              </a:rPr>
              <a:t>Joyce </a:t>
            </a:r>
          </a:p>
          <a:p>
            <a:pPr algn="ctr"/>
            <a:r>
              <a:rPr lang="en-US" b="1" dirty="0">
                <a:solidFill>
                  <a:srgbClr val="000000"/>
                </a:solidFill>
              </a:rPr>
              <a:t>Wang</a:t>
            </a:r>
          </a:p>
          <a:p>
            <a:pPr algn="ctr"/>
            <a:r>
              <a:rPr lang="en-US" b="1" dirty="0">
                <a:solidFill>
                  <a:srgbClr val="000000"/>
                </a:solidFill>
              </a:rPr>
              <a:t>(UG)</a:t>
            </a:r>
          </a:p>
        </p:txBody>
      </p:sp>
      <p:pic>
        <p:nvPicPr>
          <p:cNvPr id="40" name="Picture 39">
            <a:extLst>
              <a:ext uri="{FF2B5EF4-FFF2-40B4-BE49-F238E27FC236}">
                <a16:creationId xmlns:a16="http://schemas.microsoft.com/office/drawing/2014/main" id="{54737243-A630-B027-7F3D-8E62CB7E993C}"/>
              </a:ext>
            </a:extLst>
          </p:cNvPr>
          <p:cNvPicPr>
            <a:picLocks noChangeAspect="1"/>
          </p:cNvPicPr>
          <p:nvPr/>
        </p:nvPicPr>
        <p:blipFill>
          <a:blip r:embed="rId16"/>
          <a:stretch>
            <a:fillRect/>
          </a:stretch>
        </p:blipFill>
        <p:spPr>
          <a:xfrm>
            <a:off x="1634080" y="2556490"/>
            <a:ext cx="1172650" cy="1362078"/>
          </a:xfrm>
          <a:prstGeom prst="rect">
            <a:avLst/>
          </a:prstGeom>
        </p:spPr>
      </p:pic>
      <p:sp>
        <p:nvSpPr>
          <p:cNvPr id="41" name="TextBox 40">
            <a:extLst>
              <a:ext uri="{FF2B5EF4-FFF2-40B4-BE49-F238E27FC236}">
                <a16:creationId xmlns:a16="http://schemas.microsoft.com/office/drawing/2014/main" id="{4DE7668B-7072-C40A-A356-6020C4B7705F}"/>
              </a:ext>
            </a:extLst>
          </p:cNvPr>
          <p:cNvSpPr txBox="1"/>
          <p:nvPr/>
        </p:nvSpPr>
        <p:spPr>
          <a:xfrm>
            <a:off x="1284171" y="3937087"/>
            <a:ext cx="1820498" cy="923330"/>
          </a:xfrm>
          <a:prstGeom prst="rect">
            <a:avLst/>
          </a:prstGeom>
          <a:noFill/>
        </p:spPr>
        <p:txBody>
          <a:bodyPr wrap="square" rtlCol="0">
            <a:spAutoFit/>
          </a:bodyPr>
          <a:lstStyle>
            <a:defPPr>
              <a:defRPr lang="en-US"/>
            </a:defPPr>
            <a:lvl1pPr algn="ctr">
              <a:defRPr>
                <a:solidFill>
                  <a:srgbClr val="000000"/>
                </a:solidFill>
              </a:defRPr>
            </a:lvl1pPr>
          </a:lstStyle>
          <a:p>
            <a:r>
              <a:rPr lang="en-US" b="1" dirty="0"/>
              <a:t>Daniel </a:t>
            </a:r>
          </a:p>
          <a:p>
            <a:r>
              <a:rPr lang="en-US" b="1" dirty="0"/>
              <a:t>Bedoya</a:t>
            </a:r>
          </a:p>
          <a:p>
            <a:r>
              <a:rPr lang="en-US" b="1" dirty="0"/>
              <a:t>(UG)</a:t>
            </a:r>
          </a:p>
        </p:txBody>
      </p:sp>
    </p:spTree>
    <p:extLst>
      <p:ext uri="{BB962C8B-B14F-4D97-AF65-F5344CB8AC3E}">
        <p14:creationId xmlns:p14="http://schemas.microsoft.com/office/powerpoint/2010/main" val="19354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8" grpId="0"/>
      <p:bldP spid="39"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5" name="Google Shape;255;p18"/>
          <p:cNvPicPr preferRelativeResize="0"/>
          <p:nvPr/>
        </p:nvPicPr>
        <p:blipFill>
          <a:blip r:embed="rId3">
            <a:alphaModFix/>
          </a:blip>
          <a:stretch>
            <a:fillRect/>
          </a:stretch>
        </p:blipFill>
        <p:spPr>
          <a:xfrm>
            <a:off x="809800" y="1756275"/>
            <a:ext cx="10089651" cy="4547875"/>
          </a:xfrm>
          <a:prstGeom prst="rect">
            <a:avLst/>
          </a:prstGeom>
          <a:noFill/>
          <a:ln>
            <a:noFill/>
          </a:ln>
        </p:spPr>
      </p:pic>
      <p:pic>
        <p:nvPicPr>
          <p:cNvPr id="256" name="Google Shape;256;p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68025" y="5778230"/>
            <a:ext cx="3606698" cy="986594"/>
          </a:xfrm>
          <a:prstGeom prst="rect">
            <a:avLst/>
          </a:prstGeom>
          <a:noFill/>
          <a:ln w="9525" cap="flat" cmpd="sng">
            <a:solidFill>
              <a:srgbClr val="333333"/>
            </a:solidFill>
            <a:prstDash val="solid"/>
            <a:round/>
            <a:headEnd type="none" w="sm" len="sm"/>
            <a:tailEnd type="none" w="sm" len="sm"/>
          </a:ln>
        </p:spPr>
      </p:pic>
      <p:sp>
        <p:nvSpPr>
          <p:cNvPr id="3" name="Title 2">
            <a:extLst>
              <a:ext uri="{FF2B5EF4-FFF2-40B4-BE49-F238E27FC236}">
                <a16:creationId xmlns:a16="http://schemas.microsoft.com/office/drawing/2014/main" id="{5928FA08-04CB-6E47-9389-A040AED02637}"/>
              </a:ext>
            </a:extLst>
          </p:cNvPr>
          <p:cNvSpPr>
            <a:spLocks noGrp="1"/>
          </p:cNvSpPr>
          <p:nvPr>
            <p:ph type="title"/>
          </p:nvPr>
        </p:nvSpPr>
        <p:spPr/>
        <p:txBody>
          <a:bodyPr/>
          <a:lstStyle/>
          <a:p>
            <a:endParaRPr lang="en-US"/>
          </a:p>
        </p:txBody>
      </p:sp>
      <p:sp>
        <p:nvSpPr>
          <p:cNvPr id="7" name="Slide Title">
            <a:extLst>
              <a:ext uri="{FF2B5EF4-FFF2-40B4-BE49-F238E27FC236}">
                <a16:creationId xmlns:a16="http://schemas.microsoft.com/office/drawing/2014/main" id="{09A0A92E-B8FD-A04D-8A6A-BAA46C9E12F9}"/>
              </a:ext>
            </a:extLst>
          </p:cNvPr>
          <p:cNvSpPr txBox="1">
            <a:spLocks/>
          </p:cNvSpPr>
          <p:nvPr/>
        </p:nvSpPr>
        <p:spPr>
          <a:xfrm>
            <a:off x="250846" y="1425884"/>
            <a:ext cx="10975954" cy="646331"/>
          </a:xfrm>
          <a:prstGeom prst="rect">
            <a:avLst/>
          </a:prstGeom>
          <a:solidFill>
            <a:schemeClr val="bg1"/>
          </a:solidFill>
        </p:spPr>
        <p:txBody>
          <a:bodyPr vert="horz" wrap="square" lIns="91440" tIns="45720" rIns="91440" bIns="45720" rtlCol="0" anchor="b" anchorCtr="0">
            <a:spAutoFit/>
          </a:bodyPr>
          <a:lst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a:lstStyle>
          <a:p>
            <a:pPr algn="just"/>
            <a:r>
              <a:rPr lang="en-US" sz="2000" dirty="0">
                <a:solidFill>
                  <a:schemeClr val="tx1">
                    <a:lumMod val="50000"/>
                  </a:schemeClr>
                </a:solidFill>
              </a:rPr>
              <a:t>“Any substance that is </a:t>
            </a:r>
            <a:r>
              <a:rPr lang="en-US" sz="2000" b="1" dirty="0">
                <a:solidFill>
                  <a:schemeClr val="tx1">
                    <a:lumMod val="50000"/>
                  </a:schemeClr>
                </a:solidFill>
              </a:rPr>
              <a:t>excreted by humans</a:t>
            </a:r>
            <a:r>
              <a:rPr lang="en-US" sz="2000" dirty="0">
                <a:solidFill>
                  <a:schemeClr val="tx1">
                    <a:lumMod val="50000"/>
                  </a:schemeClr>
                </a:solidFill>
              </a:rPr>
              <a:t> and is </a:t>
            </a:r>
            <a:r>
              <a:rPr lang="en-US" sz="2000" b="1" dirty="0">
                <a:solidFill>
                  <a:schemeClr val="tx1">
                    <a:lumMod val="50000"/>
                  </a:schemeClr>
                </a:solidFill>
              </a:rPr>
              <a:t>stable in wastewater</a:t>
            </a:r>
            <a:r>
              <a:rPr lang="en-US" sz="2000" dirty="0">
                <a:solidFill>
                  <a:schemeClr val="tx1">
                    <a:lumMod val="50000"/>
                  </a:schemeClr>
                </a:solidFill>
              </a:rPr>
              <a:t> can be used to </a:t>
            </a:r>
            <a:r>
              <a:rPr lang="en-US" sz="2000" b="1" dirty="0">
                <a:solidFill>
                  <a:schemeClr val="tx1">
                    <a:lumMod val="50000"/>
                  </a:schemeClr>
                </a:solidFill>
              </a:rPr>
              <a:t>back-calculate</a:t>
            </a:r>
            <a:r>
              <a:rPr lang="en-US" sz="2000" dirty="0">
                <a:solidFill>
                  <a:schemeClr val="tx1">
                    <a:lumMod val="50000"/>
                  </a:schemeClr>
                </a:solidFill>
              </a:rPr>
              <a:t> the original concentration excreted by the </a:t>
            </a:r>
            <a:r>
              <a:rPr lang="en-US" sz="2000" b="1" dirty="0">
                <a:solidFill>
                  <a:schemeClr val="tx1">
                    <a:lumMod val="50000"/>
                  </a:schemeClr>
                </a:solidFill>
              </a:rPr>
              <a:t>serviced population</a:t>
            </a:r>
            <a:r>
              <a:rPr lang="en-US" sz="2000" dirty="0">
                <a:solidFill>
                  <a:schemeClr val="tx1">
                    <a:lumMod val="50000"/>
                  </a:schemeClr>
                </a:solidFill>
              </a:rPr>
              <a:t>”</a:t>
            </a:r>
          </a:p>
        </p:txBody>
      </p:sp>
      <p:sp>
        <p:nvSpPr>
          <p:cNvPr id="8" name="Slide Title">
            <a:extLst>
              <a:ext uri="{FF2B5EF4-FFF2-40B4-BE49-F238E27FC236}">
                <a16:creationId xmlns:a16="http://schemas.microsoft.com/office/drawing/2014/main" id="{3F5CA816-B09F-1D4F-8087-25544686905D}"/>
              </a:ext>
            </a:extLst>
          </p:cNvPr>
          <p:cNvSpPr txBox="1">
            <a:spLocks/>
          </p:cNvSpPr>
          <p:nvPr/>
        </p:nvSpPr>
        <p:spPr>
          <a:xfrm>
            <a:off x="250846" y="930119"/>
            <a:ext cx="11441279" cy="590931"/>
          </a:xfrm>
          <a:prstGeom prst="rect">
            <a:avLst/>
          </a:prstGeom>
        </p:spPr>
        <p:txBody>
          <a:bodyPr vert="horz" lIns="91440" tIns="45720" rIns="91440" bIns="45720" rtlCol="0" anchor="b" anchorCtr="0">
            <a:spAutoFit/>
          </a:bodyPr>
          <a:lst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a:lstStyle>
          <a:p>
            <a:r>
              <a:rPr lang="en-US" dirty="0">
                <a:solidFill>
                  <a:schemeClr val="tx1">
                    <a:lumMod val="50000"/>
                  </a:schemeClr>
                </a:solidFill>
              </a:rPr>
              <a:t>Wastewater Based Epidemiology (WBE)</a:t>
            </a:r>
          </a:p>
        </p:txBody>
      </p:sp>
    </p:spTree>
    <p:extLst>
      <p:ext uri="{BB962C8B-B14F-4D97-AF65-F5344CB8AC3E}">
        <p14:creationId xmlns:p14="http://schemas.microsoft.com/office/powerpoint/2010/main" val="105882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 name="Title 3">
            <a:extLst>
              <a:ext uri="{FF2B5EF4-FFF2-40B4-BE49-F238E27FC236}">
                <a16:creationId xmlns:a16="http://schemas.microsoft.com/office/drawing/2014/main" id="{09E8EB02-9939-7841-A7BF-CB4C65EA14E0}"/>
              </a:ext>
            </a:extLst>
          </p:cNvPr>
          <p:cNvSpPr>
            <a:spLocks noGrp="1"/>
          </p:cNvSpPr>
          <p:nvPr>
            <p:ph type="title"/>
          </p:nvPr>
        </p:nvSpPr>
        <p:spPr/>
        <p:txBody>
          <a:bodyPr/>
          <a:lstStyle/>
          <a:p>
            <a:endParaRPr lang="en-US"/>
          </a:p>
        </p:txBody>
      </p:sp>
      <p:sp>
        <p:nvSpPr>
          <p:cNvPr id="17" name="Slide Title">
            <a:extLst>
              <a:ext uri="{FF2B5EF4-FFF2-40B4-BE49-F238E27FC236}">
                <a16:creationId xmlns:a16="http://schemas.microsoft.com/office/drawing/2014/main" id="{1E0D3F75-C954-084E-844B-05ABC1D502A7}"/>
              </a:ext>
            </a:extLst>
          </p:cNvPr>
          <p:cNvSpPr txBox="1">
            <a:spLocks/>
          </p:cNvSpPr>
          <p:nvPr/>
        </p:nvSpPr>
        <p:spPr>
          <a:xfrm>
            <a:off x="250846" y="1425884"/>
            <a:ext cx="10975954" cy="646331"/>
          </a:xfrm>
          <a:prstGeom prst="rect">
            <a:avLst/>
          </a:prstGeom>
          <a:solidFill>
            <a:schemeClr val="bg1"/>
          </a:solidFill>
        </p:spPr>
        <p:txBody>
          <a:bodyPr vert="horz" wrap="square" lIns="91440" tIns="45720" rIns="91440" bIns="45720" rtlCol="0" anchor="b" anchorCtr="0">
            <a:spAutoFit/>
          </a:bodyPr>
          <a:lst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a:lstStyle>
          <a:p>
            <a:pPr algn="just"/>
            <a:r>
              <a:rPr lang="en-US" sz="2000" dirty="0">
                <a:solidFill>
                  <a:schemeClr val="tx1">
                    <a:lumMod val="50000"/>
                  </a:schemeClr>
                </a:solidFill>
              </a:rPr>
              <a:t>“Any substance that is </a:t>
            </a:r>
            <a:r>
              <a:rPr lang="en-US" sz="2000" b="1" dirty="0">
                <a:solidFill>
                  <a:schemeClr val="tx1">
                    <a:lumMod val="50000"/>
                  </a:schemeClr>
                </a:solidFill>
              </a:rPr>
              <a:t>excreted by humans</a:t>
            </a:r>
            <a:r>
              <a:rPr lang="en-US" sz="2000" dirty="0">
                <a:solidFill>
                  <a:schemeClr val="tx1">
                    <a:lumMod val="50000"/>
                  </a:schemeClr>
                </a:solidFill>
              </a:rPr>
              <a:t> and is </a:t>
            </a:r>
            <a:r>
              <a:rPr lang="en-US" sz="2000" b="1" dirty="0">
                <a:solidFill>
                  <a:schemeClr val="tx1">
                    <a:lumMod val="50000"/>
                  </a:schemeClr>
                </a:solidFill>
              </a:rPr>
              <a:t>stable in wastewater</a:t>
            </a:r>
            <a:r>
              <a:rPr lang="en-US" sz="2000" dirty="0">
                <a:solidFill>
                  <a:schemeClr val="tx1">
                    <a:lumMod val="50000"/>
                  </a:schemeClr>
                </a:solidFill>
              </a:rPr>
              <a:t> can be used to </a:t>
            </a:r>
            <a:r>
              <a:rPr lang="en-US" sz="2000" b="1" dirty="0">
                <a:solidFill>
                  <a:schemeClr val="tx1">
                    <a:lumMod val="50000"/>
                  </a:schemeClr>
                </a:solidFill>
              </a:rPr>
              <a:t>back-calculate</a:t>
            </a:r>
            <a:r>
              <a:rPr lang="en-US" sz="2000" dirty="0">
                <a:solidFill>
                  <a:schemeClr val="tx1">
                    <a:lumMod val="50000"/>
                  </a:schemeClr>
                </a:solidFill>
              </a:rPr>
              <a:t> the original concentration excreted by the </a:t>
            </a:r>
            <a:r>
              <a:rPr lang="en-US" sz="2000" b="1" dirty="0">
                <a:solidFill>
                  <a:schemeClr val="tx1">
                    <a:lumMod val="50000"/>
                  </a:schemeClr>
                </a:solidFill>
              </a:rPr>
              <a:t>serviced population</a:t>
            </a:r>
            <a:r>
              <a:rPr lang="en-US" sz="2000" dirty="0">
                <a:solidFill>
                  <a:schemeClr val="tx1">
                    <a:lumMod val="50000"/>
                  </a:schemeClr>
                </a:solidFill>
              </a:rPr>
              <a:t>”</a:t>
            </a:r>
          </a:p>
        </p:txBody>
      </p:sp>
      <p:sp>
        <p:nvSpPr>
          <p:cNvPr id="18" name="Slide Title">
            <a:extLst>
              <a:ext uri="{FF2B5EF4-FFF2-40B4-BE49-F238E27FC236}">
                <a16:creationId xmlns:a16="http://schemas.microsoft.com/office/drawing/2014/main" id="{F976BA30-25C2-5040-AF74-CFFA9D401BE2}"/>
              </a:ext>
            </a:extLst>
          </p:cNvPr>
          <p:cNvSpPr txBox="1">
            <a:spLocks/>
          </p:cNvSpPr>
          <p:nvPr/>
        </p:nvSpPr>
        <p:spPr>
          <a:xfrm>
            <a:off x="250846" y="930119"/>
            <a:ext cx="11441279" cy="590931"/>
          </a:xfrm>
          <a:prstGeom prst="rect">
            <a:avLst/>
          </a:prstGeom>
        </p:spPr>
        <p:txBody>
          <a:bodyPr vert="horz" lIns="91440" tIns="45720" rIns="91440" bIns="45720" rtlCol="0" anchor="b" anchorCtr="0">
            <a:spAutoFit/>
          </a:bodyPr>
          <a:lst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a:lstStyle>
          <a:p>
            <a:r>
              <a:rPr lang="en-US">
                <a:solidFill>
                  <a:schemeClr val="tx1">
                    <a:lumMod val="50000"/>
                  </a:schemeClr>
                </a:solidFill>
              </a:rPr>
              <a:t>Wastewater Based Epidemiology (WBE)</a:t>
            </a:r>
            <a:endParaRPr lang="en-US" dirty="0">
              <a:solidFill>
                <a:schemeClr val="tx1">
                  <a:lumMod val="50000"/>
                </a:schemeClr>
              </a:solidFill>
            </a:endParaRPr>
          </a:p>
        </p:txBody>
      </p:sp>
      <p:graphicFrame>
        <p:nvGraphicFramePr>
          <p:cNvPr id="11" name="Table 10">
            <a:extLst>
              <a:ext uri="{FF2B5EF4-FFF2-40B4-BE49-F238E27FC236}">
                <a16:creationId xmlns:a16="http://schemas.microsoft.com/office/drawing/2014/main" id="{7783BFC1-76A6-EB49-BBBC-CE7C538A56B3}"/>
              </a:ext>
            </a:extLst>
          </p:cNvPr>
          <p:cNvGraphicFramePr>
            <a:graphicFrameLocks noGrp="1"/>
          </p:cNvGraphicFramePr>
          <p:nvPr>
            <p:extLst>
              <p:ext uri="{D42A27DB-BD31-4B8C-83A1-F6EECF244321}">
                <p14:modId xmlns:p14="http://schemas.microsoft.com/office/powerpoint/2010/main" val="3876239752"/>
              </p:ext>
            </p:extLst>
          </p:nvPr>
        </p:nvGraphicFramePr>
        <p:xfrm>
          <a:off x="883663" y="2655540"/>
          <a:ext cx="5263789" cy="2213684"/>
        </p:xfrm>
        <a:graphic>
          <a:graphicData uri="http://schemas.openxmlformats.org/drawingml/2006/table">
            <a:tbl>
              <a:tblPr firstRow="1" firstCol="1">
                <a:tableStyleId>{5C22544A-7EE6-4342-B048-85BDC9FD1C3A}</a:tableStyleId>
              </a:tblPr>
              <a:tblGrid>
                <a:gridCol w="2185759">
                  <a:extLst>
                    <a:ext uri="{9D8B030D-6E8A-4147-A177-3AD203B41FA5}">
                      <a16:colId xmlns:a16="http://schemas.microsoft.com/office/drawing/2014/main" val="2661162373"/>
                    </a:ext>
                  </a:extLst>
                </a:gridCol>
                <a:gridCol w="1539015">
                  <a:extLst>
                    <a:ext uri="{9D8B030D-6E8A-4147-A177-3AD203B41FA5}">
                      <a16:colId xmlns:a16="http://schemas.microsoft.com/office/drawing/2014/main" val="3732751354"/>
                    </a:ext>
                  </a:extLst>
                </a:gridCol>
                <a:gridCol w="1539015">
                  <a:extLst>
                    <a:ext uri="{9D8B030D-6E8A-4147-A177-3AD203B41FA5}">
                      <a16:colId xmlns:a16="http://schemas.microsoft.com/office/drawing/2014/main" val="3176108293"/>
                    </a:ext>
                  </a:extLst>
                </a:gridCol>
              </a:tblGrid>
              <a:tr h="552328">
                <a:tc>
                  <a:txBody>
                    <a:bodyPr/>
                    <a:lstStyle/>
                    <a:p>
                      <a:pPr marL="0" marR="0" algn="ctr">
                        <a:lnSpc>
                          <a:spcPct val="107000"/>
                        </a:lnSpc>
                        <a:spcBef>
                          <a:spcPts val="0"/>
                        </a:spcBef>
                        <a:spcAft>
                          <a:spcPts val="0"/>
                        </a:spcAft>
                      </a:pPr>
                      <a:r>
                        <a:rPr lang="en-US" sz="1600" b="1" dirty="0" err="1">
                          <a:solidFill>
                            <a:schemeClr val="tx1"/>
                          </a:solidFill>
                          <a:effectLst/>
                        </a:rPr>
                        <a:t>Sewershed</a:t>
                      </a:r>
                      <a:endParaRPr lang="en-US" sz="16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77751" marR="77751" marT="10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600" b="1" dirty="0">
                          <a:solidFill>
                            <a:schemeClr val="tx1"/>
                          </a:solidFill>
                          <a:effectLst/>
                        </a:rPr>
                        <a:t>Permit Flow Rate (MGD)</a:t>
                      </a:r>
                      <a:endParaRPr lang="en-US" sz="16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6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Population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029200"/>
                  </a:ext>
                </a:extLst>
              </a:tr>
              <a:tr h="415339">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City of Tonawanda</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77751" marR="77751" marT="10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6C944"/>
                    </a:solidFill>
                  </a:tcPr>
                </a:tc>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rPr>
                        <a:t>2.5-5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6C944"/>
                    </a:solidFill>
                  </a:tcPr>
                </a:tc>
                <a:tc>
                  <a:txBody>
                    <a:bodyPr/>
                    <a:lstStyle/>
                    <a:p>
                      <a:pPr marL="0" marR="0" algn="ctr">
                        <a:lnSpc>
                          <a:spcPct val="107000"/>
                        </a:lnSpc>
                        <a:spcBef>
                          <a:spcPts val="0"/>
                        </a:spcBef>
                        <a:spcAft>
                          <a:spcPts val="0"/>
                        </a:spcAft>
                      </a:pPr>
                      <a:r>
                        <a:rPr lang="en-US" sz="1600" kern="1200" dirty="0">
                          <a:solidFill>
                            <a:schemeClr val="dk1"/>
                          </a:solidFill>
                          <a:effectLst/>
                          <a:latin typeface="Arial" panose="020B0604020202020204" pitchFamily="34" charset="0"/>
                          <a:ea typeface="+mn-ea"/>
                          <a:cs typeface="Arial" panose="020B0604020202020204" pitchFamily="34" charset="0"/>
                        </a:rPr>
                        <a:t>14,873</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6C944"/>
                    </a:solidFill>
                  </a:tcPr>
                </a:tc>
                <a:extLst>
                  <a:ext uri="{0D108BD9-81ED-4DB2-BD59-A6C34878D82A}">
                    <a16:rowId xmlns:a16="http://schemas.microsoft.com/office/drawing/2014/main" val="3501231398"/>
                  </a:ext>
                </a:extLst>
              </a:tr>
              <a:tr h="415339">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Kenmore Tonawanda</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77751" marR="77751" marT="10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B273"/>
                    </a:solidFill>
                  </a:tcPr>
                </a:tc>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25</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B273"/>
                    </a:solidFill>
                  </a:tcPr>
                </a:tc>
                <a:tc>
                  <a:txBody>
                    <a:bodyPr/>
                    <a:lstStyle/>
                    <a:p>
                      <a:pPr marL="0" marR="0" algn="ctr">
                        <a:lnSpc>
                          <a:spcPct val="107000"/>
                        </a:lnSpc>
                        <a:spcBef>
                          <a:spcPts val="0"/>
                        </a:spcBef>
                        <a:spcAft>
                          <a:spcPts val="0"/>
                        </a:spcAft>
                      </a:pPr>
                      <a:r>
                        <a:rPr lang="en-US" sz="1600" kern="1200" dirty="0">
                          <a:solidFill>
                            <a:schemeClr val="dk1"/>
                          </a:solidFill>
                          <a:effectLst/>
                          <a:latin typeface="Arial" panose="020B0604020202020204" pitchFamily="34" charset="0"/>
                          <a:ea typeface="+mn-ea"/>
                          <a:cs typeface="Arial" panose="020B0604020202020204" pitchFamily="34" charset="0"/>
                        </a:rPr>
                        <a:t>70,470</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B273"/>
                    </a:solidFill>
                  </a:tcPr>
                </a:tc>
                <a:extLst>
                  <a:ext uri="{0D108BD9-81ED-4DB2-BD59-A6C34878D82A}">
                    <a16:rowId xmlns:a16="http://schemas.microsoft.com/office/drawing/2014/main" val="4253036907"/>
                  </a:ext>
                </a:extLst>
              </a:tr>
              <a:tr h="415339">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Amherst</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77751" marR="77751" marT="10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C7E1"/>
                    </a:solidFill>
                  </a:tcPr>
                </a:tc>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48</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C7E1"/>
                    </a:solidFill>
                  </a:tcPr>
                </a:tc>
                <a:tc>
                  <a:txBody>
                    <a:bodyPr/>
                    <a:lstStyle/>
                    <a:p>
                      <a:pPr marL="0" marR="0" algn="ctr">
                        <a:lnSpc>
                          <a:spcPct val="107000"/>
                        </a:lnSpc>
                        <a:spcBef>
                          <a:spcPts val="0"/>
                        </a:spcBef>
                        <a:spcAft>
                          <a:spcPts val="0"/>
                        </a:spcAft>
                      </a:pPr>
                      <a:r>
                        <a:rPr lang="en-US" sz="1600" kern="1200" dirty="0">
                          <a:solidFill>
                            <a:schemeClr val="dk1"/>
                          </a:solidFill>
                          <a:effectLst/>
                          <a:latin typeface="Arial" panose="020B0604020202020204" pitchFamily="34" charset="0"/>
                          <a:ea typeface="+mn-ea"/>
                          <a:cs typeface="Arial" panose="020B0604020202020204" pitchFamily="34" charset="0"/>
                        </a:rPr>
                        <a:t>140,324</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C7E1"/>
                    </a:solidFill>
                  </a:tcPr>
                </a:tc>
                <a:extLst>
                  <a:ext uri="{0D108BD9-81ED-4DB2-BD59-A6C34878D82A}">
                    <a16:rowId xmlns:a16="http://schemas.microsoft.com/office/drawing/2014/main" val="1661712499"/>
                  </a:ext>
                </a:extLst>
              </a:tr>
              <a:tr h="415339">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Bird Island</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77751" marR="77751" marT="10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E8F4"/>
                    </a:solidFill>
                  </a:tcPr>
                </a:tc>
                <a:tc>
                  <a:txBody>
                    <a:bodyPr/>
                    <a:lstStyle/>
                    <a:p>
                      <a:pPr marL="0" marR="0" algn="ctr">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180</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E8F4"/>
                    </a:solidFill>
                  </a:tcPr>
                </a:tc>
                <a:tc>
                  <a:txBody>
                    <a:bodyPr/>
                    <a:lstStyle/>
                    <a:p>
                      <a:pPr marL="0" marR="0" algn="ctr">
                        <a:lnSpc>
                          <a:spcPct val="107000"/>
                        </a:lnSpc>
                        <a:spcBef>
                          <a:spcPts val="0"/>
                        </a:spcBef>
                        <a:spcAft>
                          <a:spcPts val="0"/>
                        </a:spcAft>
                      </a:pPr>
                      <a:r>
                        <a:rPr lang="en-US" sz="1600" kern="1200" dirty="0">
                          <a:solidFill>
                            <a:schemeClr val="dk1"/>
                          </a:solidFill>
                          <a:effectLst/>
                          <a:latin typeface="Arial" panose="020B0604020202020204" pitchFamily="34" charset="0"/>
                          <a:ea typeface="+mn-ea"/>
                          <a:cs typeface="Arial" panose="020B0604020202020204" pitchFamily="34" charset="0"/>
                        </a:rPr>
                        <a:t>437,357</a:t>
                      </a:r>
                      <a:endParaRPr lang="en-US" sz="1600" b="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E8F4"/>
                    </a:solidFill>
                  </a:tcPr>
                </a:tc>
                <a:extLst>
                  <a:ext uri="{0D108BD9-81ED-4DB2-BD59-A6C34878D82A}">
                    <a16:rowId xmlns:a16="http://schemas.microsoft.com/office/drawing/2014/main" val="3875728981"/>
                  </a:ext>
                </a:extLst>
              </a:tr>
            </a:tbl>
          </a:graphicData>
        </a:graphic>
      </p:graphicFrame>
      <p:pic>
        <p:nvPicPr>
          <p:cNvPr id="13" name="Picture 12" descr="Map&#10;&#10;Description automatically generated">
            <a:extLst>
              <a:ext uri="{FF2B5EF4-FFF2-40B4-BE49-F238E27FC236}">
                <a16:creationId xmlns:a16="http://schemas.microsoft.com/office/drawing/2014/main" id="{E2D82E07-6FA4-554F-9BDC-0E2FC2C3EF7C}"/>
              </a:ext>
            </a:extLst>
          </p:cNvPr>
          <p:cNvPicPr>
            <a:picLocks noChangeAspect="1"/>
          </p:cNvPicPr>
          <p:nvPr/>
        </p:nvPicPr>
        <p:blipFill rotWithShape="1">
          <a:blip r:embed="rId3">
            <a:extLst>
              <a:ext uri="{28A0092B-C50C-407E-A947-70E740481C1C}">
                <a14:useLocalDpi xmlns:a14="http://schemas.microsoft.com/office/drawing/2010/main" val="0"/>
              </a:ext>
            </a:extLst>
          </a:blip>
          <a:srcRect l="4720" t="13557" r="6806" b="25808"/>
          <a:stretch/>
        </p:blipFill>
        <p:spPr>
          <a:xfrm>
            <a:off x="6311153" y="2118954"/>
            <a:ext cx="4294001" cy="4548095"/>
          </a:xfrm>
          <a:prstGeom prst="rect">
            <a:avLst/>
          </a:prstGeom>
          <a:ln>
            <a:solidFill>
              <a:schemeClr val="tx1"/>
            </a:solidFill>
          </a:ln>
        </p:spPr>
      </p:pic>
    </p:spTree>
    <p:extLst>
      <p:ext uri="{BB962C8B-B14F-4D97-AF65-F5344CB8AC3E}">
        <p14:creationId xmlns:p14="http://schemas.microsoft.com/office/powerpoint/2010/main" val="247905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B34727-1AD5-9344-AB32-DB5C14FEC8B8}"/>
              </a:ext>
            </a:extLst>
          </p:cNvPr>
          <p:cNvSpPr>
            <a:spLocks noGrp="1"/>
          </p:cNvSpPr>
          <p:nvPr>
            <p:ph idx="1"/>
          </p:nvPr>
        </p:nvSpPr>
        <p:spPr>
          <a:xfrm>
            <a:off x="566927" y="2185416"/>
            <a:ext cx="7505511" cy="3968249"/>
          </a:xfrm>
        </p:spPr>
        <p:txBody>
          <a:bodyPr/>
          <a:lstStyle/>
          <a:p>
            <a:r>
              <a:rPr lang="en-US" dirty="0"/>
              <a:t>Matrix Recovery control</a:t>
            </a:r>
          </a:p>
          <a:p>
            <a:pPr lvl="1"/>
            <a:r>
              <a:rPr lang="en-US" dirty="0" err="1"/>
              <a:t>BCoV</a:t>
            </a:r>
            <a:r>
              <a:rPr lang="en-US" dirty="0"/>
              <a:t>, murine coronavirus, or bovine respiratory syncytial virus</a:t>
            </a:r>
          </a:p>
          <a:p>
            <a:r>
              <a:rPr lang="en-US" dirty="0"/>
              <a:t>Human Fecal Normalization</a:t>
            </a:r>
          </a:p>
          <a:p>
            <a:pPr lvl="1"/>
            <a:r>
              <a:rPr lang="en-US" dirty="0"/>
              <a:t>Viruses: Pepper Mild Mottle virus, </a:t>
            </a:r>
            <a:r>
              <a:rPr lang="en-US" dirty="0" err="1"/>
              <a:t>crAssphage</a:t>
            </a:r>
            <a:endParaRPr lang="en-US" dirty="0"/>
          </a:p>
          <a:p>
            <a:pPr lvl="1"/>
            <a:r>
              <a:rPr lang="en-US" dirty="0"/>
              <a:t>Bacteria: </a:t>
            </a:r>
            <a:r>
              <a:rPr lang="en-US" i="1" dirty="0"/>
              <a:t>Bacteroides </a:t>
            </a:r>
            <a:r>
              <a:rPr lang="en-US" dirty="0"/>
              <a:t>HF183, </a:t>
            </a:r>
            <a:r>
              <a:rPr lang="en-US" i="1" dirty="0" err="1"/>
              <a:t>Lachnospiraceae</a:t>
            </a:r>
            <a:r>
              <a:rPr lang="en-US" i="1" dirty="0"/>
              <a:t> </a:t>
            </a:r>
            <a:r>
              <a:rPr lang="en-US" dirty="0"/>
              <a:t>Lachno3</a:t>
            </a:r>
          </a:p>
          <a:p>
            <a:r>
              <a:rPr lang="en-US" dirty="0"/>
              <a:t>Flow</a:t>
            </a:r>
          </a:p>
          <a:p>
            <a:r>
              <a:rPr lang="en-US" dirty="0"/>
              <a:t>”One size fits all” approach</a:t>
            </a:r>
          </a:p>
          <a:p>
            <a:endParaRPr lang="en-US" dirty="0"/>
          </a:p>
        </p:txBody>
      </p:sp>
      <p:sp>
        <p:nvSpPr>
          <p:cNvPr id="5" name="Footer Placeholder 4">
            <a:extLst>
              <a:ext uri="{FF2B5EF4-FFF2-40B4-BE49-F238E27FC236}">
                <a16:creationId xmlns:a16="http://schemas.microsoft.com/office/drawing/2014/main" id="{49C9B86A-2852-2449-95BB-461CE1D90854}"/>
              </a:ext>
            </a:extLst>
          </p:cNvPr>
          <p:cNvSpPr>
            <a:spLocks noGrp="1"/>
          </p:cNvSpPr>
          <p:nvPr>
            <p:ph type="ftr" sz="quarter" idx="14"/>
          </p:nvPr>
        </p:nvSpPr>
        <p:spPr>
          <a:xfrm>
            <a:off x="7574280"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3C135-CEC6-A548-8917-8F7FEB82358B}" type="slidenum">
              <a:rPr lang="en-US" smtClean="0"/>
              <a:pPr/>
              <a:t>5</a:t>
            </a:fld>
            <a:endParaRPr lang="en-US" dirty="0"/>
          </a:p>
        </p:txBody>
      </p:sp>
      <p:pic>
        <p:nvPicPr>
          <p:cNvPr id="11" name="Picture Placeholder 10">
            <a:extLst>
              <a:ext uri="{FF2B5EF4-FFF2-40B4-BE49-F238E27FC236}">
                <a16:creationId xmlns:a16="http://schemas.microsoft.com/office/drawing/2014/main" id="{05D9391F-C2A5-0D4B-B929-3F949E766B89}"/>
              </a:ext>
            </a:extLst>
          </p:cNvPr>
          <p:cNvPicPr>
            <a:picLocks noGrp="1" noChangeAspect="1"/>
          </p:cNvPicPr>
          <p:nvPr>
            <p:ph type="pic" idx="13"/>
          </p:nvPr>
        </p:nvPicPr>
        <p:blipFill rotWithShape="1">
          <a:blip r:embed="rId3"/>
          <a:srcRect t="-43" b="997"/>
          <a:stretch/>
        </p:blipFill>
        <p:spPr>
          <a:xfrm>
            <a:off x="7698659" y="1035974"/>
            <a:ext cx="4257366" cy="5117691"/>
          </a:xfrm>
        </p:spPr>
      </p:pic>
      <p:sp>
        <p:nvSpPr>
          <p:cNvPr id="8" name="Title 7">
            <a:extLst>
              <a:ext uri="{FF2B5EF4-FFF2-40B4-BE49-F238E27FC236}">
                <a16:creationId xmlns:a16="http://schemas.microsoft.com/office/drawing/2014/main" id="{C688B999-4BB6-894D-8B11-C1B0493674BF}"/>
              </a:ext>
            </a:extLst>
          </p:cNvPr>
          <p:cNvSpPr>
            <a:spLocks noGrp="1"/>
          </p:cNvSpPr>
          <p:nvPr>
            <p:ph type="title"/>
          </p:nvPr>
        </p:nvSpPr>
        <p:spPr>
          <a:xfrm>
            <a:off x="389598" y="926125"/>
            <a:ext cx="8101260" cy="1588127"/>
          </a:xfrm>
        </p:spPr>
        <p:txBody>
          <a:bodyPr/>
          <a:lstStyle/>
          <a:p>
            <a:r>
              <a:rPr lang="en-US" dirty="0"/>
              <a:t>CDC’s NWSS Recommended Methods:</a:t>
            </a:r>
            <a:br>
              <a:rPr lang="en-US" dirty="0"/>
            </a:br>
            <a:endParaRPr lang="en-US" dirty="0"/>
          </a:p>
        </p:txBody>
      </p:sp>
    </p:spTree>
    <p:extLst>
      <p:ext uri="{BB962C8B-B14F-4D97-AF65-F5344CB8AC3E}">
        <p14:creationId xmlns:p14="http://schemas.microsoft.com/office/powerpoint/2010/main" val="15249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BBE0-C9B3-1940-810F-03E9BC1B96EB}"/>
              </a:ext>
            </a:extLst>
          </p:cNvPr>
          <p:cNvSpPr>
            <a:spLocks noGrp="1"/>
          </p:cNvSpPr>
          <p:nvPr>
            <p:ph type="title"/>
          </p:nvPr>
        </p:nvSpPr>
        <p:spPr>
          <a:xfrm>
            <a:off x="566927" y="1499616"/>
            <a:ext cx="8899801" cy="590931"/>
          </a:xfrm>
        </p:spPr>
        <p:txBody>
          <a:bodyPr/>
          <a:lstStyle/>
          <a:p>
            <a:r>
              <a:rPr lang="en-US" dirty="0" err="1"/>
              <a:t>Nanotrap</a:t>
            </a:r>
            <a:r>
              <a:rPr lang="en-US" dirty="0"/>
              <a:t> ® Magnetic Bead Extraction</a:t>
            </a:r>
          </a:p>
        </p:txBody>
      </p:sp>
      <p:grpSp>
        <p:nvGrpSpPr>
          <p:cNvPr id="4" name="Group 3">
            <a:extLst>
              <a:ext uri="{FF2B5EF4-FFF2-40B4-BE49-F238E27FC236}">
                <a16:creationId xmlns:a16="http://schemas.microsoft.com/office/drawing/2014/main" id="{33B2D9DD-D2D9-A54C-9CDA-04B2388EC538}"/>
              </a:ext>
            </a:extLst>
          </p:cNvPr>
          <p:cNvGrpSpPr/>
          <p:nvPr/>
        </p:nvGrpSpPr>
        <p:grpSpPr>
          <a:xfrm>
            <a:off x="1211057" y="2671951"/>
            <a:ext cx="9769886" cy="2095503"/>
            <a:chOff x="2414201" y="4193231"/>
            <a:chExt cx="9769886" cy="2095503"/>
          </a:xfrm>
        </p:grpSpPr>
        <p:pic>
          <p:nvPicPr>
            <p:cNvPr id="5" name="Picture 4">
              <a:extLst>
                <a:ext uri="{FF2B5EF4-FFF2-40B4-BE49-F238E27FC236}">
                  <a16:creationId xmlns:a16="http://schemas.microsoft.com/office/drawing/2014/main" id="{13EB218E-B5AB-C540-8147-4AAF11E9D2FA}"/>
                </a:ext>
              </a:extLst>
            </p:cNvPr>
            <p:cNvPicPr>
              <a:picLocks noChangeAspect="1"/>
            </p:cNvPicPr>
            <p:nvPr/>
          </p:nvPicPr>
          <p:blipFill rotWithShape="1">
            <a:blip r:embed="rId2"/>
            <a:srcRect l="9517"/>
            <a:stretch/>
          </p:blipFill>
          <p:spPr>
            <a:xfrm>
              <a:off x="5860974" y="4739449"/>
              <a:ext cx="1370878" cy="1149727"/>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64A8E99B-B046-164B-85A3-883AF9070892}"/>
                </a:ext>
              </a:extLst>
            </p:cNvPr>
            <p:cNvPicPr>
              <a:picLocks noChangeAspect="1"/>
            </p:cNvPicPr>
            <p:nvPr/>
          </p:nvPicPr>
          <p:blipFill>
            <a:blip r:embed="rId3"/>
            <a:stretch>
              <a:fillRect/>
            </a:stretch>
          </p:blipFill>
          <p:spPr>
            <a:xfrm>
              <a:off x="3888582" y="5501630"/>
              <a:ext cx="1414027" cy="522923"/>
            </a:xfrm>
            <a:prstGeom prst="rect">
              <a:avLst/>
            </a:prstGeom>
          </p:spPr>
        </p:pic>
        <p:grpSp>
          <p:nvGrpSpPr>
            <p:cNvPr id="7" name="Group 6">
              <a:extLst>
                <a:ext uri="{FF2B5EF4-FFF2-40B4-BE49-F238E27FC236}">
                  <a16:creationId xmlns:a16="http://schemas.microsoft.com/office/drawing/2014/main" id="{8217B571-B248-FD49-B8FB-A527475D3911}"/>
                </a:ext>
              </a:extLst>
            </p:cNvPr>
            <p:cNvGrpSpPr/>
            <p:nvPr/>
          </p:nvGrpSpPr>
          <p:grpSpPr>
            <a:xfrm>
              <a:off x="2623937" y="4972200"/>
              <a:ext cx="618956" cy="717476"/>
              <a:chOff x="1608595" y="3588865"/>
              <a:chExt cx="618956" cy="717476"/>
            </a:xfrm>
          </p:grpSpPr>
          <p:sp>
            <p:nvSpPr>
              <p:cNvPr id="16" name="Can 15">
                <a:extLst>
                  <a:ext uri="{FF2B5EF4-FFF2-40B4-BE49-F238E27FC236}">
                    <a16:creationId xmlns:a16="http://schemas.microsoft.com/office/drawing/2014/main" id="{27E91AAD-55C9-504A-8EB5-CB9BE027C339}"/>
                  </a:ext>
                </a:extLst>
              </p:cNvPr>
              <p:cNvSpPr/>
              <p:nvPr/>
            </p:nvSpPr>
            <p:spPr>
              <a:xfrm>
                <a:off x="1613188" y="3588865"/>
                <a:ext cx="614363" cy="717476"/>
              </a:xfrm>
              <a:prstGeom prst="ca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Can 16">
                <a:extLst>
                  <a:ext uri="{FF2B5EF4-FFF2-40B4-BE49-F238E27FC236}">
                    <a16:creationId xmlns:a16="http://schemas.microsoft.com/office/drawing/2014/main" id="{630420D2-1374-6E42-B60E-E546E81224D5}"/>
                  </a:ext>
                </a:extLst>
              </p:cNvPr>
              <p:cNvSpPr/>
              <p:nvPr/>
            </p:nvSpPr>
            <p:spPr>
              <a:xfrm>
                <a:off x="1608595" y="3930250"/>
                <a:ext cx="614363" cy="376091"/>
              </a:xfrm>
              <a:prstGeom prst="can">
                <a:avLst/>
              </a:prstGeom>
              <a:solidFill>
                <a:srgbClr val="AB794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Picture 17">
                <a:extLst>
                  <a:ext uri="{FF2B5EF4-FFF2-40B4-BE49-F238E27FC236}">
                    <a16:creationId xmlns:a16="http://schemas.microsoft.com/office/drawing/2014/main" id="{D2CCB1D4-8AD6-1E49-B6E5-5D38FD1A4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886" y="3995118"/>
                <a:ext cx="251282" cy="25128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74BD64D9-F593-3445-8089-465E6F34DBE2}"/>
                </a:ext>
              </a:extLst>
            </p:cNvPr>
            <p:cNvSpPr/>
            <p:nvPr/>
          </p:nvSpPr>
          <p:spPr>
            <a:xfrm>
              <a:off x="2414201" y="5697316"/>
              <a:ext cx="1058095" cy="338554"/>
            </a:xfrm>
            <a:prstGeom prst="rect">
              <a:avLst/>
            </a:prstGeom>
          </p:spPr>
          <p:txBody>
            <a:bodyPr wrap="square">
              <a:spAutoFit/>
            </a:bodyPr>
            <a:lstStyle/>
            <a:p>
              <a:pPr algn="ctr"/>
              <a:r>
                <a:rPr lang="en-US" sz="1600" dirty="0">
                  <a:solidFill>
                    <a:srgbClr val="000000"/>
                  </a:solidFill>
                  <a:latin typeface="Arial" panose="020B0604020202020204" pitchFamily="34" charset="0"/>
                  <a:cs typeface="Arial" panose="020B0604020202020204" pitchFamily="34" charset="0"/>
                </a:rPr>
                <a:t>10 mL</a:t>
              </a:r>
              <a:endParaRPr lang="en-US" sz="1600" dirty="0">
                <a:solidFill>
                  <a:srgbClr val="000000"/>
                </a:solidFill>
              </a:endParaRPr>
            </a:p>
          </p:txBody>
        </p:sp>
        <p:cxnSp>
          <p:nvCxnSpPr>
            <p:cNvPr id="9" name="Straight Arrow Connector 8">
              <a:extLst>
                <a:ext uri="{FF2B5EF4-FFF2-40B4-BE49-F238E27FC236}">
                  <a16:creationId xmlns:a16="http://schemas.microsoft.com/office/drawing/2014/main" id="{7A3493D1-AC4C-D343-B212-F8B0DEF80884}"/>
                </a:ext>
              </a:extLst>
            </p:cNvPr>
            <p:cNvCxnSpPr>
              <a:cxnSpLocks/>
            </p:cNvCxnSpPr>
            <p:nvPr/>
          </p:nvCxnSpPr>
          <p:spPr>
            <a:xfrm>
              <a:off x="3472296" y="5378453"/>
              <a:ext cx="2395104" cy="0"/>
            </a:xfrm>
            <a:prstGeom prst="straightConnector1">
              <a:avLst/>
            </a:prstGeom>
            <a:ln w="285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588B69-3AB4-9841-87DA-EDB38612DE05}"/>
                </a:ext>
              </a:extLst>
            </p:cNvPr>
            <p:cNvSpPr txBox="1"/>
            <p:nvPr/>
          </p:nvSpPr>
          <p:spPr>
            <a:xfrm>
              <a:off x="3540110" y="4757539"/>
              <a:ext cx="2327290" cy="584775"/>
            </a:xfrm>
            <a:prstGeom prst="rect">
              <a:avLst/>
            </a:prstGeom>
            <a:noFill/>
          </p:spPr>
          <p:txBody>
            <a:bodyPr wrap="square" rtlCol="0">
              <a:spAutoFit/>
            </a:bodyPr>
            <a:lstStyle/>
            <a:p>
              <a:r>
                <a:rPr lang="en-US" sz="1600" dirty="0">
                  <a:solidFill>
                    <a:schemeClr val="tx1">
                      <a:lumMod val="50000"/>
                    </a:schemeClr>
                  </a:solidFill>
                  <a:latin typeface="Arial" panose="020B0604020202020204" pitchFamily="34" charset="0"/>
                  <a:cs typeface="Arial" panose="020B0604020202020204" pitchFamily="34" charset="0"/>
                </a:rPr>
                <a:t>Mix with </a:t>
              </a:r>
              <a:r>
                <a:rPr lang="en-US" sz="1600" dirty="0" err="1">
                  <a:solidFill>
                    <a:schemeClr val="tx1">
                      <a:lumMod val="50000"/>
                    </a:schemeClr>
                  </a:solidFill>
                  <a:latin typeface="Arial" panose="020B0604020202020204" pitchFamily="34" charset="0"/>
                  <a:cs typeface="Arial" panose="020B0604020202020204" pitchFamily="34" charset="0"/>
                </a:rPr>
                <a:t>Nanotrap</a:t>
              </a:r>
              <a:r>
                <a:rPr lang="en-US" sz="1600" dirty="0">
                  <a:solidFill>
                    <a:schemeClr val="tx1">
                      <a:lumMod val="50000"/>
                    </a:schemeClr>
                  </a:solidFill>
                  <a:latin typeface="Arial" panose="020B0604020202020204" pitchFamily="34" charset="0"/>
                  <a:cs typeface="Arial" panose="020B0604020202020204" pitchFamily="34" charset="0"/>
                </a:rPr>
                <a:t> Microbiome A Particles</a:t>
              </a:r>
            </a:p>
          </p:txBody>
        </p:sp>
        <p:cxnSp>
          <p:nvCxnSpPr>
            <p:cNvPr id="11" name="Straight Arrow Connector 10">
              <a:extLst>
                <a:ext uri="{FF2B5EF4-FFF2-40B4-BE49-F238E27FC236}">
                  <a16:creationId xmlns:a16="http://schemas.microsoft.com/office/drawing/2014/main" id="{ADB7513D-DA61-E942-BAC8-E382A0D2B3F1}"/>
                </a:ext>
              </a:extLst>
            </p:cNvPr>
            <p:cNvCxnSpPr>
              <a:cxnSpLocks/>
            </p:cNvCxnSpPr>
            <p:nvPr/>
          </p:nvCxnSpPr>
          <p:spPr>
            <a:xfrm>
              <a:off x="7237345" y="5386661"/>
              <a:ext cx="1447805" cy="0"/>
            </a:xfrm>
            <a:prstGeom prst="straightConnector1">
              <a:avLst/>
            </a:prstGeom>
            <a:ln w="285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388FDA-0460-EC45-87A6-8B142E262237}"/>
                </a:ext>
              </a:extLst>
            </p:cNvPr>
            <p:cNvSpPr txBox="1"/>
            <p:nvPr/>
          </p:nvSpPr>
          <p:spPr>
            <a:xfrm>
              <a:off x="6896354" y="4765103"/>
              <a:ext cx="1913617" cy="584775"/>
            </a:xfrm>
            <a:prstGeom prst="rect">
              <a:avLst/>
            </a:prstGeom>
            <a:noFill/>
          </p:spPr>
          <p:txBody>
            <a:bodyPr wrap="square" rtlCol="0">
              <a:spAutoFit/>
            </a:bodyPr>
            <a:lstStyle/>
            <a:p>
              <a:pPr algn="ctr"/>
              <a:r>
                <a:rPr lang="en-US" sz="1600" dirty="0">
                  <a:solidFill>
                    <a:schemeClr val="tx1">
                      <a:lumMod val="50000"/>
                    </a:schemeClr>
                  </a:solidFill>
                  <a:latin typeface="Arial" panose="020B0604020202020204" pitchFamily="34" charset="0"/>
                  <a:cs typeface="Arial" panose="020B0604020202020204" pitchFamily="34" charset="0"/>
                </a:rPr>
                <a:t>Nucleic acid extraction</a:t>
              </a:r>
            </a:p>
          </p:txBody>
        </p:sp>
        <p:sp>
          <p:nvSpPr>
            <p:cNvPr id="13" name="Freeform: Shape 22">
              <a:extLst>
                <a:ext uri="{FF2B5EF4-FFF2-40B4-BE49-F238E27FC236}">
                  <a16:creationId xmlns:a16="http://schemas.microsoft.com/office/drawing/2014/main" id="{4631982D-6D43-624D-BC08-42EE42A77A47}"/>
                </a:ext>
              </a:extLst>
            </p:cNvPr>
            <p:cNvSpPr/>
            <p:nvPr/>
          </p:nvSpPr>
          <p:spPr>
            <a:xfrm rot="2726065">
              <a:off x="8727669" y="5322230"/>
              <a:ext cx="747200" cy="81784"/>
            </a:xfrm>
            <a:custGeom>
              <a:avLst/>
              <a:gdLst>
                <a:gd name="connsiteX0" fmla="*/ 0 w 5334000"/>
                <a:gd name="connsiteY0" fmla="*/ 914416 h 933468"/>
                <a:gd name="connsiteX1" fmla="*/ 904875 w 5334000"/>
                <a:gd name="connsiteY1" fmla="*/ 16 h 933468"/>
                <a:gd name="connsiteX2" fmla="*/ 1828800 w 5334000"/>
                <a:gd name="connsiteY2" fmla="*/ 933466 h 933468"/>
                <a:gd name="connsiteX3" fmla="*/ 2733675 w 5334000"/>
                <a:gd name="connsiteY3" fmla="*/ 9541 h 933468"/>
                <a:gd name="connsiteX4" fmla="*/ 3648075 w 5334000"/>
                <a:gd name="connsiteY4" fmla="*/ 923941 h 933468"/>
                <a:gd name="connsiteX5" fmla="*/ 4572000 w 5334000"/>
                <a:gd name="connsiteY5" fmla="*/ 19066 h 933468"/>
                <a:gd name="connsiteX6" fmla="*/ 5334000 w 5334000"/>
                <a:gd name="connsiteY6" fmla="*/ 923941 h 93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933468">
                  <a:moveTo>
                    <a:pt x="0" y="914416"/>
                  </a:moveTo>
                  <a:cubicBezTo>
                    <a:pt x="300037" y="455628"/>
                    <a:pt x="600075" y="-3159"/>
                    <a:pt x="904875" y="16"/>
                  </a:cubicBezTo>
                  <a:cubicBezTo>
                    <a:pt x="1209675" y="3191"/>
                    <a:pt x="1524000" y="931879"/>
                    <a:pt x="1828800" y="933466"/>
                  </a:cubicBezTo>
                  <a:cubicBezTo>
                    <a:pt x="2133600" y="935054"/>
                    <a:pt x="2430463" y="11128"/>
                    <a:pt x="2733675" y="9541"/>
                  </a:cubicBezTo>
                  <a:cubicBezTo>
                    <a:pt x="3036887" y="7954"/>
                    <a:pt x="3341688" y="922354"/>
                    <a:pt x="3648075" y="923941"/>
                  </a:cubicBezTo>
                  <a:cubicBezTo>
                    <a:pt x="3954462" y="925528"/>
                    <a:pt x="4291013" y="19066"/>
                    <a:pt x="4572000" y="19066"/>
                  </a:cubicBezTo>
                  <a:cubicBezTo>
                    <a:pt x="4852987" y="19066"/>
                    <a:pt x="5093493" y="471503"/>
                    <a:pt x="5334000" y="923941"/>
                  </a:cubicBezTo>
                </a:path>
              </a:pathLst>
            </a:custGeom>
            <a:noFill/>
            <a:ln w="38100">
              <a:solidFill>
                <a:srgbClr val="C36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Thermo Scientific KingFisher Apex Benchtop Sample Prep KingFisher Apex">
              <a:extLst>
                <a:ext uri="{FF2B5EF4-FFF2-40B4-BE49-F238E27FC236}">
                  <a16:creationId xmlns:a16="http://schemas.microsoft.com/office/drawing/2014/main" id="{0A5F7CFD-9C4A-E64A-AFDF-B3B1BE8A67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85" t="4011" r="10769" b="39024"/>
            <a:stretch/>
          </p:blipFill>
          <p:spPr bwMode="auto">
            <a:xfrm>
              <a:off x="9517388" y="4193231"/>
              <a:ext cx="2666699" cy="20955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313E629-200D-4D46-A6AE-6A185DD4008A}"/>
                </a:ext>
              </a:extLst>
            </p:cNvPr>
            <p:cNvSpPr txBox="1"/>
            <p:nvPr/>
          </p:nvSpPr>
          <p:spPr>
            <a:xfrm>
              <a:off x="4415706" y="4346813"/>
              <a:ext cx="2890535" cy="369332"/>
            </a:xfrm>
            <a:prstGeom prst="rect">
              <a:avLst/>
            </a:prstGeom>
            <a:solidFill>
              <a:srgbClr val="D6BBEB"/>
            </a:solidFill>
          </p:spPr>
          <p:txBody>
            <a:bodyPr wrap="none" rtlCol="0">
              <a:spAutoFit/>
            </a:bodyPr>
            <a:lstStyle/>
            <a:p>
              <a:r>
                <a:rPr lang="en-US" b="1" dirty="0" err="1">
                  <a:latin typeface="Arial" panose="020B0604020202020204" pitchFamily="34" charset="0"/>
                  <a:cs typeface="Arial" panose="020B0604020202020204" pitchFamily="34" charset="0"/>
                </a:rPr>
                <a:t>Nanotrap</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magnetic beads</a:t>
              </a:r>
            </a:p>
          </p:txBody>
        </p:sp>
      </p:grpSp>
      <p:sp>
        <p:nvSpPr>
          <p:cNvPr id="19" name="Rectangle 18">
            <a:extLst>
              <a:ext uri="{FF2B5EF4-FFF2-40B4-BE49-F238E27FC236}">
                <a16:creationId xmlns:a16="http://schemas.microsoft.com/office/drawing/2014/main" id="{A62321A2-EA4F-6A45-9680-03EDA8FE0940}"/>
              </a:ext>
            </a:extLst>
          </p:cNvPr>
          <p:cNvSpPr/>
          <p:nvPr/>
        </p:nvSpPr>
        <p:spPr>
          <a:xfrm>
            <a:off x="0" y="6511331"/>
            <a:ext cx="3869842" cy="338554"/>
          </a:xfrm>
          <a:prstGeom prst="rect">
            <a:avLst/>
          </a:prstGeom>
        </p:spPr>
        <p:txBody>
          <a:bodyPr wrap="none">
            <a:spAutoFit/>
          </a:bodyPr>
          <a:lstStyle/>
          <a:p>
            <a:r>
              <a:rPr lang="en-US" sz="1600" dirty="0">
                <a:solidFill>
                  <a:srgbClr val="000000"/>
                </a:solidFill>
              </a:rPr>
              <a:t>https://www.ceresnano.com/viruscapture</a:t>
            </a:r>
          </a:p>
        </p:txBody>
      </p:sp>
    </p:spTree>
    <p:extLst>
      <p:ext uri="{BB962C8B-B14F-4D97-AF65-F5344CB8AC3E}">
        <p14:creationId xmlns:p14="http://schemas.microsoft.com/office/powerpoint/2010/main" val="81653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E91A-F48D-4DFD-B839-C7A9B1584F14}"/>
              </a:ext>
            </a:extLst>
          </p:cNvPr>
          <p:cNvSpPr>
            <a:spLocks noGrp="1"/>
          </p:cNvSpPr>
          <p:nvPr>
            <p:ph type="title"/>
          </p:nvPr>
        </p:nvSpPr>
        <p:spPr>
          <a:xfrm>
            <a:off x="298894" y="801045"/>
            <a:ext cx="11700690" cy="941139"/>
          </a:xfrm>
        </p:spPr>
        <p:txBody>
          <a:bodyPr vert="horz" lIns="91440" tIns="45720" rIns="91440" bIns="45720" rtlCol="0" anchor="ctr" anchorCtr="0">
            <a:noAutofit/>
          </a:bodyPr>
          <a:lstStyle/>
          <a:p>
            <a:r>
              <a:rPr lang="en-US" sz="3200" dirty="0" err="1"/>
              <a:t>Nanotrap</a:t>
            </a:r>
            <a:r>
              <a:rPr lang="en-US" sz="3200" dirty="0"/>
              <a:t>® particles recover SARS-CoV-2 in wastewater.</a:t>
            </a:r>
          </a:p>
        </p:txBody>
      </p:sp>
      <p:sp>
        <p:nvSpPr>
          <p:cNvPr id="73" name="Rectangle 72">
            <a:extLst>
              <a:ext uri="{FF2B5EF4-FFF2-40B4-BE49-F238E27FC236}">
                <a16:creationId xmlns:a16="http://schemas.microsoft.com/office/drawing/2014/main" id="{F7EEBAF6-0008-4DF8-A8C9-8E7F9314FA7C}"/>
              </a:ext>
            </a:extLst>
          </p:cNvPr>
          <p:cNvSpPr/>
          <p:nvPr/>
        </p:nvSpPr>
        <p:spPr>
          <a:xfrm>
            <a:off x="531275" y="4094906"/>
            <a:ext cx="4394461" cy="1938992"/>
          </a:xfrm>
          <a:prstGeom prst="rect">
            <a:avLst/>
          </a:prstGeom>
        </p:spPr>
        <p:txBody>
          <a:bodyPr wrap="square">
            <a:spAutoFit/>
          </a:bodyPr>
          <a:lstStyle/>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Only 10 mL wastewater is needed (~100 mL for UF and MF methods).</a:t>
            </a:r>
          </a:p>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The entire process is automated.</a:t>
            </a:r>
          </a:p>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12 samples can be processed at the same time.</a:t>
            </a:r>
          </a:p>
        </p:txBody>
      </p:sp>
      <p:sp>
        <p:nvSpPr>
          <p:cNvPr id="10" name="Rectangle 9">
            <a:extLst>
              <a:ext uri="{FF2B5EF4-FFF2-40B4-BE49-F238E27FC236}">
                <a16:creationId xmlns:a16="http://schemas.microsoft.com/office/drawing/2014/main" id="{2A8D859F-3ED3-4EF9-B55A-DFA6E0320EFF}"/>
              </a:ext>
            </a:extLst>
          </p:cNvPr>
          <p:cNvSpPr/>
          <p:nvPr/>
        </p:nvSpPr>
        <p:spPr>
          <a:xfrm>
            <a:off x="0" y="6511331"/>
            <a:ext cx="3869842" cy="338554"/>
          </a:xfrm>
          <a:prstGeom prst="rect">
            <a:avLst/>
          </a:prstGeom>
        </p:spPr>
        <p:txBody>
          <a:bodyPr wrap="none">
            <a:spAutoFit/>
          </a:bodyPr>
          <a:lstStyle/>
          <a:p>
            <a:r>
              <a:rPr lang="en-US" sz="1600" dirty="0">
                <a:solidFill>
                  <a:srgbClr val="000000"/>
                </a:solidFill>
              </a:rPr>
              <a:t>https://www.ceresnano.com/viruscapture</a:t>
            </a:r>
          </a:p>
        </p:txBody>
      </p:sp>
      <p:sp>
        <p:nvSpPr>
          <p:cNvPr id="78" name="Rectangle 77">
            <a:extLst>
              <a:ext uri="{FF2B5EF4-FFF2-40B4-BE49-F238E27FC236}">
                <a16:creationId xmlns:a16="http://schemas.microsoft.com/office/drawing/2014/main" id="{A981BE5C-3331-4767-A36C-8ED221575E4D}"/>
              </a:ext>
            </a:extLst>
          </p:cNvPr>
          <p:cNvSpPr/>
          <p:nvPr/>
        </p:nvSpPr>
        <p:spPr>
          <a:xfrm>
            <a:off x="531275" y="2506979"/>
            <a:ext cx="1545745" cy="646331"/>
          </a:xfrm>
          <a:prstGeom prst="rect">
            <a:avLst/>
          </a:prstGeom>
        </p:spPr>
        <p:txBody>
          <a:bodyPr wrap="square">
            <a:spAutoFit/>
          </a:bodyPr>
          <a:lstStyle/>
          <a:p>
            <a:r>
              <a:rPr lang="en-US" dirty="0">
                <a:solidFill>
                  <a:srgbClr val="000000"/>
                </a:solidFill>
                <a:latin typeface="Arial" panose="020B0604020202020204" pitchFamily="34" charset="0"/>
                <a:cs typeface="Arial" panose="020B0604020202020204" pitchFamily="34" charset="0"/>
              </a:rPr>
              <a:t>10 mL raw wastewater</a:t>
            </a:r>
            <a:endParaRPr lang="en-US" dirty="0">
              <a:solidFill>
                <a:srgbClr val="000000"/>
              </a:solidFill>
            </a:endParaRPr>
          </a:p>
        </p:txBody>
      </p:sp>
      <p:pic>
        <p:nvPicPr>
          <p:cNvPr id="5" name="Picture 4">
            <a:extLst>
              <a:ext uri="{FF2B5EF4-FFF2-40B4-BE49-F238E27FC236}">
                <a16:creationId xmlns:a16="http://schemas.microsoft.com/office/drawing/2014/main" id="{D921E17A-6461-4916-9401-D7B96C5EC509}"/>
              </a:ext>
            </a:extLst>
          </p:cNvPr>
          <p:cNvPicPr>
            <a:picLocks noChangeAspect="1"/>
          </p:cNvPicPr>
          <p:nvPr/>
        </p:nvPicPr>
        <p:blipFill>
          <a:blip r:embed="rId3"/>
          <a:stretch>
            <a:fillRect/>
          </a:stretch>
        </p:blipFill>
        <p:spPr>
          <a:xfrm>
            <a:off x="1903992" y="2078857"/>
            <a:ext cx="1447800" cy="1295400"/>
          </a:xfrm>
          <a:prstGeom prst="rect">
            <a:avLst/>
          </a:prstGeom>
        </p:spPr>
      </p:pic>
      <p:pic>
        <p:nvPicPr>
          <p:cNvPr id="9" name="Picture 8">
            <a:extLst>
              <a:ext uri="{FF2B5EF4-FFF2-40B4-BE49-F238E27FC236}">
                <a16:creationId xmlns:a16="http://schemas.microsoft.com/office/drawing/2014/main" id="{572E824B-1B91-4DD4-BBE1-76728756275C}"/>
              </a:ext>
            </a:extLst>
          </p:cNvPr>
          <p:cNvPicPr>
            <a:picLocks noChangeAspect="1"/>
          </p:cNvPicPr>
          <p:nvPr/>
        </p:nvPicPr>
        <p:blipFill>
          <a:blip r:embed="rId4"/>
          <a:stretch>
            <a:fillRect/>
          </a:stretch>
        </p:blipFill>
        <p:spPr>
          <a:xfrm>
            <a:off x="8695273" y="2162860"/>
            <a:ext cx="1080782" cy="1062566"/>
          </a:xfrm>
          <a:prstGeom prst="rect">
            <a:avLst/>
          </a:prstGeom>
        </p:spPr>
      </p:pic>
      <p:pic>
        <p:nvPicPr>
          <p:cNvPr id="12" name="Picture 11">
            <a:extLst>
              <a:ext uri="{FF2B5EF4-FFF2-40B4-BE49-F238E27FC236}">
                <a16:creationId xmlns:a16="http://schemas.microsoft.com/office/drawing/2014/main" id="{F83C04F9-9C99-455F-9223-4891AE5C01E5}"/>
              </a:ext>
            </a:extLst>
          </p:cNvPr>
          <p:cNvPicPr>
            <a:picLocks noChangeAspect="1"/>
          </p:cNvPicPr>
          <p:nvPr/>
        </p:nvPicPr>
        <p:blipFill>
          <a:blip r:embed="rId5"/>
          <a:stretch>
            <a:fillRect/>
          </a:stretch>
        </p:blipFill>
        <p:spPr>
          <a:xfrm>
            <a:off x="7030455" y="3940526"/>
            <a:ext cx="1291705" cy="1098553"/>
          </a:xfrm>
          <a:prstGeom prst="rect">
            <a:avLst/>
          </a:prstGeom>
        </p:spPr>
      </p:pic>
      <p:grpSp>
        <p:nvGrpSpPr>
          <p:cNvPr id="14" name="Group 13">
            <a:extLst>
              <a:ext uri="{FF2B5EF4-FFF2-40B4-BE49-F238E27FC236}">
                <a16:creationId xmlns:a16="http://schemas.microsoft.com/office/drawing/2014/main" id="{32ECE6D0-F704-43A4-8291-C1107FA46705}"/>
              </a:ext>
            </a:extLst>
          </p:cNvPr>
          <p:cNvGrpSpPr/>
          <p:nvPr/>
        </p:nvGrpSpPr>
        <p:grpSpPr>
          <a:xfrm>
            <a:off x="5536626" y="1945619"/>
            <a:ext cx="1118748" cy="1319210"/>
            <a:chOff x="5543706" y="1835160"/>
            <a:chExt cx="1118748" cy="1319210"/>
          </a:xfrm>
        </p:grpSpPr>
        <p:pic>
          <p:nvPicPr>
            <p:cNvPr id="7" name="Picture 6">
              <a:extLst>
                <a:ext uri="{FF2B5EF4-FFF2-40B4-BE49-F238E27FC236}">
                  <a16:creationId xmlns:a16="http://schemas.microsoft.com/office/drawing/2014/main" id="{2745D462-5898-493A-84BB-03998E2875BE}"/>
                </a:ext>
              </a:extLst>
            </p:cNvPr>
            <p:cNvPicPr>
              <a:picLocks noChangeAspect="1"/>
            </p:cNvPicPr>
            <p:nvPr/>
          </p:nvPicPr>
          <p:blipFill>
            <a:blip r:embed="rId6"/>
            <a:stretch>
              <a:fillRect/>
            </a:stretch>
          </p:blipFill>
          <p:spPr>
            <a:xfrm>
              <a:off x="5543706" y="2091803"/>
              <a:ext cx="953750" cy="1062567"/>
            </a:xfrm>
            <a:prstGeom prst="rect">
              <a:avLst/>
            </a:prstGeom>
          </p:spPr>
        </p:pic>
        <p:sp>
          <p:nvSpPr>
            <p:cNvPr id="13" name="Rectangle 12">
              <a:extLst>
                <a:ext uri="{FF2B5EF4-FFF2-40B4-BE49-F238E27FC236}">
                  <a16:creationId xmlns:a16="http://schemas.microsoft.com/office/drawing/2014/main" id="{70B01D7F-EF74-4046-BBBE-7205D1BDCF6F}"/>
                </a:ext>
              </a:extLst>
            </p:cNvPr>
            <p:cNvSpPr/>
            <p:nvPr/>
          </p:nvSpPr>
          <p:spPr>
            <a:xfrm>
              <a:off x="6156319" y="1835160"/>
              <a:ext cx="506135" cy="646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3A6742B-8AD8-4657-AE53-4DB2C6A95F50}"/>
              </a:ext>
            </a:extLst>
          </p:cNvPr>
          <p:cNvSpPr txBox="1"/>
          <p:nvPr/>
        </p:nvSpPr>
        <p:spPr>
          <a:xfrm>
            <a:off x="1879205" y="3322829"/>
            <a:ext cx="1564106" cy="369332"/>
          </a:xfrm>
          <a:prstGeom prst="rect">
            <a:avLst/>
          </a:prstGeom>
          <a:noFill/>
        </p:spPr>
        <p:txBody>
          <a:bodyPr wrap="square">
            <a:spAutoFit/>
          </a:bodyPr>
          <a:lstStyle/>
          <a:p>
            <a:r>
              <a:rPr lang="en-US" sz="1800" dirty="0">
                <a:solidFill>
                  <a:srgbClr val="000000"/>
                </a:solidFill>
                <a:latin typeface="Arial" panose="020B0604020202020204" pitchFamily="34" charset="0"/>
                <a:cs typeface="Arial" panose="020B0604020202020204" pitchFamily="34" charset="0"/>
              </a:rPr>
              <a:t>Virus capture</a:t>
            </a:r>
            <a:endParaRPr lang="en-US" dirty="0"/>
          </a:p>
        </p:txBody>
      </p:sp>
      <p:cxnSp>
        <p:nvCxnSpPr>
          <p:cNvPr id="20" name="Straight Arrow Connector 19">
            <a:extLst>
              <a:ext uri="{FF2B5EF4-FFF2-40B4-BE49-F238E27FC236}">
                <a16:creationId xmlns:a16="http://schemas.microsoft.com/office/drawing/2014/main" id="{1E58AAD5-7A9C-42D1-92CF-5C10243C3655}"/>
              </a:ext>
            </a:extLst>
          </p:cNvPr>
          <p:cNvCxnSpPr>
            <a:cxnSpLocks/>
          </p:cNvCxnSpPr>
          <p:nvPr/>
        </p:nvCxnSpPr>
        <p:spPr>
          <a:xfrm>
            <a:off x="3869842" y="2694143"/>
            <a:ext cx="1291705" cy="0"/>
          </a:xfrm>
          <a:prstGeom prst="straightConnector1">
            <a:avLst/>
          </a:prstGeom>
          <a:ln w="34925">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D618324-B26B-422A-A2E4-48BA357D963F}"/>
              </a:ext>
            </a:extLst>
          </p:cNvPr>
          <p:cNvSpPr txBox="1"/>
          <p:nvPr/>
        </p:nvSpPr>
        <p:spPr>
          <a:xfrm>
            <a:off x="4925736" y="3322829"/>
            <a:ext cx="2175529" cy="369332"/>
          </a:xfrm>
          <a:prstGeom prst="rect">
            <a:avLst/>
          </a:prstGeom>
          <a:noFill/>
        </p:spPr>
        <p:txBody>
          <a:bodyPr wrap="square">
            <a:spAutoFit/>
          </a:bodyPr>
          <a:lstStyle/>
          <a:p>
            <a:r>
              <a:rPr lang="en-US" sz="1800" dirty="0">
                <a:solidFill>
                  <a:srgbClr val="000000"/>
                </a:solidFill>
                <a:latin typeface="Arial" panose="020B0604020202020204" pitchFamily="34" charset="0"/>
                <a:cs typeface="Arial" panose="020B0604020202020204" pitchFamily="34" charset="0"/>
              </a:rPr>
              <a:t>Virus concentration</a:t>
            </a:r>
            <a:endParaRPr lang="en-US" dirty="0"/>
          </a:p>
        </p:txBody>
      </p:sp>
      <p:cxnSp>
        <p:nvCxnSpPr>
          <p:cNvPr id="23" name="Straight Arrow Connector 22">
            <a:extLst>
              <a:ext uri="{FF2B5EF4-FFF2-40B4-BE49-F238E27FC236}">
                <a16:creationId xmlns:a16="http://schemas.microsoft.com/office/drawing/2014/main" id="{79F1C501-C1F1-41B1-9B23-AB68186525D2}"/>
              </a:ext>
            </a:extLst>
          </p:cNvPr>
          <p:cNvCxnSpPr>
            <a:cxnSpLocks/>
          </p:cNvCxnSpPr>
          <p:nvPr/>
        </p:nvCxnSpPr>
        <p:spPr>
          <a:xfrm>
            <a:off x="6883284" y="2694143"/>
            <a:ext cx="1291705" cy="0"/>
          </a:xfrm>
          <a:prstGeom prst="straightConnector1">
            <a:avLst/>
          </a:prstGeom>
          <a:ln w="34925">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6CA7D08-5990-49D4-8548-FC0DF9435711}"/>
              </a:ext>
            </a:extLst>
          </p:cNvPr>
          <p:cNvSpPr txBox="1"/>
          <p:nvPr/>
        </p:nvSpPr>
        <p:spPr>
          <a:xfrm>
            <a:off x="8583690" y="3319098"/>
            <a:ext cx="2175529" cy="369332"/>
          </a:xfrm>
          <a:prstGeom prst="rect">
            <a:avLst/>
          </a:prstGeom>
          <a:noFill/>
        </p:spPr>
        <p:txBody>
          <a:bodyPr wrap="square">
            <a:spAutoFit/>
          </a:bodyPr>
          <a:lstStyle/>
          <a:p>
            <a:r>
              <a:rPr lang="en-US" sz="1800" dirty="0">
                <a:solidFill>
                  <a:srgbClr val="000000"/>
                </a:solidFill>
                <a:latin typeface="Arial" panose="020B0604020202020204" pitchFamily="34" charset="0"/>
                <a:cs typeface="Arial" panose="020B0604020202020204" pitchFamily="34" charset="0"/>
              </a:rPr>
              <a:t>Virus lysis</a:t>
            </a:r>
            <a:endParaRPr lang="en-US" dirty="0"/>
          </a:p>
        </p:txBody>
      </p:sp>
      <p:cxnSp>
        <p:nvCxnSpPr>
          <p:cNvPr id="25" name="Straight Arrow Connector 24">
            <a:extLst>
              <a:ext uri="{FF2B5EF4-FFF2-40B4-BE49-F238E27FC236}">
                <a16:creationId xmlns:a16="http://schemas.microsoft.com/office/drawing/2014/main" id="{076763B6-13BC-4F19-859E-8528DC082E89}"/>
              </a:ext>
            </a:extLst>
          </p:cNvPr>
          <p:cNvCxnSpPr>
            <a:cxnSpLocks/>
          </p:cNvCxnSpPr>
          <p:nvPr/>
        </p:nvCxnSpPr>
        <p:spPr>
          <a:xfrm>
            <a:off x="9220843" y="3821101"/>
            <a:ext cx="0" cy="582457"/>
          </a:xfrm>
          <a:prstGeom prst="straightConnector1">
            <a:avLst/>
          </a:prstGeom>
          <a:ln w="34925">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298C70E-84A8-4E64-9DE2-3B08B1E64FF0}"/>
              </a:ext>
            </a:extLst>
          </p:cNvPr>
          <p:cNvCxnSpPr>
            <a:cxnSpLocks/>
          </p:cNvCxnSpPr>
          <p:nvPr/>
        </p:nvCxnSpPr>
        <p:spPr>
          <a:xfrm flipH="1">
            <a:off x="8559749" y="4387516"/>
            <a:ext cx="661094" cy="0"/>
          </a:xfrm>
          <a:prstGeom prst="straightConnector1">
            <a:avLst/>
          </a:prstGeom>
          <a:ln w="34925">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AEA65C6-CE15-49A6-AF9B-225491CEEA2D}"/>
              </a:ext>
            </a:extLst>
          </p:cNvPr>
          <p:cNvSpPr txBox="1"/>
          <p:nvPr/>
        </p:nvSpPr>
        <p:spPr>
          <a:xfrm>
            <a:off x="6878842" y="4969973"/>
            <a:ext cx="2175529" cy="369332"/>
          </a:xfrm>
          <a:prstGeom prst="rect">
            <a:avLst/>
          </a:prstGeom>
          <a:noFill/>
        </p:spPr>
        <p:txBody>
          <a:bodyPr wrap="square">
            <a:spAutoFit/>
          </a:bodyPr>
          <a:lstStyle/>
          <a:p>
            <a:r>
              <a:rPr lang="en-US" sz="1800" dirty="0">
                <a:solidFill>
                  <a:srgbClr val="000000"/>
                </a:solidFill>
                <a:latin typeface="Arial" panose="020B0604020202020204" pitchFamily="34" charset="0"/>
                <a:cs typeface="Arial" panose="020B0604020202020204" pitchFamily="34" charset="0"/>
              </a:rPr>
              <a:t>RNA purification</a:t>
            </a:r>
            <a:endParaRPr lang="en-US" dirty="0"/>
          </a:p>
        </p:txBody>
      </p:sp>
    </p:spTree>
    <p:extLst>
      <p:ext uri="{BB962C8B-B14F-4D97-AF65-F5344CB8AC3E}">
        <p14:creationId xmlns:p14="http://schemas.microsoft.com/office/powerpoint/2010/main" val="1861829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FCDA75-5DA2-4676-AA9A-1E74413A9D6A}"/>
              </a:ext>
            </a:extLst>
          </p:cNvPr>
          <p:cNvSpPr>
            <a:spLocks noGrp="1"/>
          </p:cNvSpPr>
          <p:nvPr>
            <p:ph type="title"/>
          </p:nvPr>
        </p:nvSpPr>
        <p:spPr>
          <a:xfrm>
            <a:off x="270731" y="803797"/>
            <a:ext cx="11499669" cy="1325563"/>
          </a:xfrm>
        </p:spPr>
        <p:txBody>
          <a:bodyPr vert="horz" lIns="91440" tIns="45720" rIns="91440" bIns="45720" rtlCol="0" anchor="ctr" anchorCtr="0">
            <a:noAutofit/>
          </a:bodyPr>
          <a:lstStyle/>
          <a:p>
            <a:r>
              <a:rPr lang="en-US" sz="3200" dirty="0"/>
              <a:t>The </a:t>
            </a:r>
            <a:r>
              <a:rPr lang="en-US" sz="3200" dirty="0" err="1"/>
              <a:t>Nanotrap</a:t>
            </a:r>
            <a:r>
              <a:rPr lang="en-US" sz="3200" dirty="0"/>
              <a:t>® particles yielded highest SARS-CoV-2 N gene levels among the three tested methods.</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43F6F2C-4CCF-4B25-B425-C3F4BCDDE55A}"/>
              </a:ext>
            </a:extLst>
          </p:cNvPr>
          <p:cNvPicPr>
            <a:picLocks noChangeAspect="1"/>
          </p:cNvPicPr>
          <p:nvPr/>
        </p:nvPicPr>
        <p:blipFill>
          <a:blip r:embed="rId3"/>
          <a:stretch>
            <a:fillRect/>
          </a:stretch>
        </p:blipFill>
        <p:spPr>
          <a:xfrm>
            <a:off x="1392339" y="2079043"/>
            <a:ext cx="3877492" cy="4392905"/>
          </a:xfrm>
          <a:prstGeom prst="rect">
            <a:avLst/>
          </a:prstGeom>
        </p:spPr>
      </p:pic>
      <p:sp>
        <p:nvSpPr>
          <p:cNvPr id="12" name="TextBox 11">
            <a:extLst>
              <a:ext uri="{FF2B5EF4-FFF2-40B4-BE49-F238E27FC236}">
                <a16:creationId xmlns:a16="http://schemas.microsoft.com/office/drawing/2014/main" id="{9D500EE5-5F50-4D6C-A4A3-2327D8B2476D}"/>
              </a:ext>
            </a:extLst>
          </p:cNvPr>
          <p:cNvSpPr txBox="1"/>
          <p:nvPr/>
        </p:nvSpPr>
        <p:spPr>
          <a:xfrm>
            <a:off x="6096000" y="2690335"/>
            <a:ext cx="5125887" cy="2246769"/>
          </a:xfrm>
          <a:prstGeom prst="rect">
            <a:avLst/>
          </a:prstGeom>
          <a:noFill/>
        </p:spPr>
        <p:txBody>
          <a:bodyPr wrap="square">
            <a:spAutoFit/>
          </a:bodyPr>
          <a:lstStyle/>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4 Erie County wastewater sample collected on Feb. 3, 2022</a:t>
            </a:r>
          </a:p>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CDC recommends to normalize SARS-CoV-2 N gene levels with the gene copies of fecal indicator (e.g., pepper mild mottle virus, </a:t>
            </a:r>
            <a:r>
              <a:rPr lang="en-US" sz="2000" dirty="0" err="1">
                <a:solidFill>
                  <a:srgbClr val="000000"/>
                </a:solidFill>
                <a:latin typeface="Arial" panose="020B0604020202020204" pitchFamily="34" charset="0"/>
                <a:cs typeface="Arial" panose="020B0604020202020204" pitchFamily="34" charset="0"/>
              </a:rPr>
              <a:t>PMMoV</a:t>
            </a:r>
            <a:r>
              <a:rPr lang="en-US" sz="2000" dirty="0">
                <a:solidFill>
                  <a:srgbClr val="000000"/>
                </a:solidFill>
                <a:latin typeface="Arial" panose="020B0604020202020204" pitchFamily="34" charset="0"/>
                <a:cs typeface="Arial" panose="020B0604020202020204" pitchFamily="34" charset="0"/>
              </a:rPr>
              <a:t>) in the same sample.</a:t>
            </a:r>
          </a:p>
        </p:txBody>
      </p:sp>
    </p:spTree>
    <p:extLst>
      <p:ext uri="{BB962C8B-B14F-4D97-AF65-F5344CB8AC3E}">
        <p14:creationId xmlns:p14="http://schemas.microsoft.com/office/powerpoint/2010/main" val="3388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84C7-486A-F642-B8A8-F76ECBD7F042}"/>
              </a:ext>
            </a:extLst>
          </p:cNvPr>
          <p:cNvSpPr>
            <a:spLocks noGrp="1"/>
          </p:cNvSpPr>
          <p:nvPr>
            <p:ph type="title"/>
          </p:nvPr>
        </p:nvSpPr>
        <p:spPr>
          <a:xfrm>
            <a:off x="566928" y="512870"/>
            <a:ext cx="10584981" cy="2086725"/>
          </a:xfrm>
        </p:spPr>
        <p:txBody>
          <a:bodyPr/>
          <a:lstStyle/>
          <a:p>
            <a:r>
              <a:rPr lang="en-US" dirty="0"/>
              <a:t>RT-qPCR is done with N gene followed by </a:t>
            </a:r>
            <a:r>
              <a:rPr lang="en-US" dirty="0" err="1"/>
              <a:t>BCoV</a:t>
            </a:r>
            <a:r>
              <a:rPr lang="en-US" dirty="0"/>
              <a:t> (recovery) and </a:t>
            </a:r>
            <a:r>
              <a:rPr lang="en-US" dirty="0" err="1"/>
              <a:t>PMMoV</a:t>
            </a:r>
            <a:r>
              <a:rPr lang="en-US" dirty="0"/>
              <a:t> (fecal strength). </a:t>
            </a:r>
            <a:br>
              <a:rPr lang="en-US" dirty="0"/>
            </a:br>
            <a:endParaRPr lang="en-US" dirty="0"/>
          </a:p>
        </p:txBody>
      </p:sp>
      <p:pic>
        <p:nvPicPr>
          <p:cNvPr id="3073" name="Picture 1" descr="page8image58620336">
            <a:extLst>
              <a:ext uri="{FF2B5EF4-FFF2-40B4-BE49-F238E27FC236}">
                <a16:creationId xmlns:a16="http://schemas.microsoft.com/office/drawing/2014/main" id="{727E6BC0-C7C4-A742-A550-32F02754D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271860"/>
            <a:ext cx="5816600" cy="4178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8image58620752">
            <a:extLst>
              <a:ext uri="{FF2B5EF4-FFF2-40B4-BE49-F238E27FC236}">
                <a16:creationId xmlns:a16="http://schemas.microsoft.com/office/drawing/2014/main" id="{81D9F12B-EFF1-3A44-A582-B925DF59C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471" y="2213477"/>
            <a:ext cx="36068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8image41836640">
            <a:extLst>
              <a:ext uri="{FF2B5EF4-FFF2-40B4-BE49-F238E27FC236}">
                <a16:creationId xmlns:a16="http://schemas.microsoft.com/office/drawing/2014/main" id="{83DCDBBE-3F05-1244-9E8F-91E88816A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671" y="4435201"/>
            <a:ext cx="2946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A877DF-9A08-224C-846B-EFDEF6772C2D}"/>
              </a:ext>
            </a:extLst>
          </p:cNvPr>
          <p:cNvSpPr/>
          <p:nvPr/>
        </p:nvSpPr>
        <p:spPr>
          <a:xfrm>
            <a:off x="6255471" y="6360483"/>
            <a:ext cx="6096000" cy="276999"/>
          </a:xfrm>
          <a:prstGeom prst="rect">
            <a:avLst/>
          </a:prstGeom>
        </p:spPr>
        <p:txBody>
          <a:bodyPr>
            <a:spAutoFit/>
          </a:bodyPr>
          <a:lstStyle/>
          <a:p>
            <a:r>
              <a:rPr lang="en-US" sz="1200" dirty="0">
                <a:solidFill>
                  <a:srgbClr val="333333"/>
                </a:solidFill>
                <a:latin typeface="ArialMT"/>
              </a:rPr>
              <a:t>Standard curve of SARS-</a:t>
            </a:r>
            <a:r>
              <a:rPr lang="en-US" sz="1200" dirty="0" err="1">
                <a:solidFill>
                  <a:srgbClr val="333333"/>
                </a:solidFill>
                <a:latin typeface="ArialMT"/>
              </a:rPr>
              <a:t>CoV</a:t>
            </a:r>
            <a:r>
              <a:rPr lang="en-US" sz="1200" dirty="0">
                <a:solidFill>
                  <a:srgbClr val="333333"/>
                </a:solidFill>
                <a:latin typeface="ArialMT"/>
              </a:rPr>
              <a:t>-N gene positive control </a:t>
            </a:r>
            <a:endParaRPr lang="en-US" sz="1200" dirty="0"/>
          </a:p>
        </p:txBody>
      </p:sp>
      <p:sp>
        <p:nvSpPr>
          <p:cNvPr id="6" name="Rounded Rectangle 5">
            <a:extLst>
              <a:ext uri="{FF2B5EF4-FFF2-40B4-BE49-F238E27FC236}">
                <a16:creationId xmlns:a16="http://schemas.microsoft.com/office/drawing/2014/main" id="{36840174-46B8-D844-BFBA-62011EBFB2B6}"/>
              </a:ext>
            </a:extLst>
          </p:cNvPr>
          <p:cNvSpPr/>
          <p:nvPr/>
        </p:nvSpPr>
        <p:spPr>
          <a:xfrm>
            <a:off x="10067827" y="1941922"/>
            <a:ext cx="1414020" cy="657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N2</a:t>
            </a:r>
          </a:p>
        </p:txBody>
      </p:sp>
      <p:sp>
        <p:nvSpPr>
          <p:cNvPr id="13" name="Rounded Rectangle 12">
            <a:extLst>
              <a:ext uri="{FF2B5EF4-FFF2-40B4-BE49-F238E27FC236}">
                <a16:creationId xmlns:a16="http://schemas.microsoft.com/office/drawing/2014/main" id="{FB65414E-DD55-4A4C-B30E-A124FD56C16E}"/>
              </a:ext>
            </a:extLst>
          </p:cNvPr>
          <p:cNvSpPr/>
          <p:nvPr/>
        </p:nvSpPr>
        <p:spPr>
          <a:xfrm>
            <a:off x="10077254" y="4138758"/>
            <a:ext cx="1414020" cy="657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PMMoV</a:t>
            </a:r>
            <a:endParaRPr lang="en-US" dirty="0"/>
          </a:p>
        </p:txBody>
      </p:sp>
      <p:sp>
        <p:nvSpPr>
          <p:cNvPr id="14" name="Rounded Rectangle 13">
            <a:extLst>
              <a:ext uri="{FF2B5EF4-FFF2-40B4-BE49-F238E27FC236}">
                <a16:creationId xmlns:a16="http://schemas.microsoft.com/office/drawing/2014/main" id="{3ED4E5DA-A193-F94E-ABE6-4BBA544E832D}"/>
              </a:ext>
            </a:extLst>
          </p:cNvPr>
          <p:cNvSpPr/>
          <p:nvPr/>
        </p:nvSpPr>
        <p:spPr>
          <a:xfrm>
            <a:off x="10070447" y="3040340"/>
            <a:ext cx="1414020" cy="657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BCoV</a:t>
            </a:r>
            <a:endParaRPr lang="en-US" dirty="0"/>
          </a:p>
        </p:txBody>
      </p:sp>
      <p:cxnSp>
        <p:nvCxnSpPr>
          <p:cNvPr id="15" name="Solid Linework - End Point Solid Cirlce and Open Arrow" descr="Solid Linework with Solid Circle End Point and Open Arrow End Point">
            <a:extLst>
              <a:ext uri="{FF2B5EF4-FFF2-40B4-BE49-F238E27FC236}">
                <a16:creationId xmlns:a16="http://schemas.microsoft.com/office/drawing/2014/main" id="{0BF6ECE4-935A-AF46-BC12-069BFF811B85}"/>
              </a:ext>
            </a:extLst>
          </p:cNvPr>
          <p:cNvCxnSpPr>
            <a:cxnSpLocks/>
          </p:cNvCxnSpPr>
          <p:nvPr/>
        </p:nvCxnSpPr>
        <p:spPr>
          <a:xfrm>
            <a:off x="10774837" y="2479249"/>
            <a:ext cx="0" cy="515764"/>
          </a:xfrm>
          <a:prstGeom prst="straightConnector1">
            <a:avLst/>
          </a:prstGeom>
          <a:ln w="20320">
            <a:solidFill>
              <a:schemeClr val="tx2"/>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olid Linework - End Point Solid Cirlce and Open Arrow" descr="Solid Linework with Solid Circle End Point and Open Arrow End Point">
            <a:extLst>
              <a:ext uri="{FF2B5EF4-FFF2-40B4-BE49-F238E27FC236}">
                <a16:creationId xmlns:a16="http://schemas.microsoft.com/office/drawing/2014/main" id="{FE5070CB-F0BC-084A-ACA4-E2D01F592EB9}"/>
              </a:ext>
            </a:extLst>
          </p:cNvPr>
          <p:cNvCxnSpPr>
            <a:cxnSpLocks/>
          </p:cNvCxnSpPr>
          <p:nvPr/>
        </p:nvCxnSpPr>
        <p:spPr>
          <a:xfrm>
            <a:off x="10776408" y="3605316"/>
            <a:ext cx="0" cy="515764"/>
          </a:xfrm>
          <a:prstGeom prst="straightConnector1">
            <a:avLst/>
          </a:prstGeom>
          <a:ln w="20320">
            <a:solidFill>
              <a:schemeClr val="tx2"/>
            </a:solidFill>
            <a:headEnd type="oval"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74" name="Picture 2" descr="page8image41831600">
            <a:extLst>
              <a:ext uri="{FF2B5EF4-FFF2-40B4-BE49-F238E27FC236}">
                <a16:creationId xmlns:a16="http://schemas.microsoft.com/office/drawing/2014/main" id="{894F6A57-FF2E-5CCF-6D76-9EDC26507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8image58613888">
            <a:extLst>
              <a:ext uri="{FF2B5EF4-FFF2-40B4-BE49-F238E27FC236}">
                <a16:creationId xmlns:a16="http://schemas.microsoft.com/office/drawing/2014/main" id="{1E8416FB-73DF-748E-DC6B-7317918E4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800600"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7166"/>
      </p:ext>
    </p:extLst>
  </p:cSld>
  <p:clrMapOvr>
    <a:masterClrMapping/>
  </p:clrMapOvr>
</p:sld>
</file>

<file path=ppt/theme/theme1.xml><?xml version="1.0" encoding="utf-8"?>
<a:theme xmlns:a="http://schemas.openxmlformats.org/drawingml/2006/main" name="Office Theme">
  <a:themeElements>
    <a:clrScheme name="UB Brand Colors">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005BBB"/>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1266</Words>
  <Application>Microsoft Office PowerPoint</Application>
  <PresentationFormat>Widescreen</PresentationFormat>
  <Paragraphs>124</Paragraphs>
  <Slides>15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Regular</vt:lpstr>
      <vt:lpstr>ArialMT</vt:lpstr>
      <vt:lpstr>Calibri</vt:lpstr>
      <vt:lpstr>Helvetica</vt:lpstr>
      <vt:lpstr>Helvetica Neue</vt:lpstr>
      <vt:lpstr>System Font Regular</vt:lpstr>
      <vt:lpstr>Wingdings</vt:lpstr>
      <vt:lpstr>Office Theme</vt:lpstr>
      <vt:lpstr>WASTEWATER-BASED EPIDEMIOLOGY FOR PUBLIC HEALTH SURVEILLANCE</vt:lpstr>
      <vt:lpstr>PowerPoint Presentation</vt:lpstr>
      <vt:lpstr>PowerPoint Presentation</vt:lpstr>
      <vt:lpstr>PowerPoint Presentation</vt:lpstr>
      <vt:lpstr>CDC’s NWSS Recommended Methods: </vt:lpstr>
      <vt:lpstr>Nanotrap ® Magnetic Bead Extraction</vt:lpstr>
      <vt:lpstr>Nanotrap® particles recover SARS-CoV-2 in wastewater.</vt:lpstr>
      <vt:lpstr>The Nanotrap® particles yielded highest SARS-CoV-2 N gene levels among the three tested methods.</vt:lpstr>
      <vt:lpstr>RT-qPCR is done with N gene followed by BCoV (recovery) and PMMoV (fecal strength).  </vt:lpstr>
      <vt:lpstr>Uses for Viral Public Health Surveillance</vt:lpstr>
      <vt:lpstr>Monitoring genes in wastewater could track disease presence and burden in the community</vt:lpstr>
      <vt:lpstr>Wastewater data collect over the last two years mirrors each wave of the pandemic</vt:lpstr>
      <vt:lpstr>Wastewater data collect over the last two years mirrors each wave of the pandemic</vt:lpstr>
      <vt:lpstr>PowerPoint Presentation</vt:lpstr>
      <vt:lpstr>Acknowledgements</vt:lpstr>
    </vt:vector>
  </TitlesOfParts>
  <Manager/>
  <Company>University at Buffalo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Presentation</dc:title>
  <dc:subject/>
  <dc:creator>Division of University Communications</dc:creator>
  <cp:keywords/>
  <dc:description/>
  <cp:lastModifiedBy>Mark Hans</cp:lastModifiedBy>
  <cp:revision>102</cp:revision>
  <dcterms:created xsi:type="dcterms:W3CDTF">2019-04-04T19:20:28Z</dcterms:created>
  <dcterms:modified xsi:type="dcterms:W3CDTF">2023-05-02T22:39:49Z</dcterms:modified>
  <cp:category/>
</cp:coreProperties>
</file>