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89" r:id="rId4"/>
    <p:sldId id="275" r:id="rId5"/>
    <p:sldId id="281" r:id="rId6"/>
    <p:sldId id="291" r:id="rId7"/>
    <p:sldId id="276" r:id="rId8"/>
    <p:sldId id="292" r:id="rId9"/>
    <p:sldId id="294" r:id="rId10"/>
    <p:sldId id="296" r:id="rId11"/>
    <p:sldId id="297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6"/>
    <p:restoredTop sz="94719"/>
  </p:normalViewPr>
  <p:slideViewPr>
    <p:cSldViewPr snapToGrid="0" snapToObjects="1" showGuides="1">
      <p:cViewPr varScale="1">
        <p:scale>
          <a:sx n="107" d="100"/>
          <a:sy n="107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04132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2" y="6041329"/>
            <a:ext cx="4800595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  <p:sldLayoutId id="2147483660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 chemistry in drinking water</a:t>
            </a:r>
          </a:p>
        </p:txBody>
      </p:sp>
      <p:sp>
        <p:nvSpPr>
          <p:cNvPr id="7" name="Sub-topic">
            <a:extLst>
              <a:ext uri="{FF2B5EF4-FFF2-40B4-BE49-F238E27FC236}">
                <a16:creationId xmlns:a16="http://schemas.microsoft.com/office/drawing/2014/main" id="{9C71998B-4791-F94C-B599-D1D767436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Prashant Deherikar</a:t>
            </a:r>
          </a:p>
          <a:p>
            <a:r>
              <a:rPr lang="en-US" sz="2000" dirty="0"/>
              <a:t>Advisor: Dr. Ning Dai</a:t>
            </a:r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D920-47DD-389B-517F-CA9DFF7B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87168"/>
            <a:ext cx="10515600" cy="1103379"/>
          </a:xfrm>
        </p:spPr>
        <p:txBody>
          <a:bodyPr/>
          <a:lstStyle/>
          <a:p>
            <a:r>
              <a:rPr lang="en-US" dirty="0"/>
              <a:t>Strategies to mitigate lead risk by adjusting water chemistry :Corrosion inhibitors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31995-8E2B-DD6E-D834-3EFBEA59DA45}"/>
              </a:ext>
            </a:extLst>
          </p:cNvPr>
          <p:cNvSpPr txBox="1"/>
          <p:nvPr/>
        </p:nvSpPr>
        <p:spPr>
          <a:xfrm>
            <a:off x="421341" y="2382238"/>
            <a:ext cx="6373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Corrosion Inhibitors are added to form very low soluble scales and control lead levels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Common Corrosion Inhibitors used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Orthophosphate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Polyphosphate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Zinc-Orthophosphate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Sodium Silicate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Orthophosphate is the most commonly studied and gives the lowest lead levels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However, considering the complexities of lead chemistry, its performance varies from system to system</a:t>
            </a:r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B8C5C90E-19F9-6284-01AD-86ED77DBB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7" y="2382238"/>
            <a:ext cx="5065059" cy="3218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30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8BAB-32FB-64F3-C035-6AF1A746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 loop study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7C8F9-25EB-ED15-F9A6-21F0799E6884}"/>
              </a:ext>
            </a:extLst>
          </p:cNvPr>
          <p:cNvSpPr txBox="1"/>
          <p:nvPr/>
        </p:nvSpPr>
        <p:spPr>
          <a:xfrm>
            <a:off x="445168" y="2537012"/>
            <a:ext cx="5489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Buffalo water authorities and UB conducting study on effectiveness of corrosion inhibitors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Pipe loop study close to home drinking water system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Effectiveness of Phosphate based corrosion Inhibitors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Different dosage and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7455A-78FC-1A36-389A-06AD2144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46549" y="709447"/>
            <a:ext cx="4274952" cy="5253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FE0464-067E-3DAA-39E8-788794B0A27D}"/>
              </a:ext>
            </a:extLst>
          </p:cNvPr>
          <p:cNvSpPr txBox="1"/>
          <p:nvPr/>
        </p:nvSpPr>
        <p:spPr>
          <a:xfrm>
            <a:off x="6569243" y="5774569"/>
            <a:ext cx="301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rgbClr val="00B0F0"/>
                </a:solidFill>
              </a:rPr>
              <a:t>Pipe loop @ Colonel ward, Buffalo</a:t>
            </a:r>
          </a:p>
        </p:txBody>
      </p:sp>
    </p:spTree>
    <p:extLst>
      <p:ext uri="{BB962C8B-B14F-4D97-AF65-F5344CB8AC3E}">
        <p14:creationId xmlns:p14="http://schemas.microsoft.com/office/powerpoint/2010/main" val="227896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89BB-D47F-8E73-47BB-A1B32321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85766"/>
            <a:ext cx="10515600" cy="60478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EE937-35D7-1459-12CA-DF12FF3FD9D2}"/>
              </a:ext>
            </a:extLst>
          </p:cNvPr>
          <p:cNvSpPr txBox="1"/>
          <p:nvPr/>
        </p:nvSpPr>
        <p:spPr>
          <a:xfrm>
            <a:off x="542864" y="2260120"/>
            <a:ext cx="995729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 Corrosion Control Chemistry, Simoni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Triantafyllidou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EPA ORD-Region Small Drinking Water Systems Meeting 10/14/2020.</a:t>
            </a:r>
          </a:p>
          <a:p>
            <a:pPr marL="342900" indent="-342900"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Sheldon Masters, Marc Edwards.; Increased Lead in Water Associated wit Iron Corrosion, Environmental Engineering Science, December 2014.</a:t>
            </a:r>
          </a:p>
          <a:p>
            <a:pPr marL="342900" indent="-342900"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barry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Maynard, Overview of Lead Scale Formation and Solubility, 2008.</a:t>
            </a:r>
          </a:p>
          <a:p>
            <a:pPr marL="342900" indent="-342900"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Marc Edwards, Abhijit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.; Role of chlorine and chloramine in corrosion of lead-bearing plumbing materials, American Water Works Associations, October 2004.</a:t>
            </a:r>
          </a:p>
          <a:p>
            <a:pPr marL="342900" indent="-342900"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Kelsey J. Pieper, Min Tang, and Marc A. Edwards, Flint Water Crisis Caused By Interrupted Corrosion Control: Investigating “Ground Zero” Home, Environmental Science &amp; Technology, February 2017.</a:t>
            </a:r>
          </a:p>
          <a:p>
            <a:pPr marL="342900" indent="-342900">
              <a:buAutoNum type="arabicPeriod"/>
            </a:pP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Caroline K. Nguyen, Kendall R. Stone, Marc Edwards.;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Chloride-to-sulfate mass ratio: Practical studies in galvanic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corrosion of lead solder 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Water Works Associations, January  2011.</a:t>
            </a:r>
            <a:endParaRPr lang="en-US" sz="1400" dirty="0"/>
          </a:p>
          <a:p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010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65B45-44BE-8CE6-B993-EB16897D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85766"/>
            <a:ext cx="5337483" cy="60478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1F9F5-4B76-A1CE-835D-F4F021D3035B}"/>
              </a:ext>
            </a:extLst>
          </p:cNvPr>
          <p:cNvSpPr txBox="1"/>
          <p:nvPr/>
        </p:nvSpPr>
        <p:spPr>
          <a:xfrm>
            <a:off x="566929" y="2364376"/>
            <a:ext cx="60490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Lead is a neurotoxin, represents a significant public health risks especially to infants, young children and pregnant women</a:t>
            </a:r>
          </a:p>
          <a:p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Health concerns: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Lower IQ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Shorter attention span, learning and behavioral problems in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High blood pressure, kidney and liver damage in adults</a:t>
            </a:r>
          </a:p>
          <a:p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Sources of Lead: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Drinking water pipes: </a:t>
            </a:r>
            <a:r>
              <a:rPr lang="en-US" sz="1600" dirty="0"/>
              <a:t>Lead service line, leaded solder, leaded brass, galvanic pipes</a:t>
            </a:r>
            <a:endParaRPr lang="en-US" sz="16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Lead paints</a:t>
            </a:r>
          </a:p>
          <a:p>
            <a:pPr lvl="1"/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Regulations: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Lead and copper rule (USEPA 2021): 15 ppb Action level and 10 ppb triggered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BF22FF-D1DB-F3AC-93F8-E9ACE70A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53" y="1072253"/>
            <a:ext cx="5337484" cy="4864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E6E2F3-9D15-47EC-54E3-B725553B75B8}"/>
              </a:ext>
            </a:extLst>
          </p:cNvPr>
          <p:cNvSpPr txBox="1"/>
          <p:nvPr/>
        </p:nvSpPr>
        <p:spPr>
          <a:xfrm>
            <a:off x="6894095" y="6281644"/>
            <a:ext cx="30391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Simoni, EPA ORD, 2020</a:t>
            </a:r>
          </a:p>
        </p:txBody>
      </p:sp>
    </p:spTree>
    <p:extLst>
      <p:ext uri="{BB962C8B-B14F-4D97-AF65-F5344CB8AC3E}">
        <p14:creationId xmlns:p14="http://schemas.microsoft.com/office/powerpoint/2010/main" val="59077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99CF1-9CB0-09F1-028A-37FEF66C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mitigating lead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0E51F-B58B-792E-5220-AC2A924AFB72}"/>
              </a:ext>
            </a:extLst>
          </p:cNvPr>
          <p:cNvSpPr txBox="1"/>
          <p:nvPr/>
        </p:nvSpPr>
        <p:spPr>
          <a:xfrm>
            <a:off x="385011" y="2090547"/>
            <a:ext cx="94044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US EPA estimates there are about 6-10 millions Lead service lines across united states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Lead service line replacement is the best way to get rid of lead from drinking water but it’s a costly and slow process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Adjustment of water chemistry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pH/Alkalinity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Disinfectants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CSMR/Coagulants</a:t>
            </a:r>
          </a:p>
          <a:p>
            <a:pPr lvl="1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Addition of corrosion inhibitors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Orthophosphate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Polyphosphate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Ortho/Poly Blend</a:t>
            </a:r>
          </a:p>
        </p:txBody>
      </p:sp>
    </p:spTree>
    <p:extLst>
      <p:ext uri="{BB962C8B-B14F-4D97-AF65-F5344CB8AC3E}">
        <p14:creationId xmlns:p14="http://schemas.microsoft.com/office/powerpoint/2010/main" val="13909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AF0E-7149-F697-8615-02557D8E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32283"/>
            <a:ext cx="5105400" cy="604781"/>
          </a:xfrm>
        </p:spPr>
        <p:txBody>
          <a:bodyPr/>
          <a:lstStyle/>
          <a:p>
            <a:r>
              <a:rPr lang="en-US" dirty="0"/>
              <a:t>Lead Chemistry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F4D3C-BD8E-5A5C-9585-0D27C7871343}"/>
              </a:ext>
            </a:extLst>
          </p:cNvPr>
          <p:cNvSpPr txBox="1"/>
          <p:nvPr/>
        </p:nvSpPr>
        <p:spPr>
          <a:xfrm>
            <a:off x="448914" y="2044005"/>
            <a:ext cx="487244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Oxidation:     Pb ↔ Pb</a:t>
            </a:r>
            <a:r>
              <a:rPr lang="en-US" baseline="30000" dirty="0">
                <a:latin typeface="+mj-lt"/>
              </a:rPr>
              <a:t>2+</a:t>
            </a:r>
            <a:r>
              <a:rPr lang="en-US" dirty="0">
                <a:latin typeface="+mj-lt"/>
              </a:rPr>
              <a:t> + 2e</a:t>
            </a:r>
            <a:r>
              <a:rPr lang="en-US" baseline="30000" dirty="0">
                <a:latin typeface="+mj-lt"/>
              </a:rPr>
              <a:t>- </a:t>
            </a:r>
          </a:p>
          <a:p>
            <a:r>
              <a:rPr lang="en-US" baseline="30000" dirty="0">
                <a:latin typeface="+mj-lt"/>
              </a:rPr>
              <a:t>                                </a:t>
            </a:r>
          </a:p>
          <a:p>
            <a:r>
              <a:rPr lang="en-US" baseline="30000" dirty="0">
                <a:latin typeface="+mj-lt"/>
              </a:rPr>
              <a:t>                                </a:t>
            </a:r>
            <a:r>
              <a:rPr lang="en-US" dirty="0">
                <a:latin typeface="+mj-lt"/>
              </a:rPr>
              <a:t>Pb ↔ Pb</a:t>
            </a:r>
            <a:r>
              <a:rPr lang="en-US" baseline="30000" dirty="0">
                <a:latin typeface="+mj-lt"/>
              </a:rPr>
              <a:t>4+</a:t>
            </a:r>
            <a:r>
              <a:rPr lang="en-US" dirty="0">
                <a:latin typeface="+mj-lt"/>
              </a:rPr>
              <a:t> + 4e</a:t>
            </a:r>
            <a:r>
              <a:rPr lang="en-US" baseline="30000" dirty="0">
                <a:latin typeface="+mj-lt"/>
              </a:rPr>
              <a:t>- 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Reduction:  </a:t>
            </a:r>
            <a:r>
              <a:rPr lang="en-US" dirty="0" err="1">
                <a:latin typeface="+mj-lt"/>
              </a:rPr>
              <a:t>OCl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+ 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 + 2e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↔ Cl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+ OH</a:t>
            </a:r>
            <a:r>
              <a:rPr lang="en-US" baseline="30000" dirty="0">
                <a:latin typeface="+mj-lt"/>
              </a:rPr>
              <a:t>-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           </a:t>
            </a:r>
          </a:p>
          <a:p>
            <a:r>
              <a:rPr lang="en-US" dirty="0">
                <a:latin typeface="+mj-lt"/>
              </a:rPr>
              <a:t>                  2OCl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+ 2H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 + 4e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↔ 2Cl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+ 2OH</a:t>
            </a:r>
            <a:r>
              <a:rPr lang="en-US" baseline="30000" dirty="0">
                <a:latin typeface="+mj-lt"/>
              </a:rPr>
              <a:t>-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                  </a:t>
            </a:r>
          </a:p>
          <a:p>
            <a:r>
              <a:rPr lang="en-US" dirty="0">
                <a:latin typeface="+mj-lt"/>
              </a:rPr>
              <a:t>                   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+ 4H</a:t>
            </a:r>
            <a:r>
              <a:rPr lang="en-US" baseline="30000" dirty="0">
                <a:latin typeface="+mj-lt"/>
              </a:rPr>
              <a:t>+</a:t>
            </a:r>
            <a:r>
              <a:rPr lang="en-US" dirty="0">
                <a:latin typeface="+mj-lt"/>
              </a:rPr>
              <a:t> + 4e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↔ 2H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0B210-FA6A-3D34-1CA7-58239E22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74" y="1647130"/>
            <a:ext cx="4872445" cy="3919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9A1D7-DB79-650E-79EF-5692303CA6FF}"/>
              </a:ext>
            </a:extLst>
          </p:cNvPr>
          <p:cNvSpPr txBox="1"/>
          <p:nvPr/>
        </p:nvSpPr>
        <p:spPr>
          <a:xfrm>
            <a:off x="216946" y="6099092"/>
            <a:ext cx="630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+mj-lt"/>
              </a:rPr>
              <a:t>Corrosion products forms passivating scale over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A0495-4B11-B8D7-FB42-32E5D632CC23}"/>
              </a:ext>
            </a:extLst>
          </p:cNvPr>
          <p:cNvSpPr txBox="1"/>
          <p:nvPr/>
        </p:nvSpPr>
        <p:spPr>
          <a:xfrm>
            <a:off x="7694762" y="6314536"/>
            <a:ext cx="211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Simoni, EPA ORD,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CDA15-9A7A-38AB-5B13-7F97CFB9B52F}"/>
              </a:ext>
            </a:extLst>
          </p:cNvPr>
          <p:cNvSpPr txBox="1"/>
          <p:nvPr/>
        </p:nvSpPr>
        <p:spPr>
          <a:xfrm>
            <a:off x="378310" y="1713642"/>
            <a:ext cx="5975105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Pb</a:t>
            </a:r>
            <a:r>
              <a:rPr lang="en-US" baseline="30000" dirty="0">
                <a:latin typeface="+mj-lt"/>
              </a:rPr>
              <a:t>2+</a:t>
            </a:r>
            <a:r>
              <a:rPr lang="en-US" dirty="0">
                <a:latin typeface="+mj-lt"/>
              </a:rPr>
              <a:t> + CO</a:t>
            </a:r>
            <a:r>
              <a:rPr lang="en-US" baseline="-25000" dirty="0">
                <a:latin typeface="+mj-lt"/>
              </a:rPr>
              <a:t>3</a:t>
            </a:r>
            <a:r>
              <a:rPr lang="en-US" baseline="30000" dirty="0">
                <a:latin typeface="+mj-lt"/>
              </a:rPr>
              <a:t>2-</a:t>
            </a:r>
            <a:r>
              <a:rPr lang="en-US" dirty="0">
                <a:latin typeface="+mj-lt"/>
              </a:rPr>
              <a:t> ↔  PbCO</a:t>
            </a:r>
            <a:r>
              <a:rPr lang="en-US" baseline="-25000" dirty="0">
                <a:latin typeface="+mj-lt"/>
              </a:rPr>
              <a:t>3</a:t>
            </a:r>
            <a:endParaRPr lang="en-US" baseline="30000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2Pb</a:t>
            </a:r>
            <a:r>
              <a:rPr lang="en-US" baseline="30000" dirty="0">
                <a:latin typeface="+mj-lt"/>
              </a:rPr>
              <a:t>2+</a:t>
            </a:r>
            <a:r>
              <a:rPr lang="en-US" dirty="0">
                <a:latin typeface="+mj-lt"/>
              </a:rPr>
              <a:t> + CO</a:t>
            </a:r>
            <a:r>
              <a:rPr lang="en-US" baseline="-25000" dirty="0">
                <a:latin typeface="+mj-lt"/>
              </a:rPr>
              <a:t>3</a:t>
            </a:r>
            <a:r>
              <a:rPr lang="en-US" baseline="30000" dirty="0">
                <a:latin typeface="+mj-lt"/>
              </a:rPr>
              <a:t>2-</a:t>
            </a:r>
            <a:r>
              <a:rPr lang="en-US" dirty="0">
                <a:latin typeface="+mj-lt"/>
              </a:rPr>
              <a:t> + 2OH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↔  Pb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(CO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)(OH)</a:t>
            </a:r>
            <a:r>
              <a:rPr lang="en-US" baseline="-25000" dirty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Pb</a:t>
            </a:r>
            <a:r>
              <a:rPr lang="en-US" baseline="30000" dirty="0">
                <a:latin typeface="+mj-lt"/>
              </a:rPr>
              <a:t>2+</a:t>
            </a:r>
            <a:r>
              <a:rPr lang="en-US" dirty="0">
                <a:latin typeface="+mj-lt"/>
              </a:rPr>
              <a:t> + H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O ↔  </a:t>
            </a:r>
            <a:r>
              <a:rPr lang="en-US" dirty="0" err="1">
                <a:latin typeface="+mj-lt"/>
              </a:rPr>
              <a:t>PbO</a:t>
            </a:r>
            <a:r>
              <a:rPr lang="en-US" dirty="0">
                <a:latin typeface="+mj-lt"/>
              </a:rPr>
              <a:t> + 2H</a:t>
            </a:r>
            <a:r>
              <a:rPr lang="en-US" baseline="30000" dirty="0">
                <a:latin typeface="+mj-lt"/>
              </a:rPr>
              <a:t>+</a:t>
            </a:r>
          </a:p>
          <a:p>
            <a:endParaRPr lang="en-US" baseline="30000" dirty="0">
              <a:latin typeface="+mj-lt"/>
            </a:endParaRPr>
          </a:p>
          <a:p>
            <a:endParaRPr lang="en-US" baseline="30000" dirty="0">
              <a:latin typeface="+mj-lt"/>
            </a:endParaRPr>
          </a:p>
          <a:p>
            <a:r>
              <a:rPr lang="en-US" dirty="0">
                <a:latin typeface="+mj-lt"/>
              </a:rPr>
              <a:t>5Pb</a:t>
            </a:r>
            <a:r>
              <a:rPr lang="en-US" baseline="30000" dirty="0">
                <a:latin typeface="+mj-lt"/>
              </a:rPr>
              <a:t>2+ </a:t>
            </a:r>
            <a:r>
              <a:rPr lang="en-US" dirty="0">
                <a:latin typeface="+mj-lt"/>
              </a:rPr>
              <a:t>+ 3PO</a:t>
            </a:r>
            <a:r>
              <a:rPr lang="en-US" baseline="-25000" dirty="0">
                <a:latin typeface="+mj-lt"/>
              </a:rPr>
              <a:t>4</a:t>
            </a:r>
            <a:r>
              <a:rPr lang="en-US" baseline="30000" dirty="0">
                <a:latin typeface="+mj-lt"/>
              </a:rPr>
              <a:t>3-</a:t>
            </a:r>
            <a:r>
              <a:rPr lang="en-US" dirty="0">
                <a:latin typeface="+mj-lt"/>
              </a:rPr>
              <a:t> + Cl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↔  Pb</a:t>
            </a:r>
            <a:r>
              <a:rPr lang="en-US" baseline="-25000" dirty="0">
                <a:latin typeface="+mj-lt"/>
              </a:rPr>
              <a:t>5</a:t>
            </a:r>
            <a:r>
              <a:rPr lang="en-US" dirty="0">
                <a:latin typeface="+mj-lt"/>
              </a:rPr>
              <a:t>(PO</a:t>
            </a:r>
            <a:r>
              <a:rPr lang="en-US" baseline="-25000" dirty="0">
                <a:latin typeface="+mj-lt"/>
              </a:rPr>
              <a:t>4</a:t>
            </a:r>
            <a:r>
              <a:rPr lang="en-US" dirty="0">
                <a:latin typeface="+mj-lt"/>
              </a:rPr>
              <a:t>)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Cl</a:t>
            </a:r>
            <a:endParaRPr lang="en-US" baseline="30000" dirty="0">
              <a:latin typeface="+mj-lt"/>
            </a:endParaRPr>
          </a:p>
          <a:p>
            <a:endParaRPr lang="en-US" baseline="30000" dirty="0">
              <a:latin typeface="+mj-lt"/>
            </a:endParaRPr>
          </a:p>
          <a:p>
            <a:endParaRPr lang="en-US" baseline="30000" dirty="0">
              <a:latin typeface="+mj-lt"/>
            </a:endParaRPr>
          </a:p>
          <a:p>
            <a:r>
              <a:rPr lang="en-US" dirty="0">
                <a:latin typeface="+mj-lt"/>
              </a:rPr>
              <a:t>Dissolved Pb = Pb</a:t>
            </a:r>
            <a:r>
              <a:rPr lang="en-US" baseline="30000" dirty="0">
                <a:latin typeface="+mj-lt"/>
              </a:rPr>
              <a:t>2+ </a:t>
            </a:r>
            <a:r>
              <a:rPr lang="en-US" dirty="0">
                <a:latin typeface="+mj-lt"/>
              </a:rPr>
              <a:t>+ PbCO</a:t>
            </a:r>
            <a:r>
              <a:rPr lang="en-US" baseline="-25000" dirty="0">
                <a:latin typeface="+mj-lt"/>
              </a:rPr>
              <a:t>3 </a:t>
            </a:r>
            <a:r>
              <a:rPr lang="en-US" dirty="0">
                <a:latin typeface="+mj-lt"/>
              </a:rPr>
              <a:t> + Pb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(CO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)(OH)</a:t>
            </a:r>
            <a:r>
              <a:rPr lang="en-US" baseline="-25000" dirty="0">
                <a:latin typeface="+mj-lt"/>
              </a:rPr>
              <a:t>2 </a:t>
            </a:r>
            <a:r>
              <a:rPr lang="en-US" dirty="0">
                <a:latin typeface="+mj-lt"/>
              </a:rPr>
              <a:t> + Pb</a:t>
            </a:r>
            <a:r>
              <a:rPr lang="en-US" baseline="-25000" dirty="0">
                <a:latin typeface="+mj-lt"/>
              </a:rPr>
              <a:t>5</a:t>
            </a:r>
            <a:r>
              <a:rPr lang="en-US" dirty="0">
                <a:latin typeface="+mj-lt"/>
              </a:rPr>
              <a:t>(PO</a:t>
            </a:r>
            <a:r>
              <a:rPr lang="en-US" baseline="-25000" dirty="0">
                <a:latin typeface="+mj-lt"/>
              </a:rPr>
              <a:t>4</a:t>
            </a:r>
            <a:r>
              <a:rPr lang="en-US" dirty="0">
                <a:latin typeface="+mj-lt"/>
              </a:rPr>
              <a:t>)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Cl +….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Total lead = Dissolved Pb + Particulate Pb</a:t>
            </a:r>
          </a:p>
          <a:p>
            <a:endParaRPr lang="en-US" dirty="0">
              <a:latin typeface="+mj-lt"/>
            </a:endParaRPr>
          </a:p>
          <a:p>
            <a:r>
              <a:rPr lang="en-US" sz="1400" dirty="0">
                <a:latin typeface="+mj-lt"/>
              </a:rPr>
              <a:t>Table 10.1, Pg 370, </a:t>
            </a:r>
            <a:r>
              <a:rPr lang="en-US" sz="1400" dirty="0" err="1">
                <a:latin typeface="+mj-lt"/>
              </a:rPr>
              <a:t>Brezonik:An</a:t>
            </a:r>
            <a:r>
              <a:rPr lang="en-US" sz="1400" dirty="0">
                <a:latin typeface="+mj-lt"/>
              </a:rPr>
              <a:t> Introduction to the Chemistry of Natural and Engineered </a:t>
            </a:r>
            <a:r>
              <a:rPr lang="en-US" sz="1400" dirty="0" err="1">
                <a:latin typeface="+mj-lt"/>
              </a:rPr>
              <a:t>Aqautic</a:t>
            </a:r>
            <a:endParaRPr lang="en-US" sz="14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3F6DB-7076-166F-349F-026173C6A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770" y="2867831"/>
            <a:ext cx="4510252" cy="16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E645D3-BF74-25F8-24DD-D110DE9C6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40378"/>
              </p:ext>
            </p:extLst>
          </p:nvPr>
        </p:nvGraphicFramePr>
        <p:xfrm>
          <a:off x="649986" y="1593411"/>
          <a:ext cx="9084579" cy="3078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5104">
                  <a:extLst>
                    <a:ext uri="{9D8B030D-6E8A-4147-A177-3AD203B41FA5}">
                      <a16:colId xmlns:a16="http://schemas.microsoft.com/office/drawing/2014/main" val="2689458869"/>
                    </a:ext>
                  </a:extLst>
                </a:gridCol>
                <a:gridCol w="2431677">
                  <a:extLst>
                    <a:ext uri="{9D8B030D-6E8A-4147-A177-3AD203B41FA5}">
                      <a16:colId xmlns:a16="http://schemas.microsoft.com/office/drawing/2014/main" val="3465248889"/>
                    </a:ext>
                  </a:extLst>
                </a:gridCol>
                <a:gridCol w="2206763">
                  <a:extLst>
                    <a:ext uri="{9D8B030D-6E8A-4147-A177-3AD203B41FA5}">
                      <a16:colId xmlns:a16="http://schemas.microsoft.com/office/drawing/2014/main" val="3986509404"/>
                    </a:ext>
                  </a:extLst>
                </a:gridCol>
                <a:gridCol w="1658470">
                  <a:extLst>
                    <a:ext uri="{9D8B030D-6E8A-4147-A177-3AD203B41FA5}">
                      <a16:colId xmlns:a16="http://schemas.microsoft.com/office/drawing/2014/main" val="2966178074"/>
                    </a:ext>
                  </a:extLst>
                </a:gridCol>
                <a:gridCol w="1352565">
                  <a:extLst>
                    <a:ext uri="{9D8B030D-6E8A-4147-A177-3AD203B41FA5}">
                      <a16:colId xmlns:a16="http://schemas.microsoft.com/office/drawing/2014/main" val="1252819534"/>
                    </a:ext>
                  </a:extLst>
                </a:gridCol>
              </a:tblGrid>
              <a:tr h="5748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 Oxidation State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Formula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Log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Kso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0562707"/>
                  </a:ext>
                </a:extLst>
              </a:tr>
              <a:tr h="37574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+mj-lt"/>
                        </a:rPr>
                        <a:t>Oxides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Pb(IV)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Plattnerite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PbO</a:t>
                      </a:r>
                      <a:r>
                        <a:rPr lang="en-US" sz="1800" u="none" strike="noStrike" baseline="-25000" dirty="0"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---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56151669"/>
                  </a:ext>
                </a:extLst>
              </a:tr>
              <a:tr h="4815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Pb(II)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Litharge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PbO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---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78561432"/>
                  </a:ext>
                </a:extLst>
              </a:tr>
              <a:tr h="37574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+mj-lt"/>
                        </a:rPr>
                        <a:t>Carbonates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Pb(II)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Cerussite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PbCO</a:t>
                      </a:r>
                      <a:r>
                        <a:rPr lang="en-US" sz="1800" u="none" strike="noStrike" baseline="-25000" dirty="0"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-13.13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11858365"/>
                  </a:ext>
                </a:extLst>
              </a:tr>
              <a:tr h="635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Pb(II)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Hydrocerussite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Pb(CO</a:t>
                      </a:r>
                      <a:r>
                        <a:rPr lang="en-US" sz="1800" u="none" strike="noStrike" baseline="-25000" dirty="0">
                          <a:effectLst/>
                          <a:latin typeface="+mj-lt"/>
                        </a:rPr>
                        <a:t>3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)</a:t>
                      </a:r>
                      <a:r>
                        <a:rPr lang="en-US" sz="1800" u="none" strike="noStrike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(OH)</a:t>
                      </a:r>
                      <a:r>
                        <a:rPr lang="en-US" sz="1800" u="none" strike="noStrike" baseline="-25000" dirty="0"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-45.3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94706730"/>
                  </a:ext>
                </a:extLst>
              </a:tr>
              <a:tr h="63515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+mj-lt"/>
                        </a:rPr>
                        <a:t>Phosphate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Pb(II)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Hydroxypyromorphite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Pb</a:t>
                      </a:r>
                      <a:r>
                        <a:rPr lang="en-US" sz="1800" u="none" strike="noStrike" baseline="-25000">
                          <a:effectLst/>
                          <a:latin typeface="+mj-lt"/>
                        </a:rPr>
                        <a:t>5</a:t>
                      </a:r>
                      <a:r>
                        <a:rPr lang="en-US" sz="1800" u="none" strike="noStrike">
                          <a:effectLst/>
                          <a:latin typeface="+mj-lt"/>
                        </a:rPr>
                        <a:t>(PO</a:t>
                      </a:r>
                      <a:r>
                        <a:rPr lang="en-US" sz="1800" u="none" strike="noStrike" baseline="-25000">
                          <a:effectLst/>
                          <a:latin typeface="+mj-lt"/>
                        </a:rPr>
                        <a:t>4</a:t>
                      </a:r>
                      <a:r>
                        <a:rPr lang="en-US" sz="1800" u="none" strike="noStrike">
                          <a:effectLst/>
                          <a:latin typeface="+mj-lt"/>
                        </a:rPr>
                        <a:t>)</a:t>
                      </a:r>
                      <a:r>
                        <a:rPr lang="en-US" sz="1800" u="none" strike="noStrike" baseline="-25000">
                          <a:effectLst/>
                          <a:latin typeface="+mj-lt"/>
                        </a:rPr>
                        <a:t>3</a:t>
                      </a:r>
                      <a:r>
                        <a:rPr lang="en-US" sz="1800" u="none" strike="noStrike">
                          <a:effectLst/>
                          <a:latin typeface="+mj-lt"/>
                        </a:rPr>
                        <a:t>OH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-62.79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529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56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D920-47DD-389B-517F-CA9DFF7B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987168"/>
            <a:ext cx="10926117" cy="1103379"/>
          </a:xfrm>
        </p:spPr>
        <p:txBody>
          <a:bodyPr/>
          <a:lstStyle/>
          <a:p>
            <a:r>
              <a:rPr lang="en-US" dirty="0"/>
              <a:t>Strategies to mitigate lead risk by adjusting water chemistry : 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31995-8E2B-DD6E-D834-3EFBEA59DA45}"/>
              </a:ext>
            </a:extLst>
          </p:cNvPr>
          <p:cNvSpPr txBox="1"/>
          <p:nvPr/>
        </p:nvSpPr>
        <p:spPr>
          <a:xfrm>
            <a:off x="52251" y="2440662"/>
            <a:ext cx="556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High pH favors the formation of low solubility scale Hydrocerussite, lowering lead levels</a:t>
            </a:r>
          </a:p>
          <a:p>
            <a:endParaRPr lang="en-US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However, it is affected by temperature and iron</a:t>
            </a:r>
          </a:p>
          <a:p>
            <a:endParaRPr lang="en-US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" pitchFamily="2" charset="0"/>
              </a:rPr>
              <a:t>Providence, RI change in pH from 10.3-9.7, caused dissolution of lead bearing iron rust layer and increased lead and iron concentration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A5313-DD3F-C12F-8896-3C584F80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976" y="2019741"/>
            <a:ext cx="3775165" cy="3557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D0D08F-AE23-89FA-E535-042A13AC6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337" y="1664529"/>
            <a:ext cx="5806977" cy="4338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0B5BA7-0CF7-0D73-470C-B328337690D1}"/>
              </a:ext>
            </a:extLst>
          </p:cNvPr>
          <p:cNvSpPr txBox="1"/>
          <p:nvPr/>
        </p:nvSpPr>
        <p:spPr>
          <a:xfrm>
            <a:off x="6212541" y="6060142"/>
            <a:ext cx="421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</a:rPr>
              <a:t>Simoni, EPA ORD, 2020 and  Sheldon et al., 2014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D920-47DD-389B-517F-CA9DFF7B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3" y="987168"/>
            <a:ext cx="10829865" cy="1103379"/>
          </a:xfrm>
        </p:spPr>
        <p:txBody>
          <a:bodyPr/>
          <a:lstStyle/>
          <a:p>
            <a:r>
              <a:rPr lang="en-US" dirty="0"/>
              <a:t>Strategies to mitigate lead risk by adjusting water chemistry : Disinfectant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31995-8E2B-DD6E-D834-3EFBEA59DA45}"/>
              </a:ext>
            </a:extLst>
          </p:cNvPr>
          <p:cNvSpPr txBox="1"/>
          <p:nvPr/>
        </p:nvSpPr>
        <p:spPr>
          <a:xfrm>
            <a:off x="52250" y="2440662"/>
            <a:ext cx="7074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Free chlorine provides high ORP environment, favors formation of low solubility PbO</a:t>
            </a:r>
            <a:r>
              <a:rPr lang="en-US" sz="1400" dirty="0">
                <a:latin typeface="Times" pitchFamily="2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" pitchFamily="2" charset="0"/>
              </a:rPr>
              <a:t>Utilities strive to comply with multiple regulation: chlorine forms Disinfection Byproducts so switch to monochloramine is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" pitchFamily="2" charset="0"/>
              </a:rPr>
              <a:t>Washington DC’s water crisis: caused by switch from chlorine to chloramine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E02565-CB08-FDFC-7649-29EA2D60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208" y="1821973"/>
            <a:ext cx="4997450" cy="3822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AD8DF7-B869-524D-28C2-4B80F576775A}"/>
              </a:ext>
            </a:extLst>
          </p:cNvPr>
          <p:cNvSpPr txBox="1"/>
          <p:nvPr/>
        </p:nvSpPr>
        <p:spPr>
          <a:xfrm>
            <a:off x="6809875" y="6024282"/>
            <a:ext cx="4150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rgbClr val="00B0F0"/>
                </a:solidFill>
              </a:rPr>
              <a:t>J. Barry </a:t>
            </a:r>
            <a:r>
              <a:rPr lang="en-US" sz="1400" i="1" dirty="0" err="1">
                <a:solidFill>
                  <a:srgbClr val="00B0F0"/>
                </a:solidFill>
              </a:rPr>
              <a:t>maynard</a:t>
            </a:r>
            <a:r>
              <a:rPr lang="en-US" sz="1400" i="1" dirty="0">
                <a:solidFill>
                  <a:srgbClr val="00B0F0"/>
                </a:solidFill>
              </a:rPr>
              <a:t>, 2008 and Edwards et al., 2004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83927-EAA2-3849-4252-A6A31081B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583" y="2090547"/>
            <a:ext cx="38227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D920-47DD-389B-517F-CA9DFF7B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87168"/>
            <a:ext cx="10515600" cy="1103379"/>
          </a:xfrm>
        </p:spPr>
        <p:txBody>
          <a:bodyPr/>
          <a:lstStyle/>
          <a:p>
            <a:r>
              <a:rPr lang="en-US" dirty="0"/>
              <a:t>Strategies to mitigate lead risk by adjusting water chemistry : CSMR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31995-8E2B-DD6E-D834-3EFBEA59DA45}"/>
              </a:ext>
            </a:extLst>
          </p:cNvPr>
          <p:cNvSpPr txBox="1"/>
          <p:nvPr/>
        </p:nvSpPr>
        <p:spPr>
          <a:xfrm>
            <a:off x="52251" y="2440662"/>
            <a:ext cx="6192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Chloride-to-sulfate mass ratio : [Cl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]/SO</a:t>
            </a:r>
            <a:r>
              <a:rPr lang="en-US" baseline="-25000" dirty="0">
                <a:latin typeface="+mj-lt"/>
              </a:rPr>
              <a:t>4</a:t>
            </a:r>
            <a:r>
              <a:rPr lang="en-US" baseline="30000" dirty="0">
                <a:latin typeface="+mj-lt"/>
              </a:rPr>
              <a:t>2-</a:t>
            </a:r>
            <a:r>
              <a:rPr lang="en-US" dirty="0">
                <a:latin typeface="+mj-lt"/>
              </a:rPr>
              <a:t>]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CSMR &gt; 0.6 leads to a serious concerns for increased lead concentration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Flint water crisis: CSMR was one of the important factor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DE749-034A-A60F-8771-AF3673DB3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58" y="2328595"/>
            <a:ext cx="3716627" cy="2891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DAC52-3317-2045-C44E-E013097DE86D}"/>
              </a:ext>
            </a:extLst>
          </p:cNvPr>
          <p:cNvSpPr txBox="1"/>
          <p:nvPr/>
        </p:nvSpPr>
        <p:spPr>
          <a:xfrm>
            <a:off x="6545179" y="5717277"/>
            <a:ext cx="4029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00B0F0"/>
                </a:solidFill>
              </a:rPr>
              <a:t>Nguyen et al., 2012 and Kelsey et al.,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3DB82-21BF-B9F6-7005-6B6A7556D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83" y="1769157"/>
            <a:ext cx="5121776" cy="36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D920-47DD-389B-517F-CA9DFF7B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87168"/>
            <a:ext cx="10515600" cy="1103379"/>
          </a:xfrm>
        </p:spPr>
        <p:txBody>
          <a:bodyPr/>
          <a:lstStyle/>
          <a:p>
            <a:r>
              <a:rPr lang="en-US" dirty="0"/>
              <a:t>Strategies to mitigate lead risk by adjusting water chemistry : Plumbing Material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31995-8E2B-DD6E-D834-3EFBEA59DA45}"/>
              </a:ext>
            </a:extLst>
          </p:cNvPr>
          <p:cNvSpPr txBox="1"/>
          <p:nvPr/>
        </p:nvSpPr>
        <p:spPr>
          <a:xfrm>
            <a:off x="52250" y="2440662"/>
            <a:ext cx="6613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Partial replacement of lead can form galvanic connection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 Lead and copper connection lead is corroded preferentially, increasing lead levels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Anode is where oxidation occurs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Cathode is where reduction occurs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EE8C1-6098-4ED8-80C8-D6B3ACC5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47" y="1963821"/>
            <a:ext cx="5614821" cy="4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872</Words>
  <Application>Microsoft Office PowerPoint</Application>
  <PresentationFormat>Widescreen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Regular</vt:lpstr>
      <vt:lpstr>System Font Regular</vt:lpstr>
      <vt:lpstr>Times</vt:lpstr>
      <vt:lpstr>Office Theme</vt:lpstr>
      <vt:lpstr>Lead chemistry in drinking water</vt:lpstr>
      <vt:lpstr>Introduction</vt:lpstr>
      <vt:lpstr>Strategies for mitigating lead risk</vt:lpstr>
      <vt:lpstr>Lead Chemistry</vt:lpstr>
      <vt:lpstr>PowerPoint Presentation</vt:lpstr>
      <vt:lpstr>Strategies to mitigate lead risk by adjusting water chemistry : pH</vt:lpstr>
      <vt:lpstr>Strategies to mitigate lead risk by adjusting water chemistry : Disinfectant</vt:lpstr>
      <vt:lpstr>Strategies to mitigate lead risk by adjusting water chemistry : CSMR</vt:lpstr>
      <vt:lpstr>Strategies to mitigate lead risk by adjusting water chemistry : Plumbing Material</vt:lpstr>
      <vt:lpstr>Strategies to mitigate lead risk by adjusting water chemistry :Corrosion inhibitors</vt:lpstr>
      <vt:lpstr>Pipe loop study </vt:lpstr>
      <vt:lpstr>References: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Mark Hans</cp:lastModifiedBy>
  <cp:revision>105</cp:revision>
  <cp:lastPrinted>2022-06-06T22:06:33Z</cp:lastPrinted>
  <dcterms:created xsi:type="dcterms:W3CDTF">2019-04-04T19:20:28Z</dcterms:created>
  <dcterms:modified xsi:type="dcterms:W3CDTF">2023-05-02T22:39:58Z</dcterms:modified>
  <cp:category/>
</cp:coreProperties>
</file>