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70" r:id="rId7"/>
    <p:sldId id="261" r:id="rId8"/>
    <p:sldId id="262" r:id="rId9"/>
    <p:sldId id="271" r:id="rId10"/>
    <p:sldId id="259" r:id="rId11"/>
    <p:sldId id="258" r:id="rId12"/>
    <p:sldId id="267" r:id="rId13"/>
    <p:sldId id="268" r:id="rId14"/>
    <p:sldId id="272" r:id="rId15"/>
    <p:sldId id="264" r:id="rId16"/>
    <p:sldId id="265" r:id="rId17"/>
    <p:sldId id="263" r:id="rId18"/>
    <p:sldId id="269" r:id="rId19"/>
    <p:sldId id="260"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234"/>
    <a:srgbClr val="646569"/>
    <a:srgbClr val="002D73"/>
    <a:srgbClr val="1F3261"/>
    <a:srgbClr val="007681"/>
    <a:srgbClr val="458993"/>
    <a:srgbClr val="6A86B8"/>
    <a:srgbClr val="F7A800"/>
    <a:srgbClr val="FFD100"/>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5681" autoAdjust="0"/>
  </p:normalViewPr>
  <p:slideViewPr>
    <p:cSldViewPr snapToGrid="0">
      <p:cViewPr varScale="1">
        <p:scale>
          <a:sx n="109" d="100"/>
          <a:sy n="109" d="100"/>
        </p:scale>
        <p:origin x="691"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CF3DF-59C6-4329-B11B-CB32CB0E89EE}"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2745C-974B-44A5-9950-B8B52E817D62}" type="slidenum">
              <a:rPr lang="en-US" smtClean="0"/>
              <a:t>‹#›</a:t>
            </a:fld>
            <a:endParaRPr lang="en-US"/>
          </a:p>
        </p:txBody>
      </p:sp>
    </p:spTree>
    <p:extLst>
      <p:ext uri="{BB962C8B-B14F-4D97-AF65-F5344CB8AC3E}">
        <p14:creationId xmlns:p14="http://schemas.microsoft.com/office/powerpoint/2010/main" val="207624240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c.ny.gov/public/974.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dec.ny.gov/docs/permits_ej_operations_pdf/cp42.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Act, which took effect on January 1, 2020, set ambitious clean energy and GHG emission reduction targets for the State of New York, including:</a:t>
            </a:r>
          </a:p>
          <a:p>
            <a:pPr lvl="1"/>
            <a:r>
              <a:rPr lang="en-US" dirty="0"/>
              <a:t>• 85% reduction in GHG emissions from 1990s levels by 2050;</a:t>
            </a:r>
          </a:p>
          <a:p>
            <a:pPr lvl="1"/>
            <a:r>
              <a:rPr lang="en-US" dirty="0"/>
              <a:t>• 100% zero-emission electricity by 2040;</a:t>
            </a:r>
          </a:p>
          <a:p>
            <a:pPr lvl="1"/>
            <a:r>
              <a:rPr lang="en-US" dirty="0"/>
              <a:t>• 70% renewable energy by 2030;</a:t>
            </a:r>
          </a:p>
          <a:p>
            <a:pPr lvl="1"/>
            <a:r>
              <a:rPr lang="en-US" dirty="0"/>
              <a:t>• 9,000 megawatts (MW) of offshore wind by 2035;</a:t>
            </a:r>
          </a:p>
          <a:p>
            <a:pPr lvl="1"/>
            <a:r>
              <a:rPr lang="en-US" dirty="0"/>
              <a:t>• 3,000 MW of energy storage by 2030;</a:t>
            </a:r>
          </a:p>
          <a:p>
            <a:pPr lvl="1"/>
            <a:r>
              <a:rPr lang="en-US" dirty="0"/>
              <a:t>• 6,000 MW of solar by 2025; and</a:t>
            </a:r>
          </a:p>
          <a:p>
            <a:pPr lvl="1"/>
            <a:r>
              <a:rPr lang="en-US" dirty="0"/>
              <a:t> 185 trillion British thermal units (Btu) of </a:t>
            </a:r>
            <a:r>
              <a:rPr lang="en-US" dirty="0" err="1"/>
              <a:t>enduse</a:t>
            </a:r>
            <a:r>
              <a:rPr lang="en-US" dirty="0"/>
              <a:t> energy savings.</a:t>
            </a:r>
          </a:p>
          <a:p>
            <a:r>
              <a:rPr lang="en-US" dirty="0"/>
              <a:t>The Climate Action Council also convened a Climate Justice Working Group to help establish criteria to define “Disadvantaged Communities.” As part of the Climate Act’s focus on climate justice, Disadvantaged Communities are required to receive 40% of the overall benefits of state spending on clean energy and energy efficiency programs and at least 35% of the benefits of these investments.</a:t>
            </a:r>
          </a:p>
          <a:p>
            <a:endParaRPr lang="en-US" dirty="0"/>
          </a:p>
        </p:txBody>
      </p:sp>
      <p:sp>
        <p:nvSpPr>
          <p:cNvPr id="4" name="Slide Number Placeholder 3"/>
          <p:cNvSpPr>
            <a:spLocks noGrp="1"/>
          </p:cNvSpPr>
          <p:nvPr>
            <p:ph type="sldNum" sz="quarter" idx="5"/>
          </p:nvPr>
        </p:nvSpPr>
        <p:spPr/>
        <p:txBody>
          <a:bodyPr/>
          <a:lstStyle/>
          <a:p>
            <a:fld id="{AFC2745C-974B-44A5-9950-B8B52E817D62}" type="slidenum">
              <a:rPr lang="en-US" smtClean="0"/>
              <a:t>8</a:t>
            </a:fld>
            <a:endParaRPr lang="en-US"/>
          </a:p>
        </p:txBody>
      </p:sp>
    </p:spTree>
    <p:extLst>
      <p:ext uri="{BB962C8B-B14F-4D97-AF65-F5344CB8AC3E}">
        <p14:creationId xmlns:p14="http://schemas.microsoft.com/office/powerpoint/2010/main" val="339545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000000"/>
                </a:solidFill>
                <a:effectLst/>
                <a:latin typeface="Helvetica" panose="020B0604020202020204" pitchFamily="34" charset="0"/>
              </a:rPr>
              <a:t>This Wampum Belt is a replica of </a:t>
            </a:r>
            <a:r>
              <a:rPr lang="en-US" b="0" i="1" dirty="0" err="1">
                <a:solidFill>
                  <a:srgbClr val="000000"/>
                </a:solidFill>
                <a:effectLst/>
                <a:latin typeface="Helvetica" panose="020B0604020202020204" pitchFamily="34" charset="0"/>
              </a:rPr>
              <a:t>Gaswenta</a:t>
            </a:r>
            <a:r>
              <a:rPr lang="en-US" b="0" i="1" dirty="0">
                <a:solidFill>
                  <a:srgbClr val="000000"/>
                </a:solidFill>
                <a:effectLst/>
                <a:latin typeface="Helvetica" panose="020B0604020202020204" pitchFamily="34" charset="0"/>
              </a:rPr>
              <a:t>, or Two Row, which illustrates the relationship between Indigenous and Euro-American settlers. We are to travel the river of life together, side by side, offering help but never interfering</a:t>
            </a:r>
          </a:p>
          <a:p>
            <a:endParaRPr lang="en-US" b="0" i="1" dirty="0">
              <a:solidFill>
                <a:srgbClr val="000000"/>
              </a:solidFill>
              <a:effectLst/>
              <a:latin typeface="Helvetica" panose="020B0604020202020204" pitchFamily="34" charset="0"/>
            </a:endParaRPr>
          </a:p>
          <a:p>
            <a:pPr algn="l"/>
            <a:r>
              <a:rPr lang="en-US" b="0" dirty="0">
                <a:solidFill>
                  <a:srgbClr val="000000"/>
                </a:solidFill>
                <a:effectLst/>
                <a:latin typeface="Helvetica" panose="020B0604020202020204" pitchFamily="34" charset="0"/>
              </a:rPr>
              <a:t>The Office of Indian Nation Affairs works to address environmental concerns, cultural resources, and advance shared knowledge through consultation with State and Federally recognized Indian Nations. DEC announced the creation of a new Office of Indian Nation Affairs in August 2022. The office combines cultural affairs, historic preservation, and consultation with Indian Nations into one team to focus DEC's consultation and engagement with Indian Nations in New York. </a:t>
            </a:r>
            <a:r>
              <a:rPr lang="en-US" b="0" u="none" strike="noStrike" dirty="0">
                <a:solidFill>
                  <a:srgbClr val="007AB7"/>
                </a:solidFill>
                <a:effectLst/>
                <a:latin typeface="Helvetica" panose="020B0604020202020204" pitchFamily="34" charset="0"/>
                <a:hlinkClick r:id="rId3"/>
              </a:rPr>
              <a:t>Consultation</a:t>
            </a:r>
            <a:r>
              <a:rPr lang="en-US" b="0" dirty="0">
                <a:solidFill>
                  <a:srgbClr val="000000"/>
                </a:solidFill>
                <a:effectLst/>
                <a:latin typeface="Helvetica" panose="020B0604020202020204" pitchFamily="34" charset="0"/>
              </a:rPr>
              <a:t> and engagement with New York's nine state and federally recognized Indian Nations is a priority for DEC and the creation of the new office builds upon the relationships and long history DEC has had with Indigenous Nations.</a:t>
            </a:r>
          </a:p>
          <a:p>
            <a:pPr algn="l"/>
            <a:endParaRPr lang="en-US" b="0" dirty="0">
              <a:solidFill>
                <a:srgbClr val="000000"/>
              </a:solidFill>
              <a:effectLst/>
              <a:latin typeface="Helvetica" panose="020B0604020202020204" pitchFamily="34" charset="0"/>
            </a:endParaRPr>
          </a:p>
          <a:p>
            <a:pPr algn="l"/>
            <a:r>
              <a:rPr lang="en-US" b="0" dirty="0">
                <a:solidFill>
                  <a:srgbClr val="000000"/>
                </a:solidFill>
                <a:effectLst/>
                <a:latin typeface="Helvetica" panose="020B0604020202020204" pitchFamily="34" charset="0"/>
              </a:rPr>
              <a:t>Together with the Office of Environmental Justice, the Office of Indian Nation Affairs works across the agency to bolster the commitment to meaningful government-to-government relations with Indian Nations through </a:t>
            </a:r>
            <a:r>
              <a:rPr lang="en-US" b="0" u="none" strike="noStrike" dirty="0">
                <a:solidFill>
                  <a:srgbClr val="007AB7"/>
                </a:solidFill>
                <a:effectLst/>
                <a:latin typeface="Helvetica" panose="020B0604020202020204" pitchFamily="34" charset="0"/>
                <a:hlinkClick r:id="rId4"/>
              </a:rPr>
              <a:t>Commissioner's Policy 42</a:t>
            </a:r>
            <a:r>
              <a:rPr lang="en-US" b="0" dirty="0">
                <a:solidFill>
                  <a:srgbClr val="000000"/>
                </a:solidFill>
                <a:effectLst/>
                <a:latin typeface="Helvetica" panose="020B0604020202020204" pitchFamily="34" charset="0"/>
              </a:rPr>
              <a:t> (PDF) which governs consultation. The mission of the office is to enhance and deepen existing engagement with the Indigenous Nations in New York through improved consultation, building shared knowledge, and communications and outreach. The Office addresses:</a:t>
            </a:r>
          </a:p>
          <a:p>
            <a:pPr algn="l">
              <a:buFont typeface="Arial" panose="020B0604020202020204" pitchFamily="34" charset="0"/>
              <a:buChar char="•"/>
            </a:pPr>
            <a:r>
              <a:rPr lang="en-US" b="0" i="0" dirty="0">
                <a:solidFill>
                  <a:srgbClr val="000000"/>
                </a:solidFill>
                <a:effectLst/>
                <a:latin typeface="Helvetica" panose="020B0604020202020204" pitchFamily="34" charset="0"/>
              </a:rPr>
              <a:t>Government-to-government consultation with State- and federally recognized Nations on environmental issues.</a:t>
            </a:r>
          </a:p>
          <a:p>
            <a:pPr algn="l">
              <a:buFont typeface="Arial" panose="020B0604020202020204" pitchFamily="34" charset="0"/>
              <a:buChar char="•"/>
            </a:pPr>
            <a:r>
              <a:rPr lang="en-US" b="0" i="0" dirty="0">
                <a:solidFill>
                  <a:srgbClr val="000000"/>
                </a:solidFill>
                <a:effectLst/>
                <a:latin typeface="Helvetica" panose="020B0604020202020204" pitchFamily="34" charset="0"/>
              </a:rPr>
              <a:t>Protection of cultural and historical resources.</a:t>
            </a:r>
          </a:p>
          <a:p>
            <a:pPr algn="l">
              <a:buFont typeface="Arial" panose="020B0604020202020204" pitchFamily="34" charset="0"/>
              <a:buChar char="•"/>
            </a:pPr>
            <a:r>
              <a:rPr lang="en-US" b="0" i="0" dirty="0">
                <a:solidFill>
                  <a:srgbClr val="000000"/>
                </a:solidFill>
                <a:effectLst/>
                <a:latin typeface="Helvetica" panose="020B0604020202020204" pitchFamily="34" charset="0"/>
              </a:rPr>
              <a:t>Development and advancement of shared knowledge and understanding via research and further developing working relations.</a:t>
            </a:r>
          </a:p>
          <a:p>
            <a:endParaRPr lang="en-US" dirty="0"/>
          </a:p>
          <a:p>
            <a:r>
              <a:rPr lang="en-US" dirty="0"/>
              <a:t>Traditional Ecological Knowledge (TEK) refers to the body of knowledge, belief, and practice that has been passed down through traditional songs, stories, and beliefs. In New York, the Haudenosaunee culture promotes teachings and values to manage natural resources in a way that preserves and protects them for seven future generations. Because TEK relates to the relationship of living beings with their environment, it is consistent with sustainability, EBM, and complements many of the actions and strategies included in the GLAA. Opportunities to integrate TEK into project decision-making, educational programming, and environmental messaging will be pursued in consultation and collaboration with Indian Nation partners. </a:t>
            </a:r>
          </a:p>
          <a:p>
            <a:endParaRPr lang="en-US" dirty="0"/>
          </a:p>
          <a:p>
            <a:r>
              <a:rPr lang="en-US" dirty="0"/>
              <a:t>https://www.bia.gov/sites/default/files/dup/assets/bia/wstreg/Guidance_Document_on_TEK_Pursuant_to_the_Great_Lakes_Water_Quality_Agreement.pdf</a:t>
            </a:r>
          </a:p>
        </p:txBody>
      </p:sp>
      <p:sp>
        <p:nvSpPr>
          <p:cNvPr id="4" name="Slide Number Placeholder 3"/>
          <p:cNvSpPr>
            <a:spLocks noGrp="1"/>
          </p:cNvSpPr>
          <p:nvPr>
            <p:ph type="sldNum" sz="quarter" idx="5"/>
          </p:nvPr>
        </p:nvSpPr>
        <p:spPr/>
        <p:txBody>
          <a:bodyPr/>
          <a:lstStyle/>
          <a:p>
            <a:fld id="{AFC2745C-974B-44A5-9950-B8B52E817D62}" type="slidenum">
              <a:rPr lang="en-US" smtClean="0"/>
              <a:t>15</a:t>
            </a:fld>
            <a:endParaRPr lang="en-US"/>
          </a:p>
        </p:txBody>
      </p:sp>
    </p:spTree>
    <p:extLst>
      <p:ext uri="{BB962C8B-B14F-4D97-AF65-F5344CB8AC3E}">
        <p14:creationId xmlns:p14="http://schemas.microsoft.com/office/powerpoint/2010/main" val="332982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377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userDrawn="1"/>
        </p:nvSpPr>
        <p:spPr>
          <a:xfrm>
            <a:off x="0" y="-2"/>
            <a:ext cx="9144000" cy="3714752"/>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0800000" flipV="1">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rtlCol="0" anchor="t" anchorCtr="0"/>
          <a:lstStyle/>
          <a:p>
            <a:pPr marL="215504" marR="0" indent="0" algn="l" defTabSz="685800" rtl="0" eaLnBrk="1" fontAlgn="auto" latinLnBrk="0" hangingPunct="1">
              <a:lnSpc>
                <a:spcPct val="100000"/>
              </a:lnSpc>
              <a:spcBef>
                <a:spcPts val="0"/>
              </a:spcBef>
              <a:spcAft>
                <a:spcPts val="0"/>
              </a:spcAft>
              <a:buClrTx/>
              <a:buSzTx/>
              <a:buFontTx/>
              <a:buNone/>
              <a:tabLst>
                <a:tab pos="8788004" algn="r"/>
              </a:tabLst>
              <a:defRPr/>
            </a:pPr>
            <a:endParaRPr lang="en-US" sz="1400" b="1" dirty="0">
              <a:solidFill>
                <a:srgbClr val="002D73"/>
              </a:solidFill>
              <a:latin typeface="Arial" panose="020B0604020202020204" pitchFamily="34" charset="0"/>
              <a:cs typeface="Arial" panose="020B0604020202020204" pitchFamily="34" charset="0"/>
            </a:endParaRPr>
          </a:p>
        </p:txBody>
      </p:sp>
      <p:sp>
        <p:nvSpPr>
          <p:cNvPr id="14" name="Rectangle 13"/>
          <p:cNvSpPr/>
          <p:nvPr userDrawn="1"/>
        </p:nvSpPr>
        <p:spPr>
          <a:xfrm>
            <a:off x="0" y="3714750"/>
            <a:ext cx="9144000" cy="762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377386"/>
            <a:ext cx="8401050" cy="1106257"/>
          </a:xfrm>
        </p:spPr>
        <p:txBody>
          <a:bodyPr anchor="b">
            <a:normAutofit/>
          </a:bodyPr>
          <a:lstStyle>
            <a:lvl1pPr algn="l">
              <a:defRPr sz="4000">
                <a:solidFill>
                  <a:schemeClr val="bg1">
                    <a:lumMod val="9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2628337"/>
            <a:ext cx="8401050" cy="911087"/>
          </a:xfrm>
        </p:spPr>
        <p:txBody>
          <a:bodyPr>
            <a:normAutofit/>
          </a:bodyPr>
          <a:lstStyle>
            <a:lvl1pPr marL="0" indent="0" algn="l">
              <a:buNone/>
              <a:defRPr sz="2800" b="1">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64EDD7B-E5F3-44C3-8DC5-885DA842370F}"/>
              </a:ext>
            </a:extLst>
          </p:cNvPr>
          <p:cNvPicPr>
            <a:picLocks noChangeAspect="1"/>
          </p:cNvPicPr>
          <p:nvPr userDrawn="1"/>
        </p:nvPicPr>
        <p:blipFill>
          <a:blip r:embed="rId2"/>
          <a:stretch>
            <a:fillRect/>
          </a:stretch>
        </p:blipFill>
        <p:spPr>
          <a:xfrm>
            <a:off x="535662" y="364331"/>
            <a:ext cx="3118103" cy="914400"/>
          </a:xfrm>
          <a:prstGeom prst="rect">
            <a:avLst/>
          </a:prstGeom>
        </p:spPr>
      </p:pic>
    </p:spTree>
    <p:extLst>
      <p:ext uri="{BB962C8B-B14F-4D97-AF65-F5344CB8AC3E}">
        <p14:creationId xmlns:p14="http://schemas.microsoft.com/office/powerpoint/2010/main" val="221047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7410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0" name="Rectangle 19"/>
          <p:cNvSpPr/>
          <p:nvPr userDrawn="1"/>
        </p:nvSpPr>
        <p:spPr>
          <a:xfrm>
            <a:off x="0" y="-2"/>
            <a:ext cx="9144000"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1" y="1621847"/>
            <a:ext cx="5334000" cy="2702503"/>
          </a:xfrm>
          <a:solidFill>
            <a:srgbClr val="002D73"/>
          </a:solidFill>
        </p:spPr>
        <p:txBody>
          <a:bodyPr lIns="512064" tIns="228600" rIns="365760" anchor="t" anchorCtr="0">
            <a:norm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5780" y="3291840"/>
            <a:ext cx="4511040" cy="891540"/>
          </a:xfrm>
        </p:spPr>
        <p:txBody>
          <a:bodyPr>
            <a:normAutofit/>
          </a:bodyPr>
          <a:lstStyle>
            <a:lvl1pPr marL="0" indent="0">
              <a:buNone/>
              <a:defRPr sz="2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Rectangle 9"/>
          <p:cNvSpPr/>
          <p:nvPr userDrawn="1"/>
        </p:nvSpPr>
        <p:spPr>
          <a:xfrm rot="10800000" flipV="1">
            <a:off x="0" y="115493"/>
            <a:ext cx="9144000" cy="220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0" rtlCol="0" anchor="ctr"/>
          <a:lstStyle/>
          <a:p>
            <a:pPr marL="215504" marR="0" indent="0" algn="l" defTabSz="685800" rtl="0" eaLnBrk="1" fontAlgn="auto" latinLnBrk="0" hangingPunct="1">
              <a:lnSpc>
                <a:spcPct val="100000"/>
              </a:lnSpc>
              <a:spcBef>
                <a:spcPts val="0"/>
              </a:spcBef>
              <a:spcAft>
                <a:spcPts val="0"/>
              </a:spcAft>
              <a:buClrTx/>
              <a:buSzTx/>
              <a:buFontTx/>
              <a:buNone/>
              <a:tabLst>
                <a:tab pos="8750300"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504" marR="0" indent="0" algn="l" defTabSz="685800" rtl="0" eaLnBrk="1" fontAlgn="auto" latinLnBrk="0" hangingPunct="1">
                <a:lnSpc>
                  <a:spcPct val="100000"/>
                </a:lnSpc>
                <a:spcBef>
                  <a:spcPts val="0"/>
                </a:spcBef>
                <a:spcAft>
                  <a:spcPts val="0"/>
                </a:spcAft>
                <a:buClrTx/>
                <a:buSzTx/>
                <a:buFontTx/>
                <a:buNone/>
                <a:tabLst>
                  <a:tab pos="8750300"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16" name="Rectangle 15"/>
          <p:cNvSpPr/>
          <p:nvPr userDrawn="1"/>
        </p:nvSpPr>
        <p:spPr>
          <a:xfrm>
            <a:off x="0" y="1540453"/>
            <a:ext cx="5334000" cy="81394"/>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8042C3-8871-4247-BA71-CC01BC76BA24}"/>
              </a:ext>
            </a:extLst>
          </p:cNvPr>
          <p:cNvPicPr>
            <a:picLocks noChangeAspect="1"/>
          </p:cNvPicPr>
          <p:nvPr userDrawn="1"/>
        </p:nvPicPr>
        <p:blipFill>
          <a:blip r:embed="rId2"/>
          <a:stretch>
            <a:fillRect/>
          </a:stretch>
        </p:blipFill>
        <p:spPr>
          <a:xfrm>
            <a:off x="7241467" y="4510086"/>
            <a:ext cx="1512010" cy="443405"/>
          </a:xfrm>
          <a:prstGeom prst="rect">
            <a:avLst/>
          </a:prstGeom>
        </p:spPr>
      </p:pic>
    </p:spTree>
    <p:extLst>
      <p:ext uri="{BB962C8B-B14F-4D97-AF65-F5344CB8AC3E}">
        <p14:creationId xmlns:p14="http://schemas.microsoft.com/office/powerpoint/2010/main" val="25733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2"/>
            <a:ext cx="8610600" cy="91966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7650" y="1428461"/>
            <a:ext cx="4167188"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9901" y="1428461"/>
            <a:ext cx="4138349"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2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3"/>
            <a:ext cx="8610600" cy="9196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7650" y="1428461"/>
            <a:ext cx="4035715" cy="617934"/>
          </a:xfrm>
        </p:spPr>
        <p:txBody>
          <a:bodyPr anchor="ctr" anchorCtr="0">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0" y="2144027"/>
            <a:ext cx="4035715"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5906" y="1428461"/>
            <a:ext cx="4042345" cy="617934"/>
          </a:xfrm>
        </p:spPr>
        <p:txBody>
          <a:bodyPr anchor="ctr" anchorCtr="0">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6" y="2144027"/>
            <a:ext cx="4042344"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8798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1"/>
            <a:ext cx="8610600" cy="919960"/>
          </a:xfrm>
        </p:spPr>
        <p:txBody>
          <a:bodyPr/>
          <a:lstStyle/>
          <a:p>
            <a:r>
              <a:rPr lang="en-US"/>
              <a:t>Click to edit Master title style</a:t>
            </a:r>
            <a:endParaRPr lang="en-US" dirty="0"/>
          </a:p>
        </p:txBody>
      </p:sp>
    </p:spTree>
    <p:extLst>
      <p:ext uri="{BB962C8B-B14F-4D97-AF65-F5344CB8AC3E}">
        <p14:creationId xmlns:p14="http://schemas.microsoft.com/office/powerpoint/2010/main" val="208138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8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a:xfrm>
            <a:off x="0" y="-2"/>
            <a:ext cx="9144000" cy="5143502"/>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rot="10800000" flipV="1">
            <a:off x="0" y="61045"/>
            <a:ext cx="9144000" cy="3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rtlCol="0" anchor="ctr"/>
          <a:lstStyle/>
          <a:p>
            <a:pPr marL="215504" marR="0" indent="0" algn="l" defTabSz="685800" rtl="0" eaLnBrk="1" fontAlgn="auto" latinLnBrk="0" hangingPunct="1">
              <a:lnSpc>
                <a:spcPct val="100000"/>
              </a:lnSpc>
              <a:spcBef>
                <a:spcPts val="0"/>
              </a:spcBef>
              <a:spcAft>
                <a:spcPts val="0"/>
              </a:spcAft>
              <a:buClrTx/>
              <a:buSzTx/>
              <a:buFontTx/>
              <a:buNone/>
              <a:tabLst>
                <a:tab pos="8750300"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504" marR="0" indent="0" algn="l" defTabSz="685800" rtl="0" eaLnBrk="1" fontAlgn="auto" latinLnBrk="0" hangingPunct="1">
                <a:lnSpc>
                  <a:spcPct val="100000"/>
                </a:lnSpc>
                <a:spcBef>
                  <a:spcPts val="0"/>
                </a:spcBef>
                <a:spcAft>
                  <a:spcPts val="0"/>
                </a:spcAft>
                <a:buClrTx/>
                <a:buSzTx/>
                <a:buFontTx/>
                <a:buNone/>
                <a:tabLst>
                  <a:tab pos="8750300"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247650" y="508792"/>
            <a:ext cx="8610600" cy="919669"/>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47650" y="1428460"/>
            <a:ext cx="8610600" cy="34356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1"/>
            <a:ext cx="9144000" cy="6104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a:extLst>
              <a:ext uri="{FF2B5EF4-FFF2-40B4-BE49-F238E27FC236}">
                <a16:creationId xmlns:a16="http://schemas.microsoft.com/office/drawing/2014/main" id="{2A8498FA-46C9-4AA3-9F2E-37E4335370F4}"/>
              </a:ext>
            </a:extLst>
          </p:cNvPr>
          <p:cNvPicPr>
            <a:picLocks noChangeAspect="1"/>
          </p:cNvPicPr>
          <p:nvPr userDrawn="1"/>
        </p:nvPicPr>
        <p:blipFill>
          <a:blip r:embed="rId9"/>
          <a:stretch>
            <a:fillRect/>
          </a:stretch>
        </p:blipFill>
        <p:spPr>
          <a:xfrm>
            <a:off x="7241466" y="4510085"/>
            <a:ext cx="1559052" cy="457200"/>
          </a:xfrm>
          <a:prstGeom prst="rect">
            <a:avLst/>
          </a:prstGeom>
        </p:spPr>
      </p:pic>
    </p:spTree>
    <p:extLst>
      <p:ext uri="{BB962C8B-B14F-4D97-AF65-F5344CB8AC3E}">
        <p14:creationId xmlns:p14="http://schemas.microsoft.com/office/powerpoint/2010/main" val="906405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0"/>
        </a:spcBef>
        <a:spcAft>
          <a:spcPts val="600"/>
        </a:spcAft>
        <a:buFontTx/>
        <a:buNone/>
        <a:defRPr sz="2400" kern="1200">
          <a:solidFill>
            <a:schemeClr val="bg1"/>
          </a:solidFill>
          <a:latin typeface="Arial" panose="020B0604020202020204" pitchFamily="34" charset="0"/>
          <a:ea typeface="+mn-ea"/>
          <a:cs typeface="Arial" panose="020B0604020202020204" pitchFamily="34" charset="0"/>
        </a:defRPr>
      </a:lvl1pPr>
      <a:lvl2pPr marL="171450" indent="-171450" algn="l" defTabSz="685800" rtl="0" eaLnBrk="1" latinLnBrk="0" hangingPunct="1">
        <a:lnSpc>
          <a:spcPct val="100000"/>
        </a:lnSpc>
        <a:spcBef>
          <a:spcPts val="0"/>
        </a:spcBef>
        <a:spcAft>
          <a:spcPts val="600"/>
        </a:spcAft>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342900" indent="-171450" algn="l" defTabSz="685800" rtl="0" eaLnBrk="1" latinLnBrk="0" hangingPunct="1">
        <a:lnSpc>
          <a:spcPct val="100000"/>
        </a:lnSpc>
        <a:spcBef>
          <a:spcPts val="0"/>
        </a:spcBef>
        <a:spcAft>
          <a:spcPts val="600"/>
        </a:spcAft>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3pPr>
      <a:lvl4pPr marL="473869" indent="-128588" algn="l" defTabSz="685800" rtl="0" eaLnBrk="1" latinLnBrk="0" hangingPunct="1">
        <a:lnSpc>
          <a:spcPct val="100000"/>
        </a:lnSpc>
        <a:spcBef>
          <a:spcPts val="0"/>
        </a:spcBef>
        <a:spcAft>
          <a:spcPts val="600"/>
        </a:spcAft>
        <a:buSzPct val="750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600075" indent="-128588" algn="l" defTabSz="685800" rtl="0" eaLnBrk="1" latinLnBrk="0" hangingPunct="1">
        <a:lnSpc>
          <a:spcPct val="100000"/>
        </a:lnSpc>
        <a:spcBef>
          <a:spcPts val="0"/>
        </a:spcBef>
        <a:spcAft>
          <a:spcPts val="600"/>
        </a:spcAft>
        <a:buSzPct val="75000"/>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bCS_7gnV6n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flipV="1">
            <a:off x="0" y="3790950"/>
            <a:ext cx="9144000" cy="1352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rtlCol="0" anchor="t" anchorCtr="0"/>
          <a:lstStyle/>
          <a:p>
            <a:pPr marL="215504" marR="0" indent="0" algn="l" defTabSz="685800" rtl="0" eaLnBrk="1" fontAlgn="auto" latinLnBrk="0" hangingPunct="1">
              <a:lnSpc>
                <a:spcPct val="100000"/>
              </a:lnSpc>
              <a:spcBef>
                <a:spcPts val="0"/>
              </a:spcBef>
              <a:spcAft>
                <a:spcPts val="0"/>
              </a:spcAft>
              <a:buClrTx/>
              <a:buSzTx/>
              <a:buFontTx/>
              <a:buNone/>
              <a:tabLst>
                <a:tab pos="8788004" algn="r"/>
              </a:tabLst>
              <a:defRPr/>
            </a:pPr>
            <a:r>
              <a:rPr lang="en-US" sz="1400" b="1" dirty="0">
                <a:solidFill>
                  <a:srgbClr val="002D73"/>
                </a:solidFill>
                <a:latin typeface="Arial" panose="020B0604020202020204" pitchFamily="34" charset="0"/>
                <a:cs typeface="Arial" panose="020B0604020202020204" pitchFamily="34" charset="0"/>
              </a:rPr>
              <a:t>Julie M. Barrett O’Neill, Region 9 DEC</a:t>
            </a:r>
          </a:p>
          <a:p>
            <a:pPr marL="215504" marR="0" indent="0" algn="l" defTabSz="685800" rtl="0" eaLnBrk="1" fontAlgn="auto" latinLnBrk="0" hangingPunct="1">
              <a:lnSpc>
                <a:spcPct val="100000"/>
              </a:lnSpc>
              <a:spcBef>
                <a:spcPts val="0"/>
              </a:spcBef>
              <a:spcAft>
                <a:spcPts val="0"/>
              </a:spcAft>
              <a:buClrTx/>
              <a:buSzTx/>
              <a:buFontTx/>
              <a:buNone/>
              <a:tabLst>
                <a:tab pos="8788004" algn="r"/>
              </a:tabLst>
              <a:defRPr/>
            </a:pPr>
            <a:r>
              <a:rPr lang="en-US" sz="1400" b="1" dirty="0">
                <a:solidFill>
                  <a:srgbClr val="002D73"/>
                </a:solidFill>
                <a:latin typeface="Arial" panose="020B0604020202020204" pitchFamily="34" charset="0"/>
                <a:cs typeface="Arial" panose="020B0604020202020204" pitchFamily="34" charset="0"/>
              </a:rPr>
              <a:t>March 2023 AWMA</a:t>
            </a:r>
          </a:p>
        </p:txBody>
      </p:sp>
    </p:spTree>
    <p:extLst>
      <p:ext uri="{BB962C8B-B14F-4D97-AF65-F5344CB8AC3E}">
        <p14:creationId xmlns:p14="http://schemas.microsoft.com/office/powerpoint/2010/main" val="182735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F5C07-63A0-4E47-93F7-BFB91DEB6CB5}"/>
              </a:ext>
            </a:extLst>
          </p:cNvPr>
          <p:cNvSpPr>
            <a:spLocks noGrp="1"/>
          </p:cNvSpPr>
          <p:nvPr>
            <p:ph type="title" idx="4294967295"/>
          </p:nvPr>
        </p:nvSpPr>
        <p:spPr>
          <a:xfrm>
            <a:off x="628650" y="138603"/>
            <a:ext cx="7886700" cy="1129413"/>
          </a:xfrm>
        </p:spPr>
        <p:txBody>
          <a:bodyPr vert="horz" lIns="91440" tIns="45720" rIns="91440" bIns="45720" rtlCol="0" anchor="ctr">
            <a:normAutofit/>
          </a:bodyPr>
          <a:lstStyle/>
          <a:p>
            <a:pPr defTabSz="914400"/>
            <a:r>
              <a:rPr lang="en-US" sz="3900" kern="1200">
                <a:solidFill>
                  <a:schemeClr val="tx1"/>
                </a:solidFill>
                <a:latin typeface="+mj-lt"/>
                <a:ea typeface="+mj-ea"/>
                <a:cs typeface="+mj-cs"/>
              </a:rPr>
              <a:t>Next Steps</a:t>
            </a:r>
          </a:p>
        </p:txBody>
      </p:sp>
      <p:pic>
        <p:nvPicPr>
          <p:cNvPr id="6" name="Picture 5">
            <a:extLst>
              <a:ext uri="{FF2B5EF4-FFF2-40B4-BE49-F238E27FC236}">
                <a16:creationId xmlns:a16="http://schemas.microsoft.com/office/drawing/2014/main" id="{1113A041-BE9C-40FA-9CD3-1A0921E0ABCA}"/>
              </a:ext>
            </a:extLst>
          </p:cNvPr>
          <p:cNvPicPr>
            <a:picLocks noChangeAspect="1"/>
          </p:cNvPicPr>
          <p:nvPr/>
        </p:nvPicPr>
        <p:blipFill>
          <a:blip r:embed="rId2"/>
          <a:stretch>
            <a:fillRect/>
          </a:stretch>
        </p:blipFill>
        <p:spPr>
          <a:xfrm>
            <a:off x="292358" y="1406619"/>
            <a:ext cx="8222991" cy="2857952"/>
          </a:xfrm>
          <a:prstGeom prst="rect">
            <a:avLst/>
          </a:prstGeom>
        </p:spPr>
      </p:pic>
    </p:spTree>
    <p:extLst>
      <p:ext uri="{BB962C8B-B14F-4D97-AF65-F5344CB8AC3E}">
        <p14:creationId xmlns:p14="http://schemas.microsoft.com/office/powerpoint/2010/main" val="137154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816E4B-4884-4F75-9D4F-3215D896CCF4}"/>
              </a:ext>
            </a:extLst>
          </p:cNvPr>
          <p:cNvSpPr>
            <a:spLocks noChangeArrowheads="1"/>
          </p:cNvSpPr>
          <p:nvPr/>
        </p:nvSpPr>
        <p:spPr bwMode="auto">
          <a:xfrm flipV="1">
            <a:off x="1613594" y="-2171701"/>
            <a:ext cx="52729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A picture containing outdoor, tree, ground, rock&#10;&#10;Description automatically generated">
            <a:extLst>
              <a:ext uri="{FF2B5EF4-FFF2-40B4-BE49-F238E27FC236}">
                <a16:creationId xmlns:a16="http://schemas.microsoft.com/office/drawing/2014/main" id="{12A779AD-7461-4319-B85F-24AFDB3D7FC1}"/>
              </a:ext>
            </a:extLst>
          </p:cNvPr>
          <p:cNvPicPr>
            <a:picLocks noChangeAspect="1"/>
          </p:cNvPicPr>
          <p:nvPr/>
        </p:nvPicPr>
        <p:blipFill>
          <a:blip r:embed="rId2"/>
          <a:stretch>
            <a:fillRect/>
          </a:stretch>
        </p:blipFill>
        <p:spPr>
          <a:xfrm>
            <a:off x="4464844" y="940296"/>
            <a:ext cx="4350544" cy="3262908"/>
          </a:xfrm>
          <a:prstGeom prst="rect">
            <a:avLst/>
          </a:prstGeom>
        </p:spPr>
      </p:pic>
      <p:pic>
        <p:nvPicPr>
          <p:cNvPr id="11" name="Picture 10" descr="A picture containing outdoor, ground, rock, sky&#10;&#10;Description automatically generated">
            <a:extLst>
              <a:ext uri="{FF2B5EF4-FFF2-40B4-BE49-F238E27FC236}">
                <a16:creationId xmlns:a16="http://schemas.microsoft.com/office/drawing/2014/main" id="{0457B979-C50D-4219-9634-FB258064BFEB}"/>
              </a:ext>
            </a:extLst>
          </p:cNvPr>
          <p:cNvPicPr>
            <a:picLocks noChangeAspect="1"/>
          </p:cNvPicPr>
          <p:nvPr/>
        </p:nvPicPr>
        <p:blipFill>
          <a:blip r:embed="rId3"/>
          <a:stretch>
            <a:fillRect/>
          </a:stretch>
        </p:blipFill>
        <p:spPr>
          <a:xfrm>
            <a:off x="328612" y="1133177"/>
            <a:ext cx="3836194" cy="2877146"/>
          </a:xfrm>
          <a:prstGeom prst="rect">
            <a:avLst/>
          </a:prstGeom>
        </p:spPr>
      </p:pic>
    </p:spTree>
    <p:extLst>
      <p:ext uri="{BB962C8B-B14F-4D97-AF65-F5344CB8AC3E}">
        <p14:creationId xmlns:p14="http://schemas.microsoft.com/office/powerpoint/2010/main" val="346392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FF34-183F-4737-9B07-15D8FA919D47}"/>
              </a:ext>
            </a:extLst>
          </p:cNvPr>
          <p:cNvSpPr>
            <a:spLocks noGrp="1"/>
          </p:cNvSpPr>
          <p:nvPr>
            <p:ph type="title"/>
          </p:nvPr>
        </p:nvSpPr>
        <p:spPr/>
        <p:txBody>
          <a:bodyPr/>
          <a:lstStyle/>
          <a:p>
            <a:r>
              <a:rPr lang="en-US" dirty="0"/>
              <a:t>Ecosystem Integrity &amp; Resilience</a:t>
            </a:r>
          </a:p>
        </p:txBody>
      </p:sp>
      <p:sp>
        <p:nvSpPr>
          <p:cNvPr id="4" name="Content Placeholder 3">
            <a:extLst>
              <a:ext uri="{FF2B5EF4-FFF2-40B4-BE49-F238E27FC236}">
                <a16:creationId xmlns:a16="http://schemas.microsoft.com/office/drawing/2014/main" id="{88C3B6E3-A88F-4E00-8876-8BB308D28823}"/>
              </a:ext>
            </a:extLst>
          </p:cNvPr>
          <p:cNvSpPr>
            <a:spLocks noGrp="1"/>
          </p:cNvSpPr>
          <p:nvPr>
            <p:ph sz="half" idx="2"/>
          </p:nvPr>
        </p:nvSpPr>
        <p:spPr>
          <a:xfrm>
            <a:off x="3542339" y="1590594"/>
            <a:ext cx="5194407" cy="3260805"/>
          </a:xfrm>
        </p:spPr>
        <p:txBody>
          <a:bodyPr/>
          <a:lstStyle/>
          <a:p>
            <a:pPr marL="342900" indent="-342900">
              <a:buFont typeface="Arial" panose="020B0604020202020204" pitchFamily="34" charset="0"/>
              <a:buChar char="•"/>
            </a:pPr>
            <a:r>
              <a:rPr lang="en-US" dirty="0"/>
              <a:t>Flood Resilience</a:t>
            </a:r>
          </a:p>
          <a:p>
            <a:pPr marL="342900" indent="-342900">
              <a:buFont typeface="Arial" panose="020B0604020202020204" pitchFamily="34" charset="0"/>
              <a:buChar char="•"/>
            </a:pPr>
            <a:r>
              <a:rPr lang="en-US" dirty="0"/>
              <a:t>Coastal Erosion Hazard Areas</a:t>
            </a:r>
          </a:p>
          <a:p>
            <a:pPr marL="342900" indent="-342900">
              <a:buFont typeface="Arial" panose="020B0604020202020204" pitchFamily="34" charset="0"/>
              <a:buChar char="•"/>
            </a:pPr>
            <a:r>
              <a:rPr lang="en-US" dirty="0"/>
              <a:t>Increased Wetland Protection</a:t>
            </a:r>
          </a:p>
          <a:p>
            <a:pPr marL="342900" indent="-342900">
              <a:buFont typeface="Arial" panose="020B0604020202020204" pitchFamily="34" charset="0"/>
              <a:buChar char="•"/>
            </a:pPr>
            <a:r>
              <a:rPr lang="en-US" dirty="0"/>
              <a:t>Invasive Species Management</a:t>
            </a:r>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0E665A2-8057-47EB-9B62-B7027316784B}"/>
              </a:ext>
            </a:extLst>
          </p:cNvPr>
          <p:cNvPicPr>
            <a:picLocks noChangeAspect="1"/>
          </p:cNvPicPr>
          <p:nvPr/>
        </p:nvPicPr>
        <p:blipFill rotWithShape="1">
          <a:blip r:embed="rId2"/>
          <a:srcRect l="28571" t="15452" r="29496"/>
          <a:stretch/>
        </p:blipFill>
        <p:spPr>
          <a:xfrm>
            <a:off x="407254" y="1606806"/>
            <a:ext cx="2929058" cy="3198948"/>
          </a:xfrm>
          <a:prstGeom prst="rect">
            <a:avLst/>
          </a:prstGeom>
        </p:spPr>
      </p:pic>
    </p:spTree>
    <p:extLst>
      <p:ext uri="{BB962C8B-B14F-4D97-AF65-F5344CB8AC3E}">
        <p14:creationId xmlns:p14="http://schemas.microsoft.com/office/powerpoint/2010/main" val="3480514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4515-B7DC-481D-9841-6DB9485D60F2}"/>
              </a:ext>
            </a:extLst>
          </p:cNvPr>
          <p:cNvSpPr>
            <a:spLocks noGrp="1"/>
          </p:cNvSpPr>
          <p:nvPr>
            <p:ph type="title"/>
          </p:nvPr>
        </p:nvSpPr>
        <p:spPr/>
        <p:txBody>
          <a:bodyPr/>
          <a:lstStyle/>
          <a:p>
            <a:r>
              <a:rPr lang="en-US" dirty="0"/>
              <a:t>Public &amp; Environmental Health</a:t>
            </a:r>
          </a:p>
        </p:txBody>
      </p:sp>
      <p:sp>
        <p:nvSpPr>
          <p:cNvPr id="3" name="Content Placeholder 2">
            <a:extLst>
              <a:ext uri="{FF2B5EF4-FFF2-40B4-BE49-F238E27FC236}">
                <a16:creationId xmlns:a16="http://schemas.microsoft.com/office/drawing/2014/main" id="{F8C2E2DB-20BC-408F-A2F0-F3CC4425CF8E}"/>
              </a:ext>
            </a:extLst>
          </p:cNvPr>
          <p:cNvSpPr>
            <a:spLocks noGrp="1"/>
          </p:cNvSpPr>
          <p:nvPr>
            <p:ph sz="half" idx="1"/>
          </p:nvPr>
        </p:nvSpPr>
        <p:spPr>
          <a:xfrm>
            <a:off x="247650" y="1582911"/>
            <a:ext cx="4167188" cy="3268489"/>
          </a:xfrm>
        </p:spPr>
        <p:txBody>
          <a:bodyPr/>
          <a:lstStyle/>
          <a:p>
            <a:r>
              <a:rPr lang="en-US" dirty="0"/>
              <a:t>Emerging Contaminants</a:t>
            </a:r>
          </a:p>
          <a:p>
            <a:pPr marL="685800" lvl="2" indent="-342900"/>
            <a:r>
              <a:rPr lang="en-US" dirty="0"/>
              <a:t>PFAS</a:t>
            </a:r>
          </a:p>
          <a:p>
            <a:pPr marL="685800" lvl="2" indent="-342900"/>
            <a:r>
              <a:rPr lang="en-US" dirty="0"/>
              <a:t>Pharmaceuticals</a:t>
            </a:r>
          </a:p>
          <a:p>
            <a:pPr marL="685800" lvl="2" indent="-342900"/>
            <a:r>
              <a:rPr lang="en-US" dirty="0"/>
              <a:t>Microplastics</a:t>
            </a:r>
          </a:p>
          <a:p>
            <a:r>
              <a:rPr lang="en-US" dirty="0"/>
              <a:t>Waste Management</a:t>
            </a:r>
          </a:p>
          <a:p>
            <a:pPr marL="685800" lvl="2" indent="-342900"/>
            <a:r>
              <a:rPr lang="en-US" dirty="0"/>
              <a:t>Hazardous </a:t>
            </a:r>
          </a:p>
          <a:p>
            <a:pPr marL="685800" lvl="2" indent="-342900"/>
            <a:r>
              <a:rPr lang="en-US" dirty="0"/>
              <a:t>Radioactive </a:t>
            </a:r>
          </a:p>
        </p:txBody>
      </p:sp>
      <p:sp>
        <p:nvSpPr>
          <p:cNvPr id="4" name="Content Placeholder 3">
            <a:extLst>
              <a:ext uri="{FF2B5EF4-FFF2-40B4-BE49-F238E27FC236}">
                <a16:creationId xmlns:a16="http://schemas.microsoft.com/office/drawing/2014/main" id="{872FE62B-7361-4AE7-87BF-865879FDF0A8}"/>
              </a:ext>
            </a:extLst>
          </p:cNvPr>
          <p:cNvSpPr>
            <a:spLocks noGrp="1"/>
          </p:cNvSpPr>
          <p:nvPr>
            <p:ph sz="half" idx="2"/>
          </p:nvPr>
        </p:nvSpPr>
        <p:spPr>
          <a:xfrm>
            <a:off x="4149379" y="1582911"/>
            <a:ext cx="4708872" cy="3268489"/>
          </a:xfrm>
        </p:spPr>
        <p:txBody>
          <a:bodyPr/>
          <a:lstStyle/>
          <a:p>
            <a:r>
              <a:rPr lang="en-US" dirty="0"/>
              <a:t>Legacy Clean Up</a:t>
            </a:r>
          </a:p>
          <a:p>
            <a:pPr marL="342900" indent="-342900">
              <a:buFont typeface="Arial" panose="020B0604020202020204" pitchFamily="34" charset="0"/>
              <a:buChar char="•"/>
            </a:pPr>
            <a:r>
              <a:rPr lang="en-US" dirty="0"/>
              <a:t>Niagara River Area of Concern</a:t>
            </a:r>
          </a:p>
          <a:p>
            <a:pPr marL="685800" lvl="2" indent="-342900"/>
            <a:r>
              <a:rPr lang="en-US" dirty="0"/>
              <a:t>Occidental</a:t>
            </a:r>
          </a:p>
          <a:p>
            <a:pPr marL="685800" lvl="2" indent="-342900"/>
            <a:r>
              <a:rPr lang="en-US" dirty="0"/>
              <a:t>Tonawanda</a:t>
            </a:r>
          </a:p>
          <a:p>
            <a:pPr marL="685800" lvl="2" indent="-342900"/>
            <a:r>
              <a:rPr lang="en-US" dirty="0"/>
              <a:t>Scajaquada</a:t>
            </a:r>
          </a:p>
          <a:p>
            <a:pPr marL="685800" lvl="2" indent="-342900"/>
            <a:r>
              <a:rPr lang="en-US" dirty="0"/>
              <a:t>Bethlehem</a:t>
            </a:r>
          </a:p>
          <a:p>
            <a:pPr marL="342900" indent="-342900">
              <a:buFont typeface="Arial" panose="020B0604020202020204" pitchFamily="34" charset="0"/>
              <a:buChar char="•"/>
            </a:pPr>
            <a:r>
              <a:rPr lang="en-US" dirty="0"/>
              <a:t>18 Mile Creek Area of Concern</a:t>
            </a:r>
          </a:p>
          <a:p>
            <a:endParaRPr lang="en-US" dirty="0"/>
          </a:p>
        </p:txBody>
      </p:sp>
    </p:spTree>
    <p:extLst>
      <p:ext uri="{BB962C8B-B14F-4D97-AF65-F5344CB8AC3E}">
        <p14:creationId xmlns:p14="http://schemas.microsoft.com/office/powerpoint/2010/main" val="333519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86A8-B79F-4CA0-B34E-BA9F5104240F}"/>
              </a:ext>
            </a:extLst>
          </p:cNvPr>
          <p:cNvSpPr>
            <a:spLocks noGrp="1"/>
          </p:cNvSpPr>
          <p:nvPr>
            <p:ph type="title"/>
          </p:nvPr>
        </p:nvSpPr>
        <p:spPr/>
        <p:txBody>
          <a:bodyPr/>
          <a:lstStyle/>
          <a:p>
            <a:r>
              <a:rPr lang="en-US" dirty="0"/>
              <a:t>Diversity, Equity, Inclusion &amp; Justice</a:t>
            </a:r>
          </a:p>
        </p:txBody>
      </p:sp>
      <p:sp>
        <p:nvSpPr>
          <p:cNvPr id="3" name="Content Placeholder 2">
            <a:extLst>
              <a:ext uri="{FF2B5EF4-FFF2-40B4-BE49-F238E27FC236}">
                <a16:creationId xmlns:a16="http://schemas.microsoft.com/office/drawing/2014/main" id="{F5C64682-4D31-4BEC-969D-378D8512D0EF}"/>
              </a:ext>
            </a:extLst>
          </p:cNvPr>
          <p:cNvSpPr>
            <a:spLocks noGrp="1"/>
          </p:cNvSpPr>
          <p:nvPr>
            <p:ph sz="half" idx="1"/>
          </p:nvPr>
        </p:nvSpPr>
        <p:spPr>
          <a:xfrm>
            <a:off x="5772471" y="1892536"/>
            <a:ext cx="2618494" cy="1822504"/>
          </a:xfrm>
        </p:spPr>
        <p:txBody>
          <a:bodyPr/>
          <a:lstStyle/>
          <a:p>
            <a:r>
              <a:rPr lang="en-US" dirty="0"/>
              <a:t>Environmental Justice &amp; Disadvantaged Communities</a:t>
            </a:r>
          </a:p>
        </p:txBody>
      </p:sp>
      <p:pic>
        <p:nvPicPr>
          <p:cNvPr id="8" name="Picture 7">
            <a:extLst>
              <a:ext uri="{FF2B5EF4-FFF2-40B4-BE49-F238E27FC236}">
                <a16:creationId xmlns:a16="http://schemas.microsoft.com/office/drawing/2014/main" id="{E43E6E86-83D7-420C-B803-2FCC40C72D46}"/>
              </a:ext>
            </a:extLst>
          </p:cNvPr>
          <p:cNvPicPr>
            <a:picLocks noChangeAspect="1"/>
          </p:cNvPicPr>
          <p:nvPr/>
        </p:nvPicPr>
        <p:blipFill rotWithShape="1">
          <a:blip r:embed="rId2"/>
          <a:srcRect l="23361" t="21193" r="23950" b="3974"/>
          <a:stretch/>
        </p:blipFill>
        <p:spPr>
          <a:xfrm>
            <a:off x="339859" y="1329337"/>
            <a:ext cx="4817890" cy="3706480"/>
          </a:xfrm>
          <a:prstGeom prst="rect">
            <a:avLst/>
          </a:prstGeom>
        </p:spPr>
      </p:pic>
    </p:spTree>
    <p:extLst>
      <p:ext uri="{BB962C8B-B14F-4D97-AF65-F5344CB8AC3E}">
        <p14:creationId xmlns:p14="http://schemas.microsoft.com/office/powerpoint/2010/main" val="394799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6D06-DAC1-4A94-B026-54A9E6BE22CA}"/>
              </a:ext>
            </a:extLst>
          </p:cNvPr>
          <p:cNvSpPr>
            <a:spLocks noGrp="1"/>
          </p:cNvSpPr>
          <p:nvPr>
            <p:ph type="title"/>
          </p:nvPr>
        </p:nvSpPr>
        <p:spPr>
          <a:xfrm>
            <a:off x="247650" y="508792"/>
            <a:ext cx="8610600" cy="1243168"/>
          </a:xfrm>
        </p:spPr>
        <p:txBody>
          <a:bodyPr/>
          <a:lstStyle/>
          <a:p>
            <a:r>
              <a:rPr lang="en-US" dirty="0"/>
              <a:t>Office of Indian Nation Affairs &amp; </a:t>
            </a:r>
            <a:br>
              <a:rPr lang="en-US" dirty="0"/>
            </a:br>
            <a:r>
              <a:rPr lang="en-US" dirty="0"/>
              <a:t>Traditional Ecological Knowledge</a:t>
            </a:r>
          </a:p>
        </p:txBody>
      </p:sp>
      <p:pic>
        <p:nvPicPr>
          <p:cNvPr id="5" name="Picture 4">
            <a:extLst>
              <a:ext uri="{FF2B5EF4-FFF2-40B4-BE49-F238E27FC236}">
                <a16:creationId xmlns:a16="http://schemas.microsoft.com/office/drawing/2014/main" id="{19F909B2-A598-4F23-8193-FDB5B2CE6BD9}"/>
              </a:ext>
            </a:extLst>
          </p:cNvPr>
          <p:cNvPicPr>
            <a:picLocks noChangeAspect="1"/>
          </p:cNvPicPr>
          <p:nvPr/>
        </p:nvPicPr>
        <p:blipFill>
          <a:blip r:embed="rId3"/>
          <a:stretch>
            <a:fillRect/>
          </a:stretch>
        </p:blipFill>
        <p:spPr>
          <a:xfrm>
            <a:off x="385162" y="1751960"/>
            <a:ext cx="6714885" cy="2607614"/>
          </a:xfrm>
          <a:prstGeom prst="rect">
            <a:avLst/>
          </a:prstGeom>
        </p:spPr>
      </p:pic>
    </p:spTree>
    <p:extLst>
      <p:ext uri="{BB962C8B-B14F-4D97-AF65-F5344CB8AC3E}">
        <p14:creationId xmlns:p14="http://schemas.microsoft.com/office/powerpoint/2010/main" val="79239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Thank You</a:t>
            </a:r>
          </a:p>
        </p:txBody>
      </p:sp>
      <p:sp>
        <p:nvSpPr>
          <p:cNvPr id="13" name="Content Placeholder 12"/>
          <p:cNvSpPr>
            <a:spLocks noGrp="1"/>
          </p:cNvSpPr>
          <p:nvPr>
            <p:ph sz="half" idx="1"/>
          </p:nvPr>
        </p:nvSpPr>
        <p:spPr>
          <a:xfrm>
            <a:off x="247650" y="1428461"/>
            <a:ext cx="4239826" cy="3422939"/>
          </a:xfrm>
        </p:spPr>
        <p:txBody>
          <a:bodyPr>
            <a:noAutofit/>
          </a:bodyPr>
          <a:lstStyle/>
          <a:p>
            <a:pPr marL="0" lvl="1" indent="0">
              <a:buNone/>
            </a:pPr>
            <a:r>
              <a:rPr lang="en-US" dirty="0"/>
              <a:t>Julie M. Barrett O’Neill</a:t>
            </a:r>
          </a:p>
          <a:p>
            <a:pPr marL="0" lvl="1" indent="0">
              <a:buNone/>
            </a:pPr>
            <a:r>
              <a:rPr lang="en-US" dirty="0"/>
              <a:t>Reginal Director</a:t>
            </a:r>
          </a:p>
          <a:p>
            <a:pPr marL="0" lvl="1" indent="0">
              <a:buNone/>
            </a:pPr>
            <a:r>
              <a:rPr lang="en-US" dirty="0"/>
              <a:t>julie.barrett-oneill@dec.ny.gov</a:t>
            </a:r>
          </a:p>
          <a:p>
            <a:pPr marL="0" lvl="1" indent="0">
              <a:buNone/>
            </a:pPr>
            <a:r>
              <a:rPr lang="en-US" dirty="0"/>
              <a:t>716-851-7204</a:t>
            </a:r>
          </a:p>
        </p:txBody>
      </p:sp>
      <p:sp>
        <p:nvSpPr>
          <p:cNvPr id="16" name="Content Placeholder 15"/>
          <p:cNvSpPr>
            <a:spLocks noGrp="1"/>
          </p:cNvSpPr>
          <p:nvPr>
            <p:ph sz="half" idx="2"/>
          </p:nvPr>
        </p:nvSpPr>
        <p:spPr>
          <a:xfrm>
            <a:off x="247650" y="3589981"/>
            <a:ext cx="4138349" cy="1992939"/>
          </a:xfrm>
        </p:spPr>
        <p:txBody>
          <a:bodyPr>
            <a:normAutofit/>
          </a:bodyPr>
          <a:lstStyle/>
          <a:p>
            <a:r>
              <a:rPr lang="en-US" sz="1800" b="1" dirty="0"/>
              <a:t>Connect with us:</a:t>
            </a:r>
            <a:br>
              <a:rPr lang="en-US" sz="1800" b="1" dirty="0"/>
            </a:br>
            <a:r>
              <a:rPr lang="en-US" sz="1800" dirty="0"/>
              <a:t>Facebook: www.facebook.com/NYSDEC</a:t>
            </a:r>
            <a:br>
              <a:rPr lang="en-US" sz="1800" dirty="0"/>
            </a:br>
            <a:r>
              <a:rPr lang="en-US" sz="1800" dirty="0"/>
              <a:t>Twitter: twitter.com/NYSDEC</a:t>
            </a:r>
            <a:br>
              <a:rPr lang="en-US" sz="1800" dirty="0"/>
            </a:br>
            <a:r>
              <a:rPr lang="en-US" sz="1800" dirty="0"/>
              <a:t>Flickr: www.flickr.com/photos/nysdec</a:t>
            </a:r>
          </a:p>
        </p:txBody>
      </p:sp>
      <p:pic>
        <p:nvPicPr>
          <p:cNvPr id="3" name="Picture 2" descr="Qr code&#10;&#10;Description automatically generated">
            <a:extLst>
              <a:ext uri="{FF2B5EF4-FFF2-40B4-BE49-F238E27FC236}">
                <a16:creationId xmlns:a16="http://schemas.microsoft.com/office/drawing/2014/main" id="{B8D337C1-DCA7-4DB7-BB06-C071FFDAF066}"/>
              </a:ext>
            </a:extLst>
          </p:cNvPr>
          <p:cNvPicPr>
            <a:picLocks noChangeAspect="1"/>
          </p:cNvPicPr>
          <p:nvPr/>
        </p:nvPicPr>
        <p:blipFill>
          <a:blip r:embed="rId2"/>
          <a:stretch>
            <a:fillRect/>
          </a:stretch>
        </p:blipFill>
        <p:spPr>
          <a:xfrm>
            <a:off x="5447212" y="714900"/>
            <a:ext cx="2846240" cy="3279068"/>
          </a:xfrm>
          <a:prstGeom prst="rect">
            <a:avLst/>
          </a:prstGeom>
        </p:spPr>
      </p:pic>
    </p:spTree>
    <p:extLst>
      <p:ext uri="{BB962C8B-B14F-4D97-AF65-F5344CB8AC3E}">
        <p14:creationId xmlns:p14="http://schemas.microsoft.com/office/powerpoint/2010/main" val="247623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Out with a Little Inspiration</a:t>
            </a:r>
          </a:p>
        </p:txBody>
      </p:sp>
      <p:sp>
        <p:nvSpPr>
          <p:cNvPr id="3" name="Content Placeholder 2"/>
          <p:cNvSpPr>
            <a:spLocks noGrp="1"/>
          </p:cNvSpPr>
          <p:nvPr>
            <p:ph idx="1"/>
          </p:nvPr>
        </p:nvSpPr>
        <p:spPr/>
        <p:txBody>
          <a:bodyPr/>
          <a:lstStyle/>
          <a:p>
            <a:r>
              <a:rPr lang="en-US" dirty="0">
                <a:hlinkClick r:id="rId2"/>
              </a:rPr>
              <a:t>https://www.youtube.com/watch?v=bCS_7gnV6ns</a:t>
            </a:r>
            <a:r>
              <a:rPr lang="en-US" dirty="0"/>
              <a:t> </a:t>
            </a:r>
          </a:p>
        </p:txBody>
      </p:sp>
    </p:spTree>
    <p:extLst>
      <p:ext uri="{BB962C8B-B14F-4D97-AF65-F5344CB8AC3E}">
        <p14:creationId xmlns:p14="http://schemas.microsoft.com/office/powerpoint/2010/main" val="136605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66FB-A58E-4413-9C34-36D3B85212BF}"/>
              </a:ext>
            </a:extLst>
          </p:cNvPr>
          <p:cNvSpPr>
            <a:spLocks noGrp="1"/>
          </p:cNvSpPr>
          <p:nvPr>
            <p:ph type="title"/>
          </p:nvPr>
        </p:nvSpPr>
        <p:spPr/>
        <p:txBody>
          <a:bodyPr/>
          <a:lstStyle/>
          <a:p>
            <a:r>
              <a:rPr lang="en-US" dirty="0"/>
              <a:t>Not to forget</a:t>
            </a:r>
          </a:p>
        </p:txBody>
      </p:sp>
      <p:pic>
        <p:nvPicPr>
          <p:cNvPr id="10" name="Picture 9">
            <a:extLst>
              <a:ext uri="{FF2B5EF4-FFF2-40B4-BE49-F238E27FC236}">
                <a16:creationId xmlns:a16="http://schemas.microsoft.com/office/drawing/2014/main" id="{D6A3F471-4791-4A9F-8B91-1060BAA3850A}"/>
              </a:ext>
            </a:extLst>
          </p:cNvPr>
          <p:cNvPicPr>
            <a:picLocks noChangeAspect="1"/>
          </p:cNvPicPr>
          <p:nvPr/>
        </p:nvPicPr>
        <p:blipFill>
          <a:blip r:embed="rId2"/>
          <a:stretch>
            <a:fillRect/>
          </a:stretch>
        </p:blipFill>
        <p:spPr>
          <a:xfrm>
            <a:off x="4156887" y="707229"/>
            <a:ext cx="4773457" cy="3077624"/>
          </a:xfrm>
          <a:prstGeom prst="rect">
            <a:avLst/>
          </a:prstGeom>
        </p:spPr>
      </p:pic>
      <p:pic>
        <p:nvPicPr>
          <p:cNvPr id="11" name="Picture 10">
            <a:extLst>
              <a:ext uri="{FF2B5EF4-FFF2-40B4-BE49-F238E27FC236}">
                <a16:creationId xmlns:a16="http://schemas.microsoft.com/office/drawing/2014/main" id="{D3ED9861-8978-4995-9B65-441A03369B5A}"/>
              </a:ext>
            </a:extLst>
          </p:cNvPr>
          <p:cNvPicPr>
            <a:picLocks noChangeAspect="1"/>
          </p:cNvPicPr>
          <p:nvPr/>
        </p:nvPicPr>
        <p:blipFill>
          <a:blip r:embed="rId3"/>
          <a:stretch>
            <a:fillRect/>
          </a:stretch>
        </p:blipFill>
        <p:spPr>
          <a:xfrm>
            <a:off x="213656" y="2193131"/>
            <a:ext cx="4773457" cy="2498109"/>
          </a:xfrm>
          <a:prstGeom prst="rect">
            <a:avLst/>
          </a:prstGeom>
        </p:spPr>
      </p:pic>
    </p:spTree>
    <p:extLst>
      <p:ext uri="{BB962C8B-B14F-4D97-AF65-F5344CB8AC3E}">
        <p14:creationId xmlns:p14="http://schemas.microsoft.com/office/powerpoint/2010/main" val="42170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0CC4-E97F-41E2-81AF-D84ED7B9134A}"/>
              </a:ext>
            </a:extLst>
          </p:cNvPr>
          <p:cNvSpPr>
            <a:spLocks noGrp="1"/>
          </p:cNvSpPr>
          <p:nvPr>
            <p:ph type="title"/>
          </p:nvPr>
        </p:nvSpPr>
        <p:spPr>
          <a:xfrm>
            <a:off x="247650" y="508793"/>
            <a:ext cx="8610600" cy="828230"/>
          </a:xfrm>
        </p:spPr>
        <p:txBody>
          <a:bodyPr/>
          <a:lstStyle/>
          <a:p>
            <a:r>
              <a:rPr lang="en-US" dirty="0"/>
              <a:t>Quick Review of DEC Region 9</a:t>
            </a:r>
          </a:p>
        </p:txBody>
      </p:sp>
      <p:sp>
        <p:nvSpPr>
          <p:cNvPr id="3" name="Content Placeholder 2">
            <a:extLst>
              <a:ext uri="{FF2B5EF4-FFF2-40B4-BE49-F238E27FC236}">
                <a16:creationId xmlns:a16="http://schemas.microsoft.com/office/drawing/2014/main" id="{CFE5ADAC-F1E6-447F-BA0B-735048ABB82B}"/>
              </a:ext>
            </a:extLst>
          </p:cNvPr>
          <p:cNvSpPr>
            <a:spLocks noGrp="1"/>
          </p:cNvSpPr>
          <p:nvPr>
            <p:ph idx="1"/>
          </p:nvPr>
        </p:nvSpPr>
        <p:spPr>
          <a:xfrm>
            <a:off x="247650" y="1337023"/>
            <a:ext cx="8610600" cy="3519286"/>
          </a:xfrm>
        </p:spPr>
        <p:txBody>
          <a:bodyPr>
            <a:normAutofit fontScale="62500" lnSpcReduction="20000"/>
          </a:bodyPr>
          <a:lstStyle/>
          <a:p>
            <a:pPr marL="342900" indent="-342900">
              <a:buFont typeface="Arial" panose="020B0604020202020204" pitchFamily="34" charset="0"/>
              <a:buChar char="•"/>
            </a:pPr>
            <a:r>
              <a:rPr lang="en-US" dirty="0"/>
              <a:t>6 Counties = 3 million acres of land (plus GL)</a:t>
            </a:r>
          </a:p>
          <a:p>
            <a:pPr marL="342900" indent="-342900">
              <a:buFont typeface="Arial" panose="020B0604020202020204" pitchFamily="34" charset="0"/>
              <a:buChar char="•"/>
            </a:pPr>
            <a:r>
              <a:rPr lang="en-US" dirty="0"/>
              <a:t>The Allegany, Genesee, and Niagara Rivers flow through Region 9.</a:t>
            </a:r>
          </a:p>
          <a:p>
            <a:pPr marL="342900" indent="-342900">
              <a:buFont typeface="Arial" panose="020B0604020202020204" pitchFamily="34" charset="0"/>
              <a:buChar char="•"/>
            </a:pPr>
            <a:r>
              <a:rPr lang="en-US" dirty="0"/>
              <a:t>Over 75 miles of Lake Erie and 30 miles of Lake Ontario shoreline</a:t>
            </a:r>
          </a:p>
          <a:p>
            <a:pPr marL="342900" indent="-342900">
              <a:buFont typeface="Arial" panose="020B0604020202020204" pitchFamily="34" charset="0"/>
              <a:buChar char="•"/>
            </a:pPr>
            <a:r>
              <a:rPr lang="en-US" dirty="0"/>
              <a:t>26 Boat Launch and Fishing Access sites 170 miles of Public Fishing Rights</a:t>
            </a:r>
          </a:p>
          <a:p>
            <a:pPr marL="342900" indent="-342900">
              <a:buFont typeface="Arial" panose="020B0604020202020204" pitchFamily="34" charset="0"/>
              <a:buChar char="•"/>
            </a:pPr>
            <a:r>
              <a:rPr lang="en-US" dirty="0"/>
              <a:t>100,000 acres of State Forest, Multiple Use Area, Unique Area and Day Use</a:t>
            </a:r>
          </a:p>
          <a:p>
            <a:pPr marL="342900" indent="-342900">
              <a:buFont typeface="Arial" panose="020B0604020202020204" pitchFamily="34" charset="0"/>
              <a:buChar char="•"/>
            </a:pPr>
            <a:r>
              <a:rPr lang="en-US" dirty="0"/>
              <a:t>Over 97,000 acres of State Reforestation areas</a:t>
            </a:r>
          </a:p>
          <a:p>
            <a:pPr marL="342900" indent="-342900">
              <a:buFont typeface="Arial" panose="020B0604020202020204" pitchFamily="34" charset="0"/>
              <a:buChar char="•"/>
            </a:pPr>
            <a:r>
              <a:rPr lang="en-US" dirty="0"/>
              <a:t>Over 14,000 acres of Wildlife Management Areas</a:t>
            </a:r>
          </a:p>
          <a:p>
            <a:pPr marL="342900" indent="-342900">
              <a:buFont typeface="Arial" panose="020B0604020202020204" pitchFamily="34" charset="0"/>
              <a:buChar char="•"/>
            </a:pPr>
            <a:r>
              <a:rPr lang="en-US" dirty="0"/>
              <a:t>Approximately 120 miles of Recreational Trails</a:t>
            </a:r>
          </a:p>
          <a:p>
            <a:pPr marL="342900" indent="-342900">
              <a:buFont typeface="Arial" panose="020B0604020202020204" pitchFamily="34" charset="0"/>
              <a:buChar char="•"/>
            </a:pPr>
            <a:r>
              <a:rPr lang="en-US" dirty="0"/>
              <a:t>The only hazardous waste disposal facility in the North East </a:t>
            </a:r>
          </a:p>
          <a:p>
            <a:pPr marL="342900" indent="-342900">
              <a:buFont typeface="Arial" panose="020B0604020202020204" pitchFamily="34" charset="0"/>
              <a:buChar char="•"/>
            </a:pPr>
            <a:r>
              <a:rPr lang="en-US" dirty="0"/>
              <a:t>West Valley Demonstration Project</a:t>
            </a:r>
          </a:p>
          <a:p>
            <a:pPr marL="342900" indent="-342900">
              <a:buFont typeface="Arial" panose="020B0604020202020204" pitchFamily="34" charset="0"/>
              <a:buChar char="•"/>
            </a:pPr>
            <a:r>
              <a:rPr lang="en-US" dirty="0"/>
              <a:t>7 major solid waste landfills, including 3 of the 5 largest in NYS</a:t>
            </a:r>
          </a:p>
          <a:p>
            <a:pPr marL="342900" indent="-342900">
              <a:buFont typeface="Arial" panose="020B0604020202020204" pitchFamily="34" charset="0"/>
              <a:buChar char="•"/>
            </a:pPr>
            <a:r>
              <a:rPr lang="en-US" dirty="0"/>
              <a:t>393 State Superfund sites</a:t>
            </a:r>
          </a:p>
          <a:p>
            <a:pPr marL="342900" indent="-342900">
              <a:buFont typeface="Arial" panose="020B0604020202020204" pitchFamily="34" charset="0"/>
              <a:buChar char="•"/>
            </a:pPr>
            <a:r>
              <a:rPr lang="en-US" dirty="0"/>
              <a:t>Over 100 "Brownfield" sites</a:t>
            </a:r>
          </a:p>
        </p:txBody>
      </p:sp>
    </p:spTree>
    <p:extLst>
      <p:ext uri="{BB962C8B-B14F-4D97-AF65-F5344CB8AC3E}">
        <p14:creationId xmlns:p14="http://schemas.microsoft.com/office/powerpoint/2010/main" val="103672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36AB0-B11B-413D-B74B-D88E4BB5235B}"/>
              </a:ext>
            </a:extLst>
          </p:cNvPr>
          <p:cNvSpPr>
            <a:spLocks noGrp="1"/>
          </p:cNvSpPr>
          <p:nvPr>
            <p:ph type="title"/>
          </p:nvPr>
        </p:nvSpPr>
        <p:spPr/>
        <p:txBody>
          <a:bodyPr/>
          <a:lstStyle/>
          <a:p>
            <a:r>
              <a:rPr lang="en-US" dirty="0"/>
              <a:t>Divisions</a:t>
            </a:r>
          </a:p>
        </p:txBody>
      </p:sp>
      <p:sp>
        <p:nvSpPr>
          <p:cNvPr id="6" name="Content Placeholder 5">
            <a:extLst>
              <a:ext uri="{FF2B5EF4-FFF2-40B4-BE49-F238E27FC236}">
                <a16:creationId xmlns:a16="http://schemas.microsoft.com/office/drawing/2014/main" id="{37176BA9-F813-4E3C-9690-ED1232A0473E}"/>
              </a:ext>
            </a:extLst>
          </p:cNvPr>
          <p:cNvSpPr>
            <a:spLocks noGrp="1"/>
          </p:cNvSpPr>
          <p:nvPr>
            <p:ph sz="half" idx="2"/>
          </p:nvPr>
        </p:nvSpPr>
        <p:spPr>
          <a:xfrm>
            <a:off x="5325035" y="776087"/>
            <a:ext cx="3533215" cy="4075313"/>
          </a:xfrm>
        </p:spPr>
        <p:txBody>
          <a:bodyPr>
            <a:normAutofit fontScale="85000" lnSpcReduction="20000"/>
          </a:bodyPr>
          <a:lstStyle/>
          <a:p>
            <a:pPr lvl="1"/>
            <a:r>
              <a:rPr lang="en-US" dirty="0"/>
              <a:t>Recreation &amp; Education</a:t>
            </a:r>
          </a:p>
          <a:p>
            <a:pPr marL="684213" lvl="2"/>
            <a:r>
              <a:rPr lang="en-US" dirty="0"/>
              <a:t>Reinstein</a:t>
            </a:r>
          </a:p>
          <a:p>
            <a:pPr marL="684213" lvl="2"/>
            <a:r>
              <a:rPr lang="en-US" dirty="0"/>
              <a:t>Camp Rushford</a:t>
            </a:r>
          </a:p>
          <a:p>
            <a:pPr lvl="1"/>
            <a:r>
              <a:rPr lang="en-US" dirty="0"/>
              <a:t>Natural Resources</a:t>
            </a:r>
          </a:p>
          <a:p>
            <a:pPr marL="684213" lvl="2"/>
            <a:r>
              <a:rPr lang="en-US" dirty="0"/>
              <a:t>Forests</a:t>
            </a:r>
          </a:p>
          <a:p>
            <a:pPr marL="684213" lvl="2"/>
            <a:r>
              <a:rPr lang="en-US" dirty="0"/>
              <a:t>Wetlands</a:t>
            </a:r>
          </a:p>
          <a:p>
            <a:pPr marL="684213" lvl="2"/>
            <a:r>
              <a:rPr lang="en-US" dirty="0"/>
              <a:t>Fish</a:t>
            </a:r>
          </a:p>
          <a:p>
            <a:pPr marL="684213" lvl="2"/>
            <a:r>
              <a:rPr lang="en-US" dirty="0"/>
              <a:t>Wildlife</a:t>
            </a:r>
          </a:p>
          <a:p>
            <a:pPr lvl="1"/>
            <a:r>
              <a:rPr lang="en-US" dirty="0"/>
              <a:t>Operations</a:t>
            </a:r>
          </a:p>
          <a:p>
            <a:pPr marL="684213" lvl="2"/>
            <a:r>
              <a:rPr lang="en-US" dirty="0"/>
              <a:t>Orchard Park</a:t>
            </a:r>
          </a:p>
          <a:p>
            <a:pPr marL="684213" lvl="2"/>
            <a:r>
              <a:rPr lang="en-US" dirty="0"/>
              <a:t>Little Valley</a:t>
            </a:r>
          </a:p>
          <a:p>
            <a:pPr marL="684213" lvl="2"/>
            <a:r>
              <a:rPr lang="en-US" dirty="0"/>
              <a:t>Flood Control </a:t>
            </a:r>
          </a:p>
          <a:p>
            <a:endParaRPr lang="en-US" dirty="0"/>
          </a:p>
        </p:txBody>
      </p:sp>
      <p:sp>
        <p:nvSpPr>
          <p:cNvPr id="7" name="Content Placeholder 2">
            <a:extLst>
              <a:ext uri="{FF2B5EF4-FFF2-40B4-BE49-F238E27FC236}">
                <a16:creationId xmlns:a16="http://schemas.microsoft.com/office/drawing/2014/main" id="{512D5B9A-29B0-4073-91DB-5EC27313C270}"/>
              </a:ext>
            </a:extLst>
          </p:cNvPr>
          <p:cNvSpPr txBox="1">
            <a:spLocks noGrp="1"/>
          </p:cNvSpPr>
          <p:nvPr>
            <p:ph sz="half" idx="1"/>
          </p:nvPr>
        </p:nvSpPr>
        <p:spPr>
          <a:xfrm>
            <a:off x="247650" y="1428750"/>
            <a:ext cx="4167188" cy="3422650"/>
          </a:xfrm>
          <a:prstGeom prst="rect">
            <a:avLst/>
          </a:prstGeom>
        </p:spPr>
        <p:txBody>
          <a:bodyPr vert="horz" lIns="91440" tIns="45720" rIns="91440" bIns="45720" rtlCol="0">
            <a:normAutofit fontScale="85000" lnSpcReduction="2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Water, Wetlands, Shoreline and Flood Management</a:t>
            </a:r>
          </a:p>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Emergency Response &amp; Spills</a:t>
            </a:r>
          </a:p>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Climate, Greenhouse Gas Emissions &amp; Air Protection</a:t>
            </a:r>
          </a:p>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Petroleum &amp; Chemical Storage</a:t>
            </a:r>
          </a:p>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Brownfields, Remediation</a:t>
            </a:r>
          </a:p>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Solid Waste Management </a:t>
            </a:r>
          </a:p>
          <a:p>
            <a:pPr marL="171450" marR="0" lvl="1"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prstClr val="white"/>
                </a:solidFill>
                <a:latin typeface="Arial" panose="020B0604020202020204" pitchFamily="34" charset="0"/>
                <a:cs typeface="Arial" panose="020B0604020202020204" pitchFamily="34" charset="0"/>
              </a:rPr>
              <a:t>Permits, Enforcement &amp; Legal</a:t>
            </a:r>
          </a:p>
          <a:p>
            <a:pPr marL="0" lvl="1" indent="0">
              <a:buNone/>
            </a:pPr>
            <a:endParaRPr lang="en-US" dirty="0"/>
          </a:p>
        </p:txBody>
      </p:sp>
    </p:spTree>
    <p:extLst>
      <p:ext uri="{BB962C8B-B14F-4D97-AF65-F5344CB8AC3E}">
        <p14:creationId xmlns:p14="http://schemas.microsoft.com/office/powerpoint/2010/main" val="32777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8362-77F6-44C3-85A0-25838AE537A6}"/>
              </a:ext>
            </a:extLst>
          </p:cNvPr>
          <p:cNvSpPr>
            <a:spLocks noGrp="1"/>
          </p:cNvSpPr>
          <p:nvPr>
            <p:ph type="title"/>
          </p:nvPr>
        </p:nvSpPr>
        <p:spPr>
          <a:xfrm>
            <a:off x="515982" y="508792"/>
            <a:ext cx="8342267" cy="919669"/>
          </a:xfrm>
        </p:spPr>
        <p:txBody>
          <a:bodyPr/>
          <a:lstStyle/>
          <a:p>
            <a:r>
              <a:rPr lang="en-US" dirty="0"/>
              <a:t>Amazing People</a:t>
            </a:r>
          </a:p>
        </p:txBody>
      </p:sp>
      <p:pic>
        <p:nvPicPr>
          <p:cNvPr id="5" name="Picture 4">
            <a:extLst>
              <a:ext uri="{FF2B5EF4-FFF2-40B4-BE49-F238E27FC236}">
                <a16:creationId xmlns:a16="http://schemas.microsoft.com/office/drawing/2014/main" id="{A66B2531-6DEB-431B-8FD1-ADBC05C6373F}"/>
              </a:ext>
            </a:extLst>
          </p:cNvPr>
          <p:cNvPicPr>
            <a:picLocks noChangeAspect="1"/>
          </p:cNvPicPr>
          <p:nvPr/>
        </p:nvPicPr>
        <p:blipFill>
          <a:blip r:embed="rId2"/>
          <a:stretch>
            <a:fillRect/>
          </a:stretch>
        </p:blipFill>
        <p:spPr>
          <a:xfrm>
            <a:off x="515983" y="1428461"/>
            <a:ext cx="4408714" cy="3306536"/>
          </a:xfrm>
          <a:prstGeom prst="rect">
            <a:avLst/>
          </a:prstGeom>
        </p:spPr>
      </p:pic>
      <p:pic>
        <p:nvPicPr>
          <p:cNvPr id="6" name="Picture 5">
            <a:extLst>
              <a:ext uri="{FF2B5EF4-FFF2-40B4-BE49-F238E27FC236}">
                <a16:creationId xmlns:a16="http://schemas.microsoft.com/office/drawing/2014/main" id="{DEFEDB21-64D0-44F1-9092-0C61A5327D23}"/>
              </a:ext>
            </a:extLst>
          </p:cNvPr>
          <p:cNvPicPr>
            <a:picLocks noChangeAspect="1"/>
          </p:cNvPicPr>
          <p:nvPr/>
        </p:nvPicPr>
        <p:blipFill>
          <a:blip r:embed="rId3"/>
          <a:stretch>
            <a:fillRect/>
          </a:stretch>
        </p:blipFill>
        <p:spPr>
          <a:xfrm>
            <a:off x="5238750" y="1168717"/>
            <a:ext cx="3619500" cy="2714625"/>
          </a:xfrm>
          <a:prstGeom prst="rect">
            <a:avLst/>
          </a:prstGeom>
        </p:spPr>
      </p:pic>
    </p:spTree>
    <p:extLst>
      <p:ext uri="{BB962C8B-B14F-4D97-AF65-F5344CB8AC3E}">
        <p14:creationId xmlns:p14="http://schemas.microsoft.com/office/powerpoint/2010/main" val="176263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Priorities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2461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Climate Leadership</a:t>
            </a:r>
          </a:p>
        </p:txBody>
      </p:sp>
      <p:sp>
        <p:nvSpPr>
          <p:cNvPr id="6" name="Content Placeholder 5">
            <a:extLst>
              <a:ext uri="{FF2B5EF4-FFF2-40B4-BE49-F238E27FC236}">
                <a16:creationId xmlns:a16="http://schemas.microsoft.com/office/drawing/2014/main" id="{42E61773-267E-4699-9C3D-4C80B7004FF5}"/>
              </a:ext>
            </a:extLst>
          </p:cNvPr>
          <p:cNvSpPr>
            <a:spLocks noGrp="1"/>
          </p:cNvSpPr>
          <p:nvPr>
            <p:ph sz="half" idx="1"/>
          </p:nvPr>
        </p:nvSpPr>
        <p:spPr>
          <a:xfrm>
            <a:off x="247650" y="1718598"/>
            <a:ext cx="4167188" cy="3132802"/>
          </a:xfrm>
        </p:spPr>
        <p:txBody>
          <a:bodyPr/>
          <a:lstStyle/>
          <a:p>
            <a:pPr marL="342900" indent="-342900">
              <a:buFont typeface="Arial" panose="020B0604020202020204" pitchFamily="34" charset="0"/>
              <a:buChar char="•"/>
            </a:pPr>
            <a:r>
              <a:rPr lang="en-US" dirty="0"/>
              <a:t>Carbon Neutral Economy by 2050</a:t>
            </a:r>
          </a:p>
          <a:p>
            <a:pPr marL="342900" indent="-342900">
              <a:buFont typeface="Arial" panose="020B0604020202020204" pitchFamily="34" charset="0"/>
              <a:buChar char="•"/>
            </a:pPr>
            <a:r>
              <a:rPr lang="en-US" dirty="0"/>
              <a:t>Reduce disproportionate air quality &amp; climate change burdens</a:t>
            </a:r>
          </a:p>
          <a:p>
            <a:pPr marL="342900" indent="-342900">
              <a:buFont typeface="Arial" panose="020B0604020202020204" pitchFamily="34" charset="0"/>
              <a:buChar char="•"/>
            </a:pPr>
            <a:r>
              <a:rPr lang="en-US" dirty="0"/>
              <a:t>Equitably distribute state climate investments</a:t>
            </a:r>
          </a:p>
        </p:txBody>
      </p:sp>
      <p:pic>
        <p:nvPicPr>
          <p:cNvPr id="9" name="Picture 8">
            <a:extLst>
              <a:ext uri="{FF2B5EF4-FFF2-40B4-BE49-F238E27FC236}">
                <a16:creationId xmlns:a16="http://schemas.microsoft.com/office/drawing/2014/main" id="{F9EF1851-0875-46BE-884E-E93887E5E757}"/>
              </a:ext>
            </a:extLst>
          </p:cNvPr>
          <p:cNvPicPr>
            <a:picLocks noChangeAspect="1"/>
          </p:cNvPicPr>
          <p:nvPr/>
        </p:nvPicPr>
        <p:blipFill rotWithShape="1">
          <a:blip r:embed="rId3"/>
          <a:srcRect l="23025" t="16693" r="24874" b="1704"/>
          <a:stretch/>
        </p:blipFill>
        <p:spPr>
          <a:xfrm>
            <a:off x="4729164" y="902877"/>
            <a:ext cx="3934226" cy="3337746"/>
          </a:xfrm>
          <a:prstGeom prst="rect">
            <a:avLst/>
          </a:prstGeom>
        </p:spPr>
      </p:pic>
    </p:spTree>
    <p:extLst>
      <p:ext uri="{BB962C8B-B14F-4D97-AF65-F5344CB8AC3E}">
        <p14:creationId xmlns:p14="http://schemas.microsoft.com/office/powerpoint/2010/main" val="52764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BC07-434F-49BC-A07D-43854613CF98}"/>
              </a:ext>
            </a:extLst>
          </p:cNvPr>
          <p:cNvSpPr>
            <a:spLocks noGrp="1"/>
          </p:cNvSpPr>
          <p:nvPr>
            <p:ph type="title"/>
          </p:nvPr>
        </p:nvSpPr>
        <p:spPr/>
        <p:txBody>
          <a:bodyPr/>
          <a:lstStyle/>
          <a:p>
            <a:r>
              <a:rPr lang="en-US" dirty="0"/>
              <a:t>Climate Scoping Document Highlights</a:t>
            </a:r>
          </a:p>
        </p:txBody>
      </p:sp>
      <p:sp>
        <p:nvSpPr>
          <p:cNvPr id="5" name="Content Placeholder 4">
            <a:extLst>
              <a:ext uri="{FF2B5EF4-FFF2-40B4-BE49-F238E27FC236}">
                <a16:creationId xmlns:a16="http://schemas.microsoft.com/office/drawing/2014/main" id="{B920D33B-A4A4-4072-98CE-E5229371B94A}"/>
              </a:ext>
            </a:extLst>
          </p:cNvPr>
          <p:cNvSpPr>
            <a:spLocks noGrp="1"/>
          </p:cNvSpPr>
          <p:nvPr>
            <p:ph sz="half" idx="1"/>
          </p:nvPr>
        </p:nvSpPr>
        <p:spPr>
          <a:xfrm>
            <a:off x="247650" y="1815737"/>
            <a:ext cx="4167188" cy="3035663"/>
          </a:xfrm>
        </p:spPr>
        <p:txBody>
          <a:bodyPr>
            <a:normAutofit/>
          </a:bodyPr>
          <a:lstStyle/>
          <a:p>
            <a:pPr marL="342900" indent="-342900">
              <a:buFont typeface="Arial" panose="020B0604020202020204" pitchFamily="34" charset="0"/>
              <a:buChar char="•"/>
            </a:pPr>
            <a:r>
              <a:rPr lang="en-US" dirty="0"/>
              <a:t>Transportation</a:t>
            </a:r>
          </a:p>
          <a:p>
            <a:pPr marL="342900" indent="-342900">
              <a:buFont typeface="Arial" panose="020B0604020202020204" pitchFamily="34" charset="0"/>
              <a:buChar char="•"/>
            </a:pPr>
            <a:r>
              <a:rPr lang="en-US" dirty="0"/>
              <a:t>Buildings</a:t>
            </a:r>
          </a:p>
          <a:p>
            <a:pPr marL="342900" indent="-342900">
              <a:buFont typeface="Arial" panose="020B0604020202020204" pitchFamily="34" charset="0"/>
              <a:buChar char="•"/>
            </a:pPr>
            <a:r>
              <a:rPr lang="en-US" dirty="0"/>
              <a:t>Electricity</a:t>
            </a:r>
          </a:p>
          <a:p>
            <a:pPr marL="342900" indent="-342900">
              <a:buFont typeface="Arial" panose="020B0604020202020204" pitchFamily="34" charset="0"/>
              <a:buChar char="•"/>
            </a:pPr>
            <a:r>
              <a:rPr lang="en-US" dirty="0"/>
              <a:t>Industry</a:t>
            </a:r>
          </a:p>
          <a:p>
            <a:pPr marL="342900" indent="-342900">
              <a:buFont typeface="Arial" panose="020B0604020202020204" pitchFamily="34" charset="0"/>
              <a:buChar char="•"/>
            </a:pPr>
            <a:r>
              <a:rPr lang="en-US" dirty="0"/>
              <a:t>Agriculture &amp; Forestry</a:t>
            </a:r>
          </a:p>
          <a:p>
            <a:endParaRPr lang="en-US" dirty="0"/>
          </a:p>
        </p:txBody>
      </p:sp>
      <p:sp>
        <p:nvSpPr>
          <p:cNvPr id="6" name="Content Placeholder 5">
            <a:extLst>
              <a:ext uri="{FF2B5EF4-FFF2-40B4-BE49-F238E27FC236}">
                <a16:creationId xmlns:a16="http://schemas.microsoft.com/office/drawing/2014/main" id="{8611925E-C4B2-4E75-B8C7-FAA0EDFB209E}"/>
              </a:ext>
            </a:extLst>
          </p:cNvPr>
          <p:cNvSpPr>
            <a:spLocks noGrp="1"/>
          </p:cNvSpPr>
          <p:nvPr>
            <p:ph sz="half" idx="2"/>
          </p:nvPr>
        </p:nvSpPr>
        <p:spPr>
          <a:xfrm>
            <a:off x="4465175" y="1742628"/>
            <a:ext cx="4138349" cy="3094446"/>
          </a:xfrm>
        </p:spPr>
        <p:txBody>
          <a:bodyPr/>
          <a:lstStyle/>
          <a:p>
            <a:pPr marL="342900" indent="-342900">
              <a:buFont typeface="Arial" panose="020B0604020202020204" pitchFamily="34" charset="0"/>
              <a:buChar char="•"/>
            </a:pPr>
            <a:r>
              <a:rPr lang="en-US" dirty="0"/>
              <a:t>Waste</a:t>
            </a:r>
          </a:p>
          <a:p>
            <a:pPr marL="342900" indent="-342900">
              <a:buFont typeface="Arial" panose="020B0604020202020204" pitchFamily="34" charset="0"/>
              <a:buChar char="•"/>
            </a:pPr>
            <a:r>
              <a:rPr lang="en-US" dirty="0"/>
              <a:t>Land Use</a:t>
            </a:r>
          </a:p>
          <a:p>
            <a:pPr marL="342900" indent="-342900">
              <a:buFont typeface="Arial" panose="020B0604020202020204" pitchFamily="34" charset="0"/>
              <a:buChar char="•"/>
            </a:pPr>
            <a:r>
              <a:rPr lang="en-US" dirty="0"/>
              <a:t>Local Government</a:t>
            </a:r>
          </a:p>
          <a:p>
            <a:pPr marL="342900" indent="-342900">
              <a:buFont typeface="Arial" panose="020B0604020202020204" pitchFamily="34" charset="0"/>
              <a:buChar char="•"/>
            </a:pPr>
            <a:r>
              <a:rPr lang="en-US" dirty="0"/>
              <a:t>Adaptation &amp; Resilience</a:t>
            </a:r>
          </a:p>
          <a:p>
            <a:pPr marL="342900" indent="-342900">
              <a:buFont typeface="Arial" panose="020B0604020202020204" pitchFamily="34" charset="0"/>
              <a:buChar char="•"/>
            </a:pPr>
            <a:r>
              <a:rPr lang="en-US" dirty="0"/>
              <a:t>Cap &amp; Invest</a:t>
            </a:r>
          </a:p>
          <a:p>
            <a:endParaRPr lang="en-US" dirty="0"/>
          </a:p>
        </p:txBody>
      </p:sp>
    </p:spTree>
    <p:extLst>
      <p:ext uri="{BB962C8B-B14F-4D97-AF65-F5344CB8AC3E}">
        <p14:creationId xmlns:p14="http://schemas.microsoft.com/office/powerpoint/2010/main" val="3918252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pptdark16x9(2)  -  Read-Only" id="{D1E632D6-E249-4DF3-8D36-3659BD563DB7}" vid="{EF56081D-778D-46A1-808C-5BDC7BFDAA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C1320E81B9B748B305202A2FB82816" ma:contentTypeVersion="6" ma:contentTypeDescription="Create a new document." ma:contentTypeScope="" ma:versionID="0c8372be1396c65c4087f425134d3444">
  <xsd:schema xmlns:xsd="http://www.w3.org/2001/XMLSchema" xmlns:xs="http://www.w3.org/2001/XMLSchema" xmlns:p="http://schemas.microsoft.com/office/2006/metadata/properties" xmlns:ns2="0119cb91-a6ca-4cca-bbb9-26ed1d827847" xmlns:ns3="6f6ad521-03a9-4c3f-a0c8-12cdf6d82bfc" targetNamespace="http://schemas.microsoft.com/office/2006/metadata/properties" ma:root="true" ma:fieldsID="bc011a07b33001ceba8a4f213c79bae8" ns2:_="" ns3:_="">
    <xsd:import namespace="0119cb91-a6ca-4cca-bbb9-26ed1d827847"/>
    <xsd:import namespace="6f6ad521-03a9-4c3f-a0c8-12cdf6d82b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9cb91-a6ca-4cca-bbb9-26ed1d827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6ad521-03a9-4c3f-a0c8-12cdf6d82b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A8B062-CC09-4961-B39E-0F318F218FA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450A533-4DDF-4321-8CF5-C028BC969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9cb91-a6ca-4cca-bbb9-26ed1d827847"/>
    <ds:schemaRef ds:uri="6f6ad521-03a9-4c3f-a0c8-12cdf6d82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21ADCF-CA4D-4934-9A1C-4E20AE152C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GBEC 23 JBO DEC</Template>
  <TotalTime>871</TotalTime>
  <Words>995</Words>
  <Application>Microsoft Office PowerPoint</Application>
  <PresentationFormat>On-screen Show (16:9)</PresentationFormat>
  <Paragraphs>109</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Helvetica</vt:lpstr>
      <vt:lpstr>Wingdings</vt:lpstr>
      <vt:lpstr>Office Theme</vt:lpstr>
      <vt:lpstr>PowerPoint Presentation</vt:lpstr>
      <vt:lpstr>Start Out with a Little Inspiration</vt:lpstr>
      <vt:lpstr>Not to forget</vt:lpstr>
      <vt:lpstr>Quick Review of DEC Region 9</vt:lpstr>
      <vt:lpstr>Divisions</vt:lpstr>
      <vt:lpstr>Amazing People</vt:lpstr>
      <vt:lpstr>Priorities</vt:lpstr>
      <vt:lpstr>Climate Leadership</vt:lpstr>
      <vt:lpstr>Climate Scoping Document Highlights</vt:lpstr>
      <vt:lpstr>Next Steps</vt:lpstr>
      <vt:lpstr>PowerPoint Presentation</vt:lpstr>
      <vt:lpstr>Ecosystem Integrity &amp; Resilience</vt:lpstr>
      <vt:lpstr>Public &amp; Environmental Health</vt:lpstr>
      <vt:lpstr>Diversity, Equity, Inclusion &amp; Justice</vt:lpstr>
      <vt:lpstr>Office of Indian Nation Affairs &amp;  Traditional Ecological Knowledge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Our “Shared Waters”</dc:title>
  <dc:creator>Barrett-O'Neill, Julie M (DEC)</dc:creator>
  <cp:lastModifiedBy>Peter Grasso</cp:lastModifiedBy>
  <cp:revision>3</cp:revision>
  <dcterms:created xsi:type="dcterms:W3CDTF">2023-03-13T22:22:38Z</dcterms:created>
  <dcterms:modified xsi:type="dcterms:W3CDTF">2023-03-24T00:12:35Z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0x0101003DC1320E81B9B748B305202A2FB82816</vt:lpwstr>
  </property>
</Properties>
</file>