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7"/>
  </p:notesMasterIdLst>
  <p:sldIdLst>
    <p:sldId id="256" r:id="rId5"/>
    <p:sldId id="489" r:id="rId6"/>
    <p:sldId id="259" r:id="rId7"/>
    <p:sldId id="264" r:id="rId8"/>
    <p:sldId id="110192" r:id="rId9"/>
    <p:sldId id="110195" r:id="rId10"/>
    <p:sldId id="110104" r:id="rId11"/>
    <p:sldId id="110143" r:id="rId12"/>
    <p:sldId id="110178" r:id="rId13"/>
    <p:sldId id="110135" r:id="rId14"/>
    <p:sldId id="110196" r:id="rId15"/>
    <p:sldId id="110382" r:id="rId16"/>
    <p:sldId id="261" r:id="rId17"/>
    <p:sldId id="272" r:id="rId18"/>
    <p:sldId id="110152" r:id="rId19"/>
    <p:sldId id="110175" r:id="rId20"/>
    <p:sldId id="450" r:id="rId21"/>
    <p:sldId id="110383" r:id="rId22"/>
    <p:sldId id="110384" r:id="rId23"/>
    <p:sldId id="444" r:id="rId24"/>
    <p:sldId id="110154" r:id="rId25"/>
    <p:sldId id="445" r:id="rId26"/>
    <p:sldId id="459" r:id="rId27"/>
    <p:sldId id="110162" r:id="rId28"/>
    <p:sldId id="110126" r:id="rId29"/>
    <p:sldId id="110385" r:id="rId30"/>
    <p:sldId id="110373" r:id="rId31"/>
    <p:sldId id="110374" r:id="rId32"/>
    <p:sldId id="110165" r:id="rId33"/>
    <p:sldId id="110380" r:id="rId34"/>
    <p:sldId id="110166" r:id="rId35"/>
    <p:sldId id="110167" r:id="rId36"/>
    <p:sldId id="110169" r:id="rId37"/>
    <p:sldId id="110388" r:id="rId38"/>
    <p:sldId id="110180" r:id="rId39"/>
    <p:sldId id="110187" r:id="rId40"/>
    <p:sldId id="110377" r:id="rId41"/>
    <p:sldId id="110203" r:id="rId42"/>
    <p:sldId id="110378" r:id="rId43"/>
    <p:sldId id="110205" r:id="rId44"/>
    <p:sldId id="110387" r:id="rId45"/>
    <p:sldId id="110208" r:id="rId46"/>
    <p:sldId id="110209" r:id="rId47"/>
    <p:sldId id="110210" r:id="rId48"/>
    <p:sldId id="110211" r:id="rId49"/>
    <p:sldId id="110386" r:id="rId50"/>
    <p:sldId id="493" r:id="rId51"/>
    <p:sldId id="110182" r:id="rId52"/>
    <p:sldId id="110190" r:id="rId53"/>
    <p:sldId id="110191" r:id="rId54"/>
    <p:sldId id="110381" r:id="rId55"/>
    <p:sldId id="260" r:id="rId5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786620-0A3F-6008-8361-801B67FD6F09}" name="Ellsworth, Kristine X (DEC)" initials="EKX(" userId="S::kristine.ellsworth@dec.ny.gov::920df53f-5715-4364-bb04-c412724c31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73"/>
    <a:srgbClr val="646569"/>
    <a:srgbClr val="8A8A8D"/>
    <a:srgbClr val="1F3261"/>
    <a:srgbClr val="2C5234"/>
    <a:srgbClr val="007681"/>
    <a:srgbClr val="458993"/>
    <a:srgbClr val="6A86B8"/>
    <a:srgbClr val="F7A800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CF3DF-59C6-4329-B11B-CB32CB0E89EE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2745C-974B-44A5-9950-B8B52E817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4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2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06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2745C-974B-44A5-9950-B8B52E817D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284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2745C-974B-44A5-9950-B8B52E817D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807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2745C-974B-44A5-9950-B8B52E817D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556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2745C-974B-44A5-9950-B8B52E817D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892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2745C-974B-44A5-9950-B8B52E817D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374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16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46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88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2" indent="-342900"/>
            <a:r>
              <a:rPr lang="en-US" dirty="0">
                <a:solidFill>
                  <a:schemeClr val="tx1"/>
                </a:solidFill>
              </a:rPr>
              <a:t>Pic is high acres and their train line w NYC MSW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2745C-974B-44A5-9950-B8B52E817D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11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6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11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66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61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29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69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3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59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610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246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0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800E6-8479-4AF6-89FC-952393DB7C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253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260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181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954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474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351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promotional video was created to accompany outreach on the State Plan/can be used as an outreach tool. The video is upbeat and celebratory; it encourages members of the general public who may otherwise not read the Plan to take a look.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31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7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93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10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21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43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33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1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 flipV="1">
            <a:off x="0" y="3790950"/>
            <a:ext cx="9144000" cy="135255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328" tIns="201168" rIns="0" bIns="274320" rtlCol="0" anchor="t" anchorCtr="0"/>
          <a:lstStyle/>
          <a:p>
            <a:pPr marL="215504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88004" algn="r"/>
              </a:tabLst>
              <a:defRPr/>
            </a:pP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137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/>
          <p:cNvSpPr/>
          <p:nvPr userDrawn="1"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7387"/>
            <a:ext cx="8401050" cy="1099113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2D7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28337"/>
            <a:ext cx="8401050" cy="911087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646569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667113-1E1C-4F3F-ACE1-2FA4B45CE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662" y="364331"/>
            <a:ext cx="3118103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7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741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-1"/>
            <a:ext cx="9144000" cy="137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621847"/>
            <a:ext cx="5334000" cy="2702503"/>
          </a:xfrm>
          <a:solidFill>
            <a:srgbClr val="002D73"/>
          </a:solidFill>
        </p:spPr>
        <p:txBody>
          <a:bodyPr lIns="512064" tIns="228600" rIns="365760"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3291840"/>
            <a:ext cx="4511040" cy="89154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 rot="10800000" flipV="1">
            <a:off x="0" y="115493"/>
            <a:ext cx="9144000" cy="220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45720" rIns="274320" rtlCol="0" anchor="ctr"/>
          <a:lstStyle/>
          <a:p>
            <a:pPr marL="215504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50300" algn="r"/>
              </a:tabLst>
              <a:defRPr/>
            </a:pPr>
            <a:r>
              <a:rPr lang="en-US" sz="1200" b="1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fld id="{6C929F40-DA27-4434-83D4-CC1331048D9E}" type="slidenum">
              <a:rPr lang="en-US" sz="1200" b="1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15504" marR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750300" algn="r"/>
                </a:tabLst>
                <a:defRPr/>
              </a:pPr>
              <a:t>‹#›</a:t>
            </a:fld>
            <a:endParaRPr lang="en-US" sz="1200" b="1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1540453"/>
            <a:ext cx="5334000" cy="81394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508792"/>
            <a:ext cx="8610600" cy="919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428461"/>
            <a:ext cx="4167188" cy="3422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901" y="1428461"/>
            <a:ext cx="4138349" cy="3422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2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508793"/>
            <a:ext cx="8610600" cy="9196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428461"/>
            <a:ext cx="4035715" cy="61793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" y="2144027"/>
            <a:ext cx="4035715" cy="2634850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800"/>
            </a:lvl1pPr>
            <a:lvl2pPr>
              <a:spcAft>
                <a:spcPts val="300"/>
              </a:spcAft>
              <a:defRPr sz="1800"/>
            </a:lvl2pPr>
            <a:lvl3pPr>
              <a:spcAft>
                <a:spcPts val="300"/>
              </a:spcAft>
              <a:defRPr sz="1800"/>
            </a:lvl3pPr>
            <a:lvl4pPr>
              <a:spcAft>
                <a:spcPts val="300"/>
              </a:spcAft>
              <a:defRPr sz="1800"/>
            </a:lvl4pPr>
            <a:lvl5pPr>
              <a:spcAft>
                <a:spcPts val="3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5906" y="1428461"/>
            <a:ext cx="4042345" cy="61793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5906" y="2144027"/>
            <a:ext cx="4042344" cy="2634850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800"/>
            </a:lvl1pPr>
            <a:lvl2pPr>
              <a:spcAft>
                <a:spcPts val="300"/>
              </a:spcAft>
              <a:defRPr sz="1800"/>
            </a:lvl2pPr>
            <a:lvl3pPr>
              <a:spcAft>
                <a:spcPts val="300"/>
              </a:spcAft>
              <a:defRPr sz="1800"/>
            </a:lvl3pPr>
            <a:lvl4pPr>
              <a:spcAft>
                <a:spcPts val="300"/>
              </a:spcAft>
              <a:defRPr sz="1800"/>
            </a:lvl4pPr>
            <a:lvl5pPr>
              <a:spcAft>
                <a:spcPts val="3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879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508791"/>
            <a:ext cx="8610600" cy="919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138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98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10800000" flipV="1">
            <a:off x="0" y="61045"/>
            <a:ext cx="9144000" cy="300904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82296" rIns="274320" bIns="54864" rtlCol="0" anchor="ctr"/>
          <a:lstStyle/>
          <a:p>
            <a:pPr marL="215504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50300" algn="r"/>
              </a:tabLst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fld id="{6C929F40-DA27-4434-83D4-CC1331048D9E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 marL="215504" marR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750300" algn="r"/>
                </a:tabLst>
                <a:defRPr/>
              </a:pPr>
              <a:t>‹#›</a:t>
            </a:fld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" y="508792"/>
            <a:ext cx="8610600" cy="91966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428460"/>
            <a:ext cx="8610600" cy="34356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61045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BE1321-44AC-41DE-A95C-BD8B242901E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41466" y="4510085"/>
            <a:ext cx="155905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0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D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4290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73869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Char char="•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00075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75000"/>
        <a:buFont typeface="Wingdings" panose="05000000000000000000" pitchFamily="2" charset="2"/>
        <a:buChar char="§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c.ny.gov/public/911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d.ny.gov/opportunity-zones" TargetMode="External"/><Relationship Id="rId4" Type="http://schemas.openxmlformats.org/officeDocument/2006/relationships/hyperlink" Target="https://www.nyserda.ny.gov/ny/disadvantaged-communities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GitZIotcjI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dec.ny.gov/environmental-protection/waste-management/solid-waste-management-planning/nys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mailto:NYSSolidWastePlan@dec.ny.go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York State Solid Waste Management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0" dirty="0"/>
              <a:t>David Vitale, P.E.</a:t>
            </a:r>
          </a:p>
          <a:p>
            <a:r>
              <a:rPr lang="en-US" sz="2000" b="0" dirty="0"/>
              <a:t>Division Director, Division of Materials Management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0800000" flipV="1">
            <a:off x="0" y="3790950"/>
            <a:ext cx="9144000" cy="135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328" tIns="201168" rIns="0" bIns="274320" rtlCol="0" anchor="t" anchorCtr="0"/>
          <a:lstStyle/>
          <a:p>
            <a:pPr marL="215504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88004" algn="r"/>
              </a:tabLst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Niagara Frontier Section of the Air &amp; Waste Management Association</a:t>
            </a:r>
          </a:p>
          <a:p>
            <a:pPr marL="215504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88004" algn="r"/>
              </a:tabLst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Thursday, March 21, 2024</a:t>
            </a:r>
          </a:p>
        </p:txBody>
      </p:sp>
    </p:spTree>
    <p:extLst>
      <p:ext uri="{BB962C8B-B14F-4D97-AF65-F5344CB8AC3E}">
        <p14:creationId xmlns:p14="http://schemas.microsoft.com/office/powerpoint/2010/main" val="182735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82EB7-48C6-409C-9CAF-1D41751DA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Leadership and Community Protection Act (CLCPA)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A3010-64BC-405E-94BB-1F42B9CAB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33" y="1549769"/>
            <a:ext cx="8610600" cy="343563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D73"/>
                </a:solidFill>
              </a:rPr>
              <a:t>Effective on January 1, 2020.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D73"/>
                </a:solidFill>
              </a:rPr>
              <a:t>Final Scoping Plan released December 2022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D73"/>
                </a:solidFill>
              </a:rPr>
              <a:t> Among other things, the CLCPA:</a:t>
            </a:r>
          </a:p>
          <a:p>
            <a:pPr marL="685800" lvl="2" indent="-342900"/>
            <a:r>
              <a:rPr lang="en-US" dirty="0">
                <a:solidFill>
                  <a:srgbClr val="002D73"/>
                </a:solidFill>
              </a:rPr>
              <a:t>Directs DEC to establish GHG emission limits</a:t>
            </a:r>
          </a:p>
          <a:p>
            <a:pPr marL="685800" lvl="2" indent="-342900"/>
            <a:r>
              <a:rPr lang="en-US" dirty="0">
                <a:solidFill>
                  <a:srgbClr val="002D73"/>
                </a:solidFill>
              </a:rPr>
              <a:t>Requires a 40% reduction in statewide GHG emissions from 1990 levels by 2030 and an 85% reduction by 2050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D73"/>
                </a:solidFill>
              </a:rPr>
              <a:t>The Waste Sector is a sizable contributor to GHG emissions responsible </a:t>
            </a:r>
            <a:r>
              <a:rPr lang="en-US" dirty="0">
                <a:solidFill>
                  <a:srgbClr val="002060"/>
                </a:solidFill>
              </a:rPr>
              <a:t>for 12% of </a:t>
            </a:r>
            <a:r>
              <a:rPr lang="en-US" dirty="0">
                <a:solidFill>
                  <a:srgbClr val="002D73"/>
                </a:solidFill>
              </a:rPr>
              <a:t>statewide GHG emissions</a:t>
            </a:r>
          </a:p>
        </p:txBody>
      </p:sp>
    </p:spTree>
    <p:extLst>
      <p:ext uri="{BB962C8B-B14F-4D97-AF65-F5344CB8AC3E}">
        <p14:creationId xmlns:p14="http://schemas.microsoft.com/office/powerpoint/2010/main" val="4266849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7D33C-5A35-4440-8F6F-76B99785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Issues, Challenges,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779673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1E078A-8C0B-47FE-8D1A-436F55EE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508792"/>
            <a:ext cx="8610600" cy="919669"/>
          </a:xfrm>
        </p:spPr>
        <p:txBody>
          <a:bodyPr anchor="ctr">
            <a:normAutofit/>
          </a:bodyPr>
          <a:lstStyle/>
          <a:p>
            <a:r>
              <a:rPr lang="en-US" dirty="0"/>
              <a:t>Issues, Challenges and Opportunities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172D81-2567-45C8-BD9F-3803AD5A3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650" y="1428461"/>
            <a:ext cx="7021446" cy="3422939"/>
          </a:xfrm>
        </p:spPr>
        <p:txBody>
          <a:bodyPr>
            <a:normAutofit/>
          </a:bodyPr>
          <a:lstStyle/>
          <a:p>
            <a:pPr marL="685800" lvl="2" indent="-342900">
              <a:lnSpc>
                <a:spcPct val="90000"/>
              </a:lnSpc>
            </a:pPr>
            <a:r>
              <a:rPr lang="en-US" dirty="0">
                <a:solidFill>
                  <a:srgbClr val="002D73"/>
                </a:solidFill>
              </a:rPr>
              <a:t>Climate</a:t>
            </a:r>
          </a:p>
          <a:p>
            <a:pPr marL="685800" lvl="2" indent="-342900">
              <a:lnSpc>
                <a:spcPct val="90000"/>
              </a:lnSpc>
            </a:pPr>
            <a:r>
              <a:rPr lang="en-US" dirty="0">
                <a:solidFill>
                  <a:srgbClr val="002D73"/>
                </a:solidFill>
              </a:rPr>
              <a:t>Throw-away culture</a:t>
            </a:r>
          </a:p>
          <a:p>
            <a:pPr marL="685800" lvl="2" indent="-342900">
              <a:lnSpc>
                <a:spcPct val="90000"/>
              </a:lnSpc>
            </a:pPr>
            <a:r>
              <a:rPr lang="en-US" dirty="0">
                <a:solidFill>
                  <a:srgbClr val="002D73"/>
                </a:solidFill>
              </a:rPr>
              <a:t>Global markets</a:t>
            </a:r>
          </a:p>
          <a:p>
            <a:pPr marL="685800" lvl="2" indent="-342900">
              <a:lnSpc>
                <a:spcPct val="90000"/>
              </a:lnSpc>
            </a:pPr>
            <a:r>
              <a:rPr lang="en-US" dirty="0">
                <a:solidFill>
                  <a:srgbClr val="002D73"/>
                </a:solidFill>
              </a:rPr>
              <a:t>Information sharing and technology</a:t>
            </a:r>
          </a:p>
          <a:p>
            <a:pPr marL="685800" lvl="2" indent="-342900">
              <a:lnSpc>
                <a:spcPct val="90000"/>
              </a:lnSpc>
            </a:pPr>
            <a:r>
              <a:rPr lang="en-US" dirty="0">
                <a:solidFill>
                  <a:srgbClr val="002D73"/>
                </a:solidFill>
              </a:rPr>
              <a:t>Equity issues</a:t>
            </a:r>
          </a:p>
          <a:p>
            <a:pPr marL="685800" lvl="2" indent="-342900">
              <a:lnSpc>
                <a:spcPct val="90000"/>
              </a:lnSpc>
            </a:pPr>
            <a:r>
              <a:rPr lang="en-US" dirty="0">
                <a:solidFill>
                  <a:srgbClr val="002D73"/>
                </a:solidFill>
              </a:rPr>
              <a:t>Ecosystem impacts</a:t>
            </a:r>
          </a:p>
          <a:p>
            <a:pPr marL="685800" lvl="2" indent="-342900">
              <a:lnSpc>
                <a:spcPct val="90000"/>
              </a:lnSpc>
            </a:pPr>
            <a:r>
              <a:rPr lang="en-US" dirty="0">
                <a:solidFill>
                  <a:srgbClr val="002D73"/>
                </a:solidFill>
              </a:rPr>
              <a:t>Emerging contaminants sampling and research 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16698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Background on Waste Management in New York State</a:t>
            </a:r>
          </a:p>
        </p:txBody>
      </p:sp>
    </p:spTree>
    <p:extLst>
      <p:ext uri="{BB962C8B-B14F-4D97-AF65-F5344CB8AC3E}">
        <p14:creationId xmlns:p14="http://schemas.microsoft.com/office/powerpoint/2010/main" val="2275356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85848"/>
            <a:ext cx="8610600" cy="673053"/>
          </a:xfrm>
        </p:spPr>
        <p:txBody>
          <a:bodyPr>
            <a:normAutofit/>
          </a:bodyPr>
          <a:lstStyle/>
          <a:p>
            <a:r>
              <a:rPr lang="en-US" sz="3000" dirty="0">
                <a:ea typeface="Times New Roman" panose="02020603050405020304" pitchFamily="18" charset="0"/>
              </a:rPr>
              <a:t>2018 Waste Generated by Type in New York</a:t>
            </a:r>
            <a:endParaRPr lang="en-US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8FE7D-4882-4B6E-94C7-A9F3A97F2E9F}"/>
              </a:ext>
            </a:extLst>
          </p:cNvPr>
          <p:cNvSpPr txBox="1"/>
          <p:nvPr/>
        </p:nvSpPr>
        <p:spPr>
          <a:xfrm>
            <a:off x="285750" y="1428461"/>
            <a:ext cx="39237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/>
            <a:r>
              <a:rPr lang="en-US" sz="20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waste stream generation was 42.2 million tons in 2018. </a:t>
            </a:r>
          </a:p>
          <a:p>
            <a:pPr marL="342900" indent="-342900" defTabSz="685783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83"/>
            <a:r>
              <a:rPr lang="en-US" sz="20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 rate increased </a:t>
            </a:r>
          </a:p>
          <a:p>
            <a:pPr marL="342900" indent="-342900" defTabSz="68578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36% in 2008 </a:t>
            </a:r>
          </a:p>
          <a:p>
            <a:pPr marL="342900" indent="-342900" defTabSz="68578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43% in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D8BC4E-0DE0-4245-40B7-E1C15C031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594" y="983557"/>
            <a:ext cx="3923756" cy="408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B9B02-5176-087C-6994-C34FB08AB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628" y="384202"/>
            <a:ext cx="4186576" cy="46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10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D45E12-D4F8-42F4-979D-7DA2BDF36841}"/>
              </a:ext>
            </a:extLst>
          </p:cNvPr>
          <p:cNvSpPr txBox="1"/>
          <p:nvPr/>
        </p:nvSpPr>
        <p:spPr>
          <a:xfrm>
            <a:off x="5941984" y="1694587"/>
            <a:ext cx="186917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783"/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MSW Recycling Rate</a:t>
            </a:r>
          </a:p>
          <a:p>
            <a:pPr algn="ctr" defTabSz="685783"/>
            <a:r>
              <a:rPr lang="en-US" sz="18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685783"/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in 2008</a:t>
            </a:r>
          </a:p>
          <a:p>
            <a:pPr algn="ctr" defTabSz="685783"/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685783"/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 in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D1FB0-4C57-747F-F6DE-B635428D5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40" y="391886"/>
            <a:ext cx="4303059" cy="469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34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CFC2FB-D485-4D31-B998-27DB5B74C2A6}"/>
              </a:ext>
            </a:extLst>
          </p:cNvPr>
          <p:cNvSpPr txBox="1"/>
          <p:nvPr/>
        </p:nvSpPr>
        <p:spPr>
          <a:xfrm>
            <a:off x="5950069" y="1694587"/>
            <a:ext cx="186917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783"/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C&amp;D Recycling Rate</a:t>
            </a:r>
          </a:p>
          <a:p>
            <a:pPr algn="ctr" defTabSz="685783"/>
            <a:r>
              <a:rPr lang="en-US" sz="18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685783"/>
            <a:r>
              <a:rPr lang="en-US" sz="18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 in 2008</a:t>
            </a:r>
          </a:p>
          <a:p>
            <a:pPr algn="ctr" defTabSz="685783"/>
            <a:r>
              <a:rPr lang="en-US" sz="18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685783"/>
            <a:r>
              <a:rPr lang="en-US" sz="18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64% in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102DA5-2035-CFB5-63E8-E815C75AD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40" y="407254"/>
            <a:ext cx="4341480" cy="46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76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72CF8C72-34F9-4629-8F9C-E1736DC0A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48" y="431657"/>
            <a:ext cx="8614267" cy="458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35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EDA8B12-8386-4B7B-B41B-44F7ED79A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03" y="536442"/>
            <a:ext cx="7876135" cy="46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5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46769-A449-B1C0-ADE6-7D23D57C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 of State Solid Waste Management Planning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6A6714-3B5C-CB78-018D-D38CFA4680F5}"/>
              </a:ext>
            </a:extLst>
          </p:cNvPr>
          <p:cNvGrpSpPr/>
          <p:nvPr/>
        </p:nvGrpSpPr>
        <p:grpSpPr>
          <a:xfrm>
            <a:off x="247650" y="1620562"/>
            <a:ext cx="8773727" cy="3320276"/>
            <a:chOff x="963961" y="2430966"/>
            <a:chExt cx="10847039" cy="44270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471CE4-BF8F-D0B3-B93E-958C10AFF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444" b="11117"/>
            <a:stretch/>
          </p:blipFill>
          <p:spPr>
            <a:xfrm>
              <a:off x="963961" y="2430966"/>
              <a:ext cx="10847039" cy="442703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98FFB0-72C0-2F0E-2F14-823E3371B8AD}"/>
                </a:ext>
              </a:extLst>
            </p:cNvPr>
            <p:cNvSpPr/>
            <p:nvPr/>
          </p:nvSpPr>
          <p:spPr>
            <a:xfrm>
              <a:off x="3902927" y="2430966"/>
              <a:ext cx="1092819" cy="1694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900BC97-3D27-7FD4-E4C5-A48E32479F9E}"/>
              </a:ext>
            </a:extLst>
          </p:cNvPr>
          <p:cNvSpPr/>
          <p:nvPr/>
        </p:nvSpPr>
        <p:spPr>
          <a:xfrm>
            <a:off x="7083813" y="4282069"/>
            <a:ext cx="1774438" cy="744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32260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E76C58-33FF-F954-DB91-33C106CAE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524" y="368834"/>
            <a:ext cx="4086750" cy="477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12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35A831-3E77-4904-8C5E-60F7BD0255A8}"/>
              </a:ext>
            </a:extLst>
          </p:cNvPr>
          <p:cNvSpPr txBox="1"/>
          <p:nvPr/>
        </p:nvSpPr>
        <p:spPr>
          <a:xfrm>
            <a:off x="474617" y="4415434"/>
            <a:ext cx="66315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/>
            <a:r>
              <a:rPr lang="en-US" sz="15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remained essentially at the same disposal rate of pounds of MSW per person per day in 2018 (4.09) as in 2008 (4.10).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3F39DD-B00F-F311-E3BB-2D78CB2B8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10" y="601166"/>
            <a:ext cx="8860779" cy="375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8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806147-2CBC-1AC8-2220-18DCB2F04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34" y="399569"/>
            <a:ext cx="4778932" cy="46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82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A062-313B-433E-8B95-2C14D4856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508792"/>
            <a:ext cx="8610600" cy="427379"/>
          </a:xfrm>
        </p:spPr>
        <p:txBody>
          <a:bodyPr>
            <a:normAutofit fontScale="90000"/>
          </a:bodyPr>
          <a:lstStyle/>
          <a:p>
            <a:r>
              <a:rPr lang="en-US"/>
              <a:t>Regional Waste Management Variability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0A24D-C105-FFCB-9821-0DAA892EB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5029"/>
            <a:ext cx="9144000" cy="40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51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Residential  Waste Collection</a:t>
            </a:r>
          </a:p>
        </p:txBody>
      </p:sp>
    </p:spTree>
    <p:extLst>
      <p:ext uri="{BB962C8B-B14F-4D97-AF65-F5344CB8AC3E}">
        <p14:creationId xmlns:p14="http://schemas.microsoft.com/office/powerpoint/2010/main" val="3023655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82EB7-48C6-409C-9CAF-1D41751DA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08901"/>
            <a:ext cx="8610600" cy="467079"/>
          </a:xfrm>
        </p:spPr>
        <p:txBody>
          <a:bodyPr/>
          <a:lstStyle/>
          <a:p>
            <a:r>
              <a:rPr lang="en-US" dirty="0"/>
              <a:t>Collection of Residential Waste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A3010-64BC-405E-94BB-1F42B9CAB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51" y="875980"/>
            <a:ext cx="4997555" cy="4210849"/>
          </a:xfrm>
        </p:spPr>
        <p:txBody>
          <a:bodyPr>
            <a:noAutofit/>
          </a:bodyPr>
          <a:lstStyle/>
          <a:p>
            <a:r>
              <a:rPr lang="en-US" sz="1800" i="1" dirty="0">
                <a:solidFill>
                  <a:srgbClr val="002D73"/>
                </a:solidFill>
              </a:rPr>
              <a:t>New York City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D73"/>
                </a:solidFill>
              </a:rPr>
              <a:t>NYC represents about 44% of the state's population and provides unique level of municipal service to multi-residential residences. </a:t>
            </a:r>
            <a:endParaRPr lang="en-US" sz="1800" i="1" dirty="0">
              <a:solidFill>
                <a:srgbClr val="002D73"/>
              </a:solidFill>
            </a:endParaRPr>
          </a:p>
          <a:p>
            <a:r>
              <a:rPr lang="en-US" sz="1800" i="1" dirty="0">
                <a:solidFill>
                  <a:srgbClr val="002D73"/>
                </a:solidFill>
              </a:rPr>
              <a:t>Statewide (minus New York City)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D73"/>
                </a:solidFill>
              </a:rPr>
              <a:t>45% of residents subscribe directly for collection services with private waste collectors.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D73"/>
                </a:solidFill>
              </a:rPr>
              <a:t>29% of residents receive direct municipal curbside collection services.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D73"/>
                </a:solidFill>
              </a:rPr>
              <a:t>26% of residents are served by municipalities contracting private waste collection services on behalf of residents.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BAF05-685F-7AF9-553B-F4197F6E22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6"/>
          <a:stretch/>
        </p:blipFill>
        <p:spPr>
          <a:xfrm>
            <a:off x="5194407" y="875980"/>
            <a:ext cx="3752742" cy="426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39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Solid Waste Management Facilities</a:t>
            </a:r>
          </a:p>
        </p:txBody>
      </p:sp>
    </p:spTree>
    <p:extLst>
      <p:ext uri="{BB962C8B-B14F-4D97-AF65-F5344CB8AC3E}">
        <p14:creationId xmlns:p14="http://schemas.microsoft.com/office/powerpoint/2010/main" val="3698414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82EB7-48C6-409C-9CAF-1D41751DA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508792"/>
            <a:ext cx="8610600" cy="919669"/>
          </a:xfrm>
        </p:spPr>
        <p:txBody>
          <a:bodyPr anchor="ctr">
            <a:normAutofit/>
          </a:bodyPr>
          <a:lstStyle/>
          <a:p>
            <a:r>
              <a:rPr lang="en-US" dirty="0"/>
              <a:t>Disposal Capacity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195FB-69AD-43F1-8F7C-D687F0699A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93" r="21527"/>
          <a:stretch/>
        </p:blipFill>
        <p:spPr>
          <a:xfrm>
            <a:off x="247650" y="1428461"/>
            <a:ext cx="4167188" cy="342293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A3010-64BC-405E-94BB-1F42B9CAB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9901" y="1211769"/>
            <a:ext cx="4138349" cy="34229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D73"/>
                </a:solidFill>
              </a:rPr>
              <a:t>25 MSW landfills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2D73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D73"/>
                </a:solidFill>
              </a:rPr>
              <a:t>Combined capacity ranges from 16-25 years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2D73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D73"/>
                </a:solidFill>
              </a:rPr>
              <a:t>19 years capacity if full permitted capacity used by each landfill  </a:t>
            </a:r>
          </a:p>
        </p:txBody>
      </p:sp>
    </p:spTree>
    <p:extLst>
      <p:ext uri="{BB962C8B-B14F-4D97-AF65-F5344CB8AC3E}">
        <p14:creationId xmlns:p14="http://schemas.microsoft.com/office/powerpoint/2010/main" val="4074685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82EB7-48C6-409C-9CAF-1D41751DA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439637"/>
            <a:ext cx="8610600" cy="579779"/>
          </a:xfrm>
        </p:spPr>
        <p:txBody>
          <a:bodyPr/>
          <a:lstStyle/>
          <a:p>
            <a:r>
              <a:rPr lang="en-US" dirty="0"/>
              <a:t>Disposal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A3010-64BC-405E-94BB-1F42B9CAB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653" y="1019416"/>
            <a:ext cx="8736693" cy="4013626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solidFill>
                  <a:srgbClr val="002D73"/>
                </a:solidFill>
              </a:rPr>
              <a:t>Landfills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19 of 25 active landfills are owned by municipalities.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By capacity, privately owned and operated landfills and privately operated / municipally owned landfills account for 82% of working MSW landfill capacity in 2018.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  <a:p>
            <a:r>
              <a:rPr lang="en-US" i="1" dirty="0">
                <a:solidFill>
                  <a:srgbClr val="002D73"/>
                </a:solidFill>
              </a:rPr>
              <a:t>MWCs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1 of the 10 MWCs owned and operated by a municipality.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By capacity, 98% of working MWC capacity in 2018 owned or operated by private companies. </a:t>
            </a:r>
          </a:p>
        </p:txBody>
      </p:sp>
    </p:spTree>
    <p:extLst>
      <p:ext uri="{BB962C8B-B14F-4D97-AF65-F5344CB8AC3E}">
        <p14:creationId xmlns:p14="http://schemas.microsoft.com/office/powerpoint/2010/main" val="2409270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Impact of Waste Management on PEJAs and DACs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8DE315-9959-6962-F491-AC3FE853D8AE}"/>
              </a:ext>
            </a:extLst>
          </p:cNvPr>
          <p:cNvSpPr txBox="1"/>
          <p:nvPr/>
        </p:nvSpPr>
        <p:spPr>
          <a:xfrm>
            <a:off x="263951" y="4428045"/>
            <a:ext cx="67967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PEJAs: Potential Environmental Justice Areas</a:t>
            </a:r>
          </a:p>
          <a:p>
            <a:r>
              <a:rPr lang="en-US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DACs: Disadvantaged Communities</a:t>
            </a:r>
          </a:p>
        </p:txBody>
      </p:sp>
    </p:spTree>
    <p:extLst>
      <p:ext uri="{BB962C8B-B14F-4D97-AF65-F5344CB8AC3E}">
        <p14:creationId xmlns:p14="http://schemas.microsoft.com/office/powerpoint/2010/main" val="420537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York State Solid Waste Management Plan: </a:t>
            </a:r>
            <a:r>
              <a:rPr lang="en-US" sz="2000" i="1" dirty="0"/>
              <a:t>Building the Circular Economy Through Sustainable Materials Management </a:t>
            </a:r>
            <a:br>
              <a:rPr lang="en-US" sz="2000" i="1" dirty="0"/>
            </a:br>
            <a:r>
              <a:rPr lang="en-US" sz="2000" i="1" dirty="0"/>
              <a:t>(2023 – 2032)</a:t>
            </a:r>
          </a:p>
        </p:txBody>
      </p:sp>
    </p:spTree>
    <p:extLst>
      <p:ext uri="{BB962C8B-B14F-4D97-AF65-F5344CB8AC3E}">
        <p14:creationId xmlns:p14="http://schemas.microsoft.com/office/powerpoint/2010/main" val="1762461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738C-FEF9-C81D-405D-F0C3D7E6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371803"/>
            <a:ext cx="8610600" cy="450389"/>
          </a:xfrm>
        </p:spPr>
        <p:txBody>
          <a:bodyPr/>
          <a:lstStyle/>
          <a:p>
            <a:r>
              <a:rPr lang="en-US" dirty="0"/>
              <a:t>Identification of PEJAs and DACs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992D1-3AC9-1CB4-54FE-30FB1E0C8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72" y="883663"/>
            <a:ext cx="8928847" cy="4364531"/>
          </a:xfrm>
        </p:spPr>
        <p:txBody>
          <a:bodyPr>
            <a:normAutofit fontScale="77500" lnSpcReduction="20000"/>
          </a:bodyPr>
          <a:lstStyle/>
          <a:p>
            <a:r>
              <a:rPr lang="en-US" sz="2900" b="1" dirty="0">
                <a:hlinkClick r:id="rId3"/>
              </a:rPr>
              <a:t>Potential Environmental Justice Areas (PEJA)</a:t>
            </a:r>
            <a:endParaRPr lang="en-US" sz="29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2D73"/>
                </a:solidFill>
              </a:rPr>
              <a:t>At least 52.42% of the population in an urban area reported to be members of minority groups; 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2D73"/>
                </a:solidFill>
              </a:rPr>
              <a:t>At least 26.28% of the population in a rural area reported to be members of minority groups; 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2D73"/>
                </a:solidFill>
              </a:rPr>
              <a:t>At least 22.82% of the population in an urban or rural area had household incomes below federal poverty level</a:t>
            </a:r>
            <a:endParaRPr lang="en-US" sz="2900" dirty="0"/>
          </a:p>
          <a:p>
            <a:r>
              <a:rPr lang="en-US" sz="2900" b="1" dirty="0">
                <a:hlinkClick r:id="rId4"/>
              </a:rPr>
              <a:t>Disadvantaged Communities (DAC)</a:t>
            </a:r>
            <a:endParaRPr lang="en-US" sz="29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2D73"/>
                </a:solidFill>
              </a:rPr>
              <a:t>Located within census block groups that meet the HUD 50% AMI threshold, that are also located within a PEJA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2D73"/>
                </a:solidFill>
              </a:rPr>
              <a:t>Located within </a:t>
            </a:r>
            <a:r>
              <a:rPr lang="en-US" sz="2900" dirty="0">
                <a:solidFill>
                  <a:srgbClr val="002D73"/>
                </a:solidFill>
                <a:hlinkClick r:id="rId5"/>
              </a:rPr>
              <a:t>New York State Opportunity Zones</a:t>
            </a:r>
            <a:r>
              <a:rPr lang="en-US" sz="2900" dirty="0">
                <a:solidFill>
                  <a:srgbClr val="002D73"/>
                </a:solidFill>
              </a:rPr>
              <a:t> (low-income census tract with an individual poverty rate of at least 20 percent and median family income no greater than 80 percent of                        the area median)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1473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82EB7-48C6-409C-9CAF-1D41751DA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54" y="370480"/>
            <a:ext cx="8610600" cy="919669"/>
          </a:xfrm>
        </p:spPr>
        <p:txBody>
          <a:bodyPr>
            <a:normAutofit/>
          </a:bodyPr>
          <a:lstStyle/>
          <a:p>
            <a:r>
              <a:rPr lang="en-US" dirty="0"/>
              <a:t>Impact of Waste Management on PEJAs and DACs - Statewide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A3010-64BC-405E-94BB-1F42B9CAB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0149"/>
            <a:ext cx="9044108" cy="3673737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3"/>
                </a:solidFill>
              </a:rPr>
              <a:t>From a population perspective</a:t>
            </a:r>
          </a:p>
          <a:p>
            <a:pPr marL="687388" lvl="1" indent="-225425"/>
            <a:r>
              <a:rPr lang="en-US" dirty="0">
                <a:solidFill>
                  <a:srgbClr val="002D73"/>
                </a:solidFill>
              </a:rPr>
              <a:t>46% of the population lives in a PEJA </a:t>
            </a:r>
          </a:p>
          <a:p>
            <a:pPr marL="687388" lvl="1" indent="-225425"/>
            <a:r>
              <a:rPr lang="en-US" dirty="0">
                <a:solidFill>
                  <a:srgbClr val="002D73"/>
                </a:solidFill>
              </a:rPr>
              <a:t>36% of the population lives in a DAC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3"/>
                </a:solidFill>
              </a:rPr>
              <a:t>Based on the total number of all solid waste management facilities </a:t>
            </a:r>
          </a:p>
          <a:p>
            <a:pPr marL="687388" lvl="1" indent="-225425"/>
            <a:r>
              <a:rPr lang="en-US" dirty="0">
                <a:solidFill>
                  <a:srgbClr val="002D73"/>
                </a:solidFill>
              </a:rPr>
              <a:t>25% of solid waste management facilities are located in a PEJA </a:t>
            </a:r>
          </a:p>
          <a:p>
            <a:pPr marL="687388" lvl="1" indent="-225425"/>
            <a:r>
              <a:rPr lang="en-US" dirty="0">
                <a:solidFill>
                  <a:srgbClr val="002D73"/>
                </a:solidFill>
              </a:rPr>
              <a:t>33% are located in a DAC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3"/>
                </a:solidFill>
              </a:rPr>
              <a:t>Based on the facility throughput</a:t>
            </a:r>
          </a:p>
          <a:p>
            <a:pPr marL="687388" lvl="1" indent="-225425"/>
            <a:r>
              <a:rPr lang="en-US" dirty="0">
                <a:solidFill>
                  <a:srgbClr val="002D73"/>
                </a:solidFill>
              </a:rPr>
              <a:t>37% of the total waste stream was managed at facilities                    located in a PEJA</a:t>
            </a:r>
          </a:p>
          <a:p>
            <a:pPr marL="687388" lvl="1" indent="-225425"/>
            <a:r>
              <a:rPr lang="en-US" dirty="0">
                <a:solidFill>
                  <a:srgbClr val="002D73"/>
                </a:solidFill>
              </a:rPr>
              <a:t>57% of the total waste stream was managed at facilities                     located in a DAC </a:t>
            </a:r>
          </a:p>
        </p:txBody>
      </p:sp>
    </p:spTree>
    <p:extLst>
      <p:ext uri="{BB962C8B-B14F-4D97-AF65-F5344CB8AC3E}">
        <p14:creationId xmlns:p14="http://schemas.microsoft.com/office/powerpoint/2010/main" val="4248032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A3010-64BC-405E-94BB-1F42B9CAB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64" y="1439653"/>
            <a:ext cx="8924472" cy="3703847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3"/>
                </a:solidFill>
              </a:rPr>
              <a:t>From a population perspective</a:t>
            </a:r>
          </a:p>
          <a:p>
            <a:pPr marL="687388" lvl="1" indent="-225425"/>
            <a:r>
              <a:rPr lang="en-US" dirty="0">
                <a:solidFill>
                  <a:srgbClr val="002D73"/>
                </a:solidFill>
              </a:rPr>
              <a:t>72% of the city’s population lives in a PEJA</a:t>
            </a:r>
          </a:p>
          <a:p>
            <a:pPr marL="687388" lvl="1" indent="-225425"/>
            <a:r>
              <a:rPr lang="en-US" dirty="0">
                <a:solidFill>
                  <a:srgbClr val="002D73"/>
                </a:solidFill>
              </a:rPr>
              <a:t>50% of the city’s population lives in a DAC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3"/>
                </a:solidFill>
              </a:rPr>
              <a:t>Based on the total number of all solid waste management facilities</a:t>
            </a:r>
          </a:p>
          <a:p>
            <a:pPr marL="687388" lvl="1" indent="-225425"/>
            <a:r>
              <a:rPr lang="en-US" dirty="0">
                <a:solidFill>
                  <a:srgbClr val="002D73"/>
                </a:solidFill>
              </a:rPr>
              <a:t>77% of solid waste management facilities are located in a PEJA</a:t>
            </a:r>
          </a:p>
          <a:p>
            <a:pPr marL="687388" lvl="1" indent="-225425"/>
            <a:r>
              <a:rPr lang="en-US" dirty="0">
                <a:solidFill>
                  <a:srgbClr val="002D73"/>
                </a:solidFill>
              </a:rPr>
              <a:t>83% are located in a DAC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3"/>
                </a:solidFill>
              </a:rPr>
              <a:t>Based on the facility throughput</a:t>
            </a:r>
          </a:p>
          <a:p>
            <a:pPr marL="687388" lvl="1" indent="-225425"/>
            <a:r>
              <a:rPr lang="en-US" dirty="0">
                <a:solidFill>
                  <a:srgbClr val="002D73"/>
                </a:solidFill>
              </a:rPr>
              <a:t>66% of the total waste stream was managed at facilities                  located in a PEJA</a:t>
            </a:r>
          </a:p>
          <a:p>
            <a:pPr marL="687388" lvl="1" indent="-225425"/>
            <a:r>
              <a:rPr lang="en-US" dirty="0">
                <a:solidFill>
                  <a:srgbClr val="002D73"/>
                </a:solidFill>
              </a:rPr>
              <a:t>88% of the total waste stream was managed at facilities                  located in a DAC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CE63C14-FD3F-4284-A05D-8AD5C43A8735}"/>
              </a:ext>
            </a:extLst>
          </p:cNvPr>
          <p:cNvSpPr txBox="1">
            <a:spLocks/>
          </p:cNvSpPr>
          <p:nvPr/>
        </p:nvSpPr>
        <p:spPr>
          <a:xfrm>
            <a:off x="109764" y="378790"/>
            <a:ext cx="8610600" cy="91966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D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Impact of Waste Management on PEJAs and DACs – New York City</a:t>
            </a:r>
          </a:p>
        </p:txBody>
      </p:sp>
    </p:spTree>
    <p:extLst>
      <p:ext uri="{BB962C8B-B14F-4D97-AF65-F5344CB8AC3E}">
        <p14:creationId xmlns:p14="http://schemas.microsoft.com/office/powerpoint/2010/main" val="3750540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72199-C247-460E-B86F-9090377C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425824"/>
            <a:ext cx="8610600" cy="919669"/>
          </a:xfrm>
        </p:spPr>
        <p:txBody>
          <a:bodyPr>
            <a:noAutofit/>
          </a:bodyPr>
          <a:lstStyle/>
          <a:p>
            <a:r>
              <a:rPr lang="en-US" sz="2800" dirty="0">
                <a:ea typeface="Times New Roman" panose="02020603050405020304" pitchFamily="18" charset="0"/>
              </a:rPr>
              <a:t>Solid Waste Management Facilities in DACs &amp; Quantity of Waste Handled 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FC658-79FA-A766-C592-FE6FD9B07472}"/>
              </a:ext>
            </a:extLst>
          </p:cNvPr>
          <p:cNvSpPr txBox="1"/>
          <p:nvPr/>
        </p:nvSpPr>
        <p:spPr>
          <a:xfrm>
            <a:off x="247650" y="4180710"/>
            <a:ext cx="66999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see Appendix G of the SSWMP</a:t>
            </a:r>
          </a:p>
          <a:p>
            <a:r>
              <a:rPr lang="en-US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Throughput and type of the facility is important to consider when looking at this data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9F24AB-9755-6B73-03FC-4CD69372E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55" t="4395" r="929"/>
          <a:stretch/>
        </p:blipFill>
        <p:spPr>
          <a:xfrm>
            <a:off x="62426" y="1431758"/>
            <a:ext cx="9019147" cy="2748951"/>
          </a:xfrm>
        </p:spPr>
      </p:pic>
    </p:spTree>
    <p:extLst>
      <p:ext uri="{BB962C8B-B14F-4D97-AF65-F5344CB8AC3E}">
        <p14:creationId xmlns:p14="http://schemas.microsoft.com/office/powerpoint/2010/main" val="4159152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72199-C247-460E-B86F-9090377C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425824"/>
            <a:ext cx="8610600" cy="919669"/>
          </a:xfrm>
        </p:spPr>
        <p:txBody>
          <a:bodyPr>
            <a:noAutofit/>
          </a:bodyPr>
          <a:lstStyle/>
          <a:p>
            <a:r>
              <a:rPr lang="en-US" sz="2800" dirty="0">
                <a:ea typeface="Times New Roman" panose="02020603050405020304" pitchFamily="18" charset="0"/>
              </a:rPr>
              <a:t>Solid Waste Management Facilities in PEJAs &amp; Quantity of Waste Handled 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FC658-79FA-A766-C592-FE6FD9B07472}"/>
              </a:ext>
            </a:extLst>
          </p:cNvPr>
          <p:cNvSpPr txBox="1"/>
          <p:nvPr/>
        </p:nvSpPr>
        <p:spPr>
          <a:xfrm>
            <a:off x="247650" y="4180710"/>
            <a:ext cx="66999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see Appendix G of the SSWMP</a:t>
            </a:r>
          </a:p>
          <a:p>
            <a:r>
              <a:rPr lang="en-US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Throughput and type of the facility is important to consider when looking at this data</a:t>
            </a:r>
          </a:p>
        </p:txBody>
      </p:sp>
      <p:pic>
        <p:nvPicPr>
          <p:cNvPr id="10" name="Content Placeholder 9" descr="Table 4.">
            <a:extLst>
              <a:ext uri="{FF2B5EF4-FFF2-40B4-BE49-F238E27FC236}">
                <a16:creationId xmlns:a16="http://schemas.microsoft.com/office/drawing/2014/main" id="{2A4F78C8-53D0-2D55-854B-4F21AF46B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07" t="3927" r="4681" b="14473"/>
          <a:stretch/>
        </p:blipFill>
        <p:spPr>
          <a:xfrm>
            <a:off x="73891" y="1345494"/>
            <a:ext cx="9033216" cy="2690797"/>
          </a:xfrm>
        </p:spPr>
      </p:pic>
    </p:spTree>
    <p:extLst>
      <p:ext uri="{BB962C8B-B14F-4D97-AF65-F5344CB8AC3E}">
        <p14:creationId xmlns:p14="http://schemas.microsoft.com/office/powerpoint/2010/main" val="2112037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260886-2319-482B-BEBF-8592446C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Future of Materials Management in NYS</a:t>
            </a:r>
          </a:p>
        </p:txBody>
      </p:sp>
    </p:spTree>
    <p:extLst>
      <p:ext uri="{BB962C8B-B14F-4D97-AF65-F5344CB8AC3E}">
        <p14:creationId xmlns:p14="http://schemas.microsoft.com/office/powerpoint/2010/main" val="3646163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622741-A131-69C4-18F1-0ABEBF56F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46" r="2437"/>
          <a:stretch/>
        </p:blipFill>
        <p:spPr>
          <a:xfrm>
            <a:off x="2159213" y="368833"/>
            <a:ext cx="4570345" cy="471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60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4152-99F9-4388-ABB2-644F87FC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508792"/>
            <a:ext cx="8610600" cy="919669"/>
          </a:xfrm>
        </p:spPr>
        <p:txBody>
          <a:bodyPr anchor="ctr">
            <a:normAutofit/>
          </a:bodyPr>
          <a:lstStyle/>
          <a:p>
            <a:r>
              <a:rPr lang="en-US" dirty="0"/>
              <a:t>Action Items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5FAB-BEB2-443A-BCD7-5FBEF103D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650" y="1337023"/>
            <a:ext cx="4324350" cy="351437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175 action items spread across 31 goals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33 action items require legislative action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Action items are aligned with the recommendations in the CLCPA Final Scoping Plan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425C8-EEEB-1D9A-BE02-7CB0E409B2C6}"/>
              </a:ext>
            </a:extLst>
          </p:cNvPr>
          <p:cNvSpPr/>
          <p:nvPr/>
        </p:nvSpPr>
        <p:spPr>
          <a:xfrm>
            <a:off x="7189076" y="4374931"/>
            <a:ext cx="1669174" cy="606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F6C09A-F3CE-6154-72CF-43B4D4B54C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1" r="1024" b="802"/>
          <a:stretch/>
        </p:blipFill>
        <p:spPr>
          <a:xfrm>
            <a:off x="5682268" y="779340"/>
            <a:ext cx="3238500" cy="41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00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0F05-5D00-4469-B8E9-920DC5C73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431952"/>
            <a:ext cx="8610600" cy="543921"/>
          </a:xfrm>
        </p:spPr>
        <p:txBody>
          <a:bodyPr/>
          <a:lstStyle/>
          <a:p>
            <a:r>
              <a:rPr lang="en-US" dirty="0"/>
              <a:t>Focus Area 1: Waste Reduction and Reuse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DEE66-F846-4DC7-84CF-A41205197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047910"/>
            <a:ext cx="8834878" cy="4018749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Increase reduction, reuse, and repair opportunities for New York State residents </a:t>
            </a:r>
            <a:r>
              <a:rPr lang="en-US" sz="2200" dirty="0">
                <a:solidFill>
                  <a:srgbClr val="002060"/>
                </a:solidFill>
              </a:rPr>
              <a:t>(Right to Repair legislation, K-12 curriculum and sharing tables, and outreach and education on reuse and refill)</a:t>
            </a:r>
          </a:p>
          <a:p>
            <a:r>
              <a:rPr lang="en-US" sz="2200" b="1" dirty="0">
                <a:solidFill>
                  <a:srgbClr val="002060"/>
                </a:solidFill>
              </a:rPr>
              <a:t>Support reduction and reuse in the commercial and industrial sectors </a:t>
            </a:r>
            <a:r>
              <a:rPr lang="en-US" sz="2200" dirty="0">
                <a:solidFill>
                  <a:srgbClr val="002060"/>
                </a:solidFill>
              </a:rPr>
              <a:t>through education, engagement, and policy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Support refill and reuse solutions for foodservice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Advance circularity in furniture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Enhance secondary markets for textile goods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Study the issue of unsold retail goods and work to prevent disposal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‘Rethink Waste’ campaign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9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5A15C-25FC-40E2-AA60-0ABD7AC43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8900"/>
            <a:ext cx="9087528" cy="919669"/>
          </a:xfrm>
        </p:spPr>
        <p:txBody>
          <a:bodyPr/>
          <a:lstStyle/>
          <a:p>
            <a:r>
              <a:rPr lang="en-US" dirty="0"/>
              <a:t>Focus Area 1: Waste Reduction and Reuse </a:t>
            </a:r>
            <a:r>
              <a:rPr lang="en-US" dirty="0">
                <a:solidFill>
                  <a:srgbClr val="002060"/>
                </a:solidFill>
              </a:rPr>
              <a:t>(cont’d)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9D57-2640-45B7-A43D-A64D5C240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2" y="1379187"/>
            <a:ext cx="6337302" cy="3764313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Foster community resiliency </a:t>
            </a:r>
            <a:r>
              <a:rPr lang="en-US" sz="2000" dirty="0">
                <a:solidFill>
                  <a:srgbClr val="002060"/>
                </a:solidFill>
              </a:rPr>
              <a:t>by developing programs and supporting proposals and initiatives that prevent and reduce waste, and promote reuse.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Support legislative proposals restricting and reducing single-use plastics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Support legislative proposals enhancing the implementation of the New York State Bag Waste Reduction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Advance community-level reuse and repair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Continue to assist with technical assistance to local communities on prevention, reduction, and reuse</a:t>
            </a:r>
          </a:p>
        </p:txBody>
      </p:sp>
      <p:pic>
        <p:nvPicPr>
          <p:cNvPr id="5" name="Picture 4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F42C08FB-0CC9-F8A1-FA4D-2C69BB6B7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775" y="1379187"/>
            <a:ext cx="2693753" cy="366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1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1430"/>
            <a:ext cx="3772807" cy="484095"/>
          </a:xfr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6" y="726369"/>
            <a:ext cx="5691602" cy="4648840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2D73"/>
                </a:solidFill>
              </a:rPr>
              <a:t>Glossary of Terms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2D73"/>
                </a:solidFill>
              </a:rPr>
              <a:t>Message From the Commissioner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2D73"/>
                </a:solidFill>
              </a:rPr>
              <a:t>Executive Summary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2D73"/>
                </a:solidFill>
              </a:rPr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2D73"/>
                </a:solidFill>
              </a:rPr>
              <a:t>Background on Waste Management in NYS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2D73"/>
                </a:solidFill>
              </a:rPr>
              <a:t>Issues, Challenges, and Opportunities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2D73"/>
                </a:solidFill>
              </a:rPr>
              <a:t>Values and Vision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2D73"/>
                </a:solidFill>
              </a:rPr>
              <a:t>The Future of Materials Management in NYS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2D73"/>
                </a:solidFill>
              </a:rPr>
              <a:t>Waste Projections and Goals 2023-2050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2D73"/>
                </a:solidFill>
              </a:rPr>
              <a:t>Conclusions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2D73"/>
                </a:solidFill>
              </a:rPr>
              <a:t>Appendices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88F802-52E6-0C75-8039-0B235437B4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1" r="1024" b="802"/>
          <a:stretch/>
        </p:blipFill>
        <p:spPr>
          <a:xfrm>
            <a:off x="5760758" y="795525"/>
            <a:ext cx="3238500" cy="41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9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0ADD-2729-4216-B090-FB68E332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01" y="416584"/>
            <a:ext cx="8867376" cy="919669"/>
          </a:xfrm>
        </p:spPr>
        <p:txBody>
          <a:bodyPr/>
          <a:lstStyle/>
          <a:p>
            <a:r>
              <a:rPr lang="en-US" dirty="0"/>
              <a:t>Focus Area 2: Recycling and Recycling Market Development and Resiliency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541BA-2C6B-4AE0-A60A-3A1B7690F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25" y="1517030"/>
            <a:ext cx="8252652" cy="313949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Support proposals, such as EPR for paper and packaging, </a:t>
            </a:r>
            <a:r>
              <a:rPr lang="en-US" dirty="0">
                <a:solidFill>
                  <a:srgbClr val="002060"/>
                </a:solidFill>
              </a:rPr>
              <a:t>that motivate products to reduce the amount of material entering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Increase research collaborations </a:t>
            </a:r>
            <a:r>
              <a:rPr lang="en-US" dirty="0">
                <a:solidFill>
                  <a:srgbClr val="002060"/>
                </a:solidFill>
              </a:rPr>
              <a:t>to improve residential recycling education and promote improved recycling strategies for all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Partner with K-12 schools, colleges, and universities </a:t>
            </a:r>
            <a:r>
              <a:rPr lang="en-US" dirty="0">
                <a:solidFill>
                  <a:srgbClr val="002060"/>
                </a:solidFill>
              </a:rPr>
              <a:t>to educate, engage, and empower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53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0ADD-2729-4216-B090-FB68E332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01" y="416584"/>
            <a:ext cx="8867376" cy="919669"/>
          </a:xfrm>
        </p:spPr>
        <p:txBody>
          <a:bodyPr/>
          <a:lstStyle/>
          <a:p>
            <a:r>
              <a:rPr lang="en-US" dirty="0"/>
              <a:t>Focus Area 2: Recycling and Recycling Market Development and Resiliency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541BA-2C6B-4AE0-A60A-3A1B7690F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361703"/>
            <a:ext cx="8811827" cy="336521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Reduce waste disposal through innovative policy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Support pathways for increased textile and furniture circularity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Support efforts to build capacity for processing secondary materials commodities collected for recycling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Encourage the development and expansion of recycling markets by demonstrating the state’s ability to “lead by example”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77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4F2DD-4D2C-4418-AA0C-1E1E68BB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47427"/>
            <a:ext cx="8610600" cy="919669"/>
          </a:xfrm>
        </p:spPr>
        <p:txBody>
          <a:bodyPr/>
          <a:lstStyle/>
          <a:p>
            <a:r>
              <a:rPr lang="en-US" dirty="0"/>
              <a:t>Focus Area 3: Product Stewardship and Extended Producer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272C-D6F8-4F34-A5CF-468DD53FA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30" y="1428461"/>
            <a:ext cx="5292538" cy="363531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Support broad packaging and paper product legislation </a:t>
            </a:r>
            <a:r>
              <a:rPr lang="en-US" sz="2000" dirty="0">
                <a:solidFill>
                  <a:srgbClr val="002060"/>
                </a:solidFill>
              </a:rPr>
              <a:t>to include all types of products by all generators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Work to improve the state’s existing products stewardship and EPR programs </a:t>
            </a:r>
            <a:r>
              <a:rPr lang="en-US" sz="2000" dirty="0">
                <a:solidFill>
                  <a:srgbClr val="002060"/>
                </a:solidFill>
              </a:rPr>
              <a:t>(e-waste, rechargeable batteries, mercury thermostat, postconsumer paint, pharmaceuticals, carpet)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Promote the development and passage of EPR framework legislation and EPR legislation for priority products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40FB00-13CB-F26A-47E3-B72D36284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246" y="1428461"/>
            <a:ext cx="3111660" cy="28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944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4F2DD-4D2C-4418-AA0C-1E1E68BB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93" y="393039"/>
            <a:ext cx="9012680" cy="575149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Focus Area 4: Organics Reduction and Recycling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272C-D6F8-4F34-A5CF-468DD53FA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893" y="1032542"/>
            <a:ext cx="4639517" cy="4110958"/>
          </a:xfrm>
        </p:spPr>
        <p:txBody>
          <a:bodyPr>
            <a:no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3"/>
                </a:solidFill>
              </a:rPr>
              <a:t>Support expansion of the Food Donation &amp; Food Scraps Recycling law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3"/>
                </a:solidFill>
              </a:rPr>
              <a:t>Support and grow the organics recycling industry </a:t>
            </a:r>
            <a:r>
              <a:rPr lang="en-US" sz="2000" dirty="0">
                <a:solidFill>
                  <a:srgbClr val="002D73"/>
                </a:solidFill>
              </a:rPr>
              <a:t>(guidance, trainings, financial assistance)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3"/>
                </a:solidFill>
              </a:rPr>
              <a:t>Empower residents to compost</a:t>
            </a:r>
            <a:r>
              <a:rPr lang="en-US" sz="2000" dirty="0">
                <a:solidFill>
                  <a:srgbClr val="002D73"/>
                </a:solidFill>
              </a:rPr>
              <a:t> at home or through community programs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3"/>
                </a:solidFill>
              </a:rPr>
              <a:t>Expand markets </a:t>
            </a:r>
            <a:r>
              <a:rPr lang="en-US" sz="2000" dirty="0">
                <a:solidFill>
                  <a:srgbClr val="002D73"/>
                </a:solidFill>
              </a:rPr>
              <a:t>for use of compost, digestate and other end products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3"/>
                </a:solidFill>
              </a:rPr>
              <a:t>Engage the farming and agriculture community </a:t>
            </a:r>
            <a:r>
              <a:rPr lang="en-US" sz="2000" dirty="0">
                <a:solidFill>
                  <a:srgbClr val="002D73"/>
                </a:solidFill>
              </a:rPr>
              <a:t>(composting on-site, compost use, land application, animal feed, etc.)</a:t>
            </a:r>
          </a:p>
        </p:txBody>
      </p:sp>
      <p:pic>
        <p:nvPicPr>
          <p:cNvPr id="4" name="Picture 3" descr="A bulldozer digging in dirt&#10;&#10;Description automatically generated with low confidence">
            <a:extLst>
              <a:ext uri="{FF2B5EF4-FFF2-40B4-BE49-F238E27FC236}">
                <a16:creationId xmlns:a16="http://schemas.microsoft.com/office/drawing/2014/main" id="{C1BF2C6A-5B0D-6B4A-5F21-879A7ACA6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70" r="2" b="2"/>
          <a:stretch/>
        </p:blipFill>
        <p:spPr>
          <a:xfrm>
            <a:off x="4739410" y="1032542"/>
            <a:ext cx="4373163" cy="3929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87678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4F2DD-4D2C-4418-AA0C-1E1E68BB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401216"/>
            <a:ext cx="8610600" cy="919669"/>
          </a:xfrm>
        </p:spPr>
        <p:txBody>
          <a:bodyPr/>
          <a:lstStyle/>
          <a:p>
            <a:r>
              <a:rPr lang="en-US" dirty="0"/>
              <a:t>Focus Area 5: Toxics Reduction in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272C-D6F8-4F34-A5CF-468DD53FA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306645"/>
            <a:ext cx="8610600" cy="343563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Leverage partnerships to expand knowledge of harmful chemicals </a:t>
            </a:r>
            <a:r>
              <a:rPr lang="en-US" dirty="0">
                <a:solidFill>
                  <a:srgbClr val="002060"/>
                </a:solidFill>
              </a:rPr>
              <a:t>in products to promote their reduction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Work with partners to better understand the presence of toxic chemicals such as PFAS and identify preferable alternatives</a:t>
            </a:r>
          </a:p>
          <a:p>
            <a:r>
              <a:rPr lang="en-US" b="1" dirty="0">
                <a:solidFill>
                  <a:srgbClr val="002060"/>
                </a:solidFill>
              </a:rPr>
              <a:t>Support legislation, policy, and initiatives that reduce the presence of toxic materials and contaminants in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Support initiatives that ban materials and chemicals that are a growing concern for people and the environment </a:t>
            </a:r>
          </a:p>
        </p:txBody>
      </p:sp>
    </p:spTree>
    <p:extLst>
      <p:ext uri="{BB962C8B-B14F-4D97-AF65-F5344CB8AC3E}">
        <p14:creationId xmlns:p14="http://schemas.microsoft.com/office/powerpoint/2010/main" val="33695910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4F2DD-4D2C-4418-AA0C-1E1E68BB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570264"/>
            <a:ext cx="8877300" cy="919669"/>
          </a:xfrm>
        </p:spPr>
        <p:txBody>
          <a:bodyPr anchor="ctr">
            <a:noAutofit/>
          </a:bodyPr>
          <a:lstStyle/>
          <a:p>
            <a:r>
              <a:rPr lang="en-US" dirty="0"/>
              <a:t>Focus Area 6: Advanced Design and Operation of Solid Waste Management Facilities and Related Activities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D6EF6-2E84-EEC8-901B-6A967C680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795734"/>
            <a:ext cx="8508465" cy="3347766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D73"/>
                </a:solidFill>
              </a:rPr>
              <a:t>Keep regulations up to date and incorporate climate impact criteria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D73"/>
                </a:solidFill>
              </a:rPr>
              <a:t>Encourage reuse of C&amp;D debris, including excavated material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D73"/>
                </a:solidFill>
              </a:rPr>
              <a:t>Provide technical assistance to facilities to improve operations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D73"/>
                </a:solidFill>
              </a:rPr>
              <a:t>Support requirements for municipalities to develop and implement local solid waste management plans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D73"/>
                </a:solidFill>
              </a:rPr>
              <a:t>Enhance efforts to address waste tires</a:t>
            </a:r>
          </a:p>
        </p:txBody>
      </p:sp>
    </p:spTree>
    <p:extLst>
      <p:ext uri="{BB962C8B-B14F-4D97-AF65-F5344CB8AC3E}">
        <p14:creationId xmlns:p14="http://schemas.microsoft.com/office/powerpoint/2010/main" val="17892899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4F2DD-4D2C-4418-AA0C-1E1E68BB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40" y="407256"/>
            <a:ext cx="8926440" cy="1160288"/>
          </a:xfrm>
        </p:spPr>
        <p:txBody>
          <a:bodyPr anchor="ctr">
            <a:noAutofit/>
          </a:bodyPr>
          <a:lstStyle/>
          <a:p>
            <a:r>
              <a:rPr lang="en-US" dirty="0"/>
              <a:t>Focus Area 6: Advanced Design and Operation of Solid Waste Management Facilities and Related Activities (Cont’d)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D6EF6-2E84-EEC8-901B-6A967C680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40" y="1644383"/>
            <a:ext cx="4783299" cy="3499117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D73"/>
                </a:solidFill>
              </a:rPr>
              <a:t>Minimize GHG emissions from facilities (methane monitoring technologies &amp; leak reductions)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D73"/>
                </a:solidFill>
              </a:rPr>
              <a:t>Support new funding for municipal landfill closure and landfill gas management grant program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D73"/>
                </a:solidFill>
                <a:effectLst/>
                <a:ea typeface="Calibri" panose="020F0502020204030204" pitchFamily="34" charset="0"/>
              </a:rPr>
              <a:t>Continue Inactive Landfill Investigation program and support efforts to solidify wastes that contain PFAS compounds prior to disposal</a:t>
            </a:r>
            <a:endParaRPr lang="en-US" sz="2200" dirty="0">
              <a:solidFill>
                <a:srgbClr val="002D73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B487B9-021C-E955-3910-80316BC793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73" r="-1" b="-1"/>
          <a:stretch/>
        </p:blipFill>
        <p:spPr>
          <a:xfrm>
            <a:off x="4948518" y="1634792"/>
            <a:ext cx="4090941" cy="3383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50915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AF626-F5DB-AA44-2429-1E08B8AAE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447320"/>
            <a:ext cx="8610600" cy="566973"/>
          </a:xfrm>
        </p:spPr>
        <p:txBody>
          <a:bodyPr/>
          <a:lstStyle/>
          <a:p>
            <a:r>
              <a:rPr lang="en-US" dirty="0"/>
              <a:t>Transformative Legislative Action is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A570E-8E30-FE82-56FE-A04B4F4E4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49" y="1014293"/>
            <a:ext cx="8689201" cy="397264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3"/>
                </a:solidFill>
              </a:rPr>
              <a:t>Developing EPR for paper and packaging</a:t>
            </a:r>
            <a:r>
              <a:rPr lang="en-US" dirty="0">
                <a:solidFill>
                  <a:srgbClr val="002D73"/>
                </a:solidFill>
              </a:rPr>
              <a:t>, and framework legislation that allows the addition of other products</a:t>
            </a:r>
            <a:endParaRPr lang="en-US" b="1" dirty="0">
              <a:solidFill>
                <a:srgbClr val="002D7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3"/>
                </a:solidFill>
              </a:rPr>
              <a:t>Expand and amend the existing Food Donation &amp; Food Scraps Recycling Law </a:t>
            </a:r>
            <a:r>
              <a:rPr lang="en-US" dirty="0">
                <a:solidFill>
                  <a:srgbClr val="002D73"/>
                </a:solidFill>
              </a:rPr>
              <a:t>(include smaller businesses and institutions, eliminate the mileage limit to an organics recycling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facility</a:t>
            </a:r>
            <a:r>
              <a:rPr lang="en-US" dirty="0">
                <a:solidFill>
                  <a:srgbClr val="002D73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D73"/>
                </a:solidFill>
              </a:rPr>
              <a:t>Require a per ton disposal disincentive surcharge </a:t>
            </a:r>
            <a:r>
              <a:rPr lang="en-US" dirty="0">
                <a:solidFill>
                  <a:srgbClr val="002D73"/>
                </a:solidFill>
              </a:rPr>
              <a:t>on all waste disposed in NYS and all waste generated in NYS being sent for disposal out-of-state to provide financial support for reduction, reuse and recycling projects</a:t>
            </a:r>
          </a:p>
        </p:txBody>
      </p:sp>
    </p:spTree>
    <p:extLst>
      <p:ext uri="{BB962C8B-B14F-4D97-AF65-F5344CB8AC3E}">
        <p14:creationId xmlns:p14="http://schemas.microsoft.com/office/powerpoint/2010/main" val="19162316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1A14C0-47EC-4585-9549-79357A430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Waste Projections and Goals </a:t>
            </a:r>
            <a:br>
              <a:rPr lang="en-US" i="1"/>
            </a:br>
            <a:r>
              <a:rPr lang="en-US" i="1"/>
              <a:t>2023-2050</a:t>
            </a:r>
          </a:p>
        </p:txBody>
      </p:sp>
    </p:spTree>
    <p:extLst>
      <p:ext uri="{BB962C8B-B14F-4D97-AF65-F5344CB8AC3E}">
        <p14:creationId xmlns:p14="http://schemas.microsoft.com/office/powerpoint/2010/main" val="2111021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929E5F-104C-80D3-CA96-1077E80B7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62" y="399570"/>
            <a:ext cx="8421701" cy="474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27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82EB7-48C6-409C-9CAF-1D41751DA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416584"/>
            <a:ext cx="8610600" cy="478179"/>
          </a:xfrm>
        </p:spPr>
        <p:txBody>
          <a:bodyPr/>
          <a:lstStyle/>
          <a:p>
            <a:r>
              <a:rPr lang="en-US" dirty="0"/>
              <a:t>Appendices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A3010-64BC-405E-94BB-1F42B9CAB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962295"/>
            <a:ext cx="8610600" cy="405537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2D73"/>
                </a:solidFill>
              </a:rPr>
              <a:t>A.	New York State Plan History</a:t>
            </a:r>
          </a:p>
          <a:p>
            <a:r>
              <a:rPr lang="en-US" dirty="0">
                <a:solidFill>
                  <a:srgbClr val="002D73"/>
                </a:solidFill>
              </a:rPr>
              <a:t>B.	Accomplishments since 2010</a:t>
            </a:r>
          </a:p>
          <a:p>
            <a:r>
              <a:rPr lang="en-US" dirty="0">
                <a:solidFill>
                  <a:srgbClr val="002D73"/>
                </a:solidFill>
              </a:rPr>
              <a:t>C.	New York State Waste Generation and Waste Imported</a:t>
            </a:r>
          </a:p>
          <a:p>
            <a:r>
              <a:rPr lang="en-US" dirty="0">
                <a:solidFill>
                  <a:srgbClr val="002D73"/>
                </a:solidFill>
              </a:rPr>
              <a:t>D.	Solid Waste Management Facilities and Transporters</a:t>
            </a:r>
          </a:p>
          <a:p>
            <a:r>
              <a:rPr lang="en-US" dirty="0">
                <a:solidFill>
                  <a:srgbClr val="002D73"/>
                </a:solidFill>
              </a:rPr>
              <a:t>E.	Regional Solid Waste Management and Planning Unit 	Summaries</a:t>
            </a:r>
          </a:p>
          <a:p>
            <a:r>
              <a:rPr lang="en-US" dirty="0">
                <a:solidFill>
                  <a:srgbClr val="002D73"/>
                </a:solidFill>
              </a:rPr>
              <a:t>F.	Local Government Materials Management – Facts and Figures</a:t>
            </a:r>
          </a:p>
          <a:p>
            <a:r>
              <a:rPr lang="en-US" dirty="0">
                <a:solidFill>
                  <a:srgbClr val="002D73"/>
                </a:solidFill>
              </a:rPr>
              <a:t>G.	Disadvantaged Communities and Potential Environmental 	Justice Area Impacts</a:t>
            </a:r>
          </a:p>
          <a:p>
            <a:r>
              <a:rPr lang="en-US" dirty="0">
                <a:solidFill>
                  <a:srgbClr val="002D73"/>
                </a:solidFill>
              </a:rPr>
              <a:t>H.	Projections and Waste Characterization</a:t>
            </a:r>
          </a:p>
          <a:p>
            <a:r>
              <a:rPr lang="en-US" dirty="0">
                <a:solidFill>
                  <a:srgbClr val="002D73"/>
                </a:solidFill>
              </a:rPr>
              <a:t>I.	New York State Materials Management Laws and Relevant 	Regulations </a:t>
            </a:r>
          </a:p>
        </p:txBody>
      </p:sp>
    </p:spTree>
    <p:extLst>
      <p:ext uri="{BB962C8B-B14F-4D97-AF65-F5344CB8AC3E}">
        <p14:creationId xmlns:p14="http://schemas.microsoft.com/office/powerpoint/2010/main" val="9821159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FD4C76-FE87-093B-4D41-7F4E3655F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0719"/>
            <a:ext cx="9124417" cy="339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316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3F9E-8B01-E879-6198-181A2ED2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Solid Waste Management Plan Promotional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5B774-2AAC-AC2E-34FF-FCD61A0A0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650" y="1428461"/>
            <a:ext cx="4167188" cy="35285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Promotional video created to encourage the general public to read the Plan. Informs them of the broader goals and objectives.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Available on DEC’s YouTube page at </a:t>
            </a:r>
            <a:r>
              <a:rPr lang="en-US" dirty="0">
                <a:hlinkClick r:id="rId3"/>
              </a:rPr>
              <a:t>https://youtu.be/9GitZIotcjI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1713BF-4E7C-2CFF-3041-7AFD47BD2E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tretch/>
        </p:blipFill>
        <p:spPr>
          <a:xfrm>
            <a:off x="4719638" y="1841953"/>
            <a:ext cx="4138612" cy="2595953"/>
          </a:xfrm>
        </p:spPr>
      </p:pic>
    </p:spTree>
    <p:extLst>
      <p:ext uri="{BB962C8B-B14F-4D97-AF65-F5344CB8AC3E}">
        <p14:creationId xmlns:p14="http://schemas.microsoft.com/office/powerpoint/2010/main" val="309701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47650" y="508792"/>
            <a:ext cx="3678891" cy="59002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328257" y="1347301"/>
            <a:ext cx="5204247" cy="361918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dirty="0"/>
              <a:t>For more information on the New York State Solid Waste Management Plan: </a:t>
            </a:r>
            <a:r>
              <a:rPr lang="en-US" dirty="0">
                <a:hlinkClick r:id="rId3"/>
              </a:rPr>
              <a:t>https://dec.ny.gov/environmental-protection/waste-management/solid-waste-management-planning/nys</a:t>
            </a:r>
            <a:r>
              <a:rPr lang="en-US" dirty="0"/>
              <a:t> 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Questions and comments can be emailed to </a:t>
            </a:r>
            <a:r>
              <a:rPr lang="en-US" dirty="0">
                <a:hlinkClick r:id="rId4"/>
              </a:rPr>
              <a:t>NYSSolidWastePlan@dec.ny.gov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3E441A-A782-4FD4-9C86-C1579E3E3D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1" r="1024" b="802"/>
          <a:stretch/>
        </p:blipFill>
        <p:spPr>
          <a:xfrm>
            <a:off x="5682268" y="779340"/>
            <a:ext cx="3238500" cy="41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3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F627-C95D-4906-AF9D-9355FEC85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455005"/>
            <a:ext cx="8610600" cy="482448"/>
          </a:xfrm>
        </p:spPr>
        <p:txBody>
          <a:bodyPr/>
          <a:lstStyle/>
          <a:p>
            <a:r>
              <a:rPr lang="en-US" dirty="0"/>
              <a:t>New York State’s Solid Waste Plan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EED40-364B-4FA4-B612-2F12DF05E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45" y="937453"/>
            <a:ext cx="8875057" cy="414937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D73"/>
                </a:solidFill>
              </a:rPr>
              <a:t>Provides high level data and action agenda articulating goals to inform local solid waste management plans.</a:t>
            </a:r>
            <a:br>
              <a:rPr lang="en-US" dirty="0">
                <a:solidFill>
                  <a:srgbClr val="002D73"/>
                </a:solidFill>
              </a:rPr>
            </a:br>
            <a:r>
              <a:rPr lang="en-US" dirty="0">
                <a:solidFill>
                  <a:srgbClr val="002D73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D73"/>
                </a:solidFill>
              </a:rPr>
              <a:t>Fosters development of a robust sustainable materials economy. </a:t>
            </a:r>
            <a:br>
              <a:rPr lang="en-US" dirty="0">
                <a:solidFill>
                  <a:srgbClr val="002D73"/>
                </a:solidFill>
              </a:rPr>
            </a:br>
            <a:endParaRPr lang="en-US" dirty="0">
              <a:solidFill>
                <a:srgbClr val="002D73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D73"/>
                </a:solidFill>
              </a:rPr>
              <a:t>Ensures the safe management of materials to protect public health and the environment.</a:t>
            </a:r>
            <a:br>
              <a:rPr lang="en-US" dirty="0">
                <a:solidFill>
                  <a:srgbClr val="002D73"/>
                </a:solidFill>
              </a:rPr>
            </a:br>
            <a:r>
              <a:rPr lang="en-US" dirty="0">
                <a:solidFill>
                  <a:srgbClr val="002D73"/>
                </a:solidFill>
              </a:rPr>
              <a:t>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D73"/>
                </a:solidFill>
              </a:rPr>
              <a:t>Promotes full public participation, and advance fairness and environmental justice.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7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25AF-47AC-43FB-B459-3858A8E36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4" y="374022"/>
            <a:ext cx="8610600" cy="543921"/>
          </a:xfrm>
        </p:spPr>
        <p:txBody>
          <a:bodyPr/>
          <a:lstStyle/>
          <a:p>
            <a:r>
              <a:rPr lang="en-US" dirty="0"/>
              <a:t>Circular Economy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716B4-E942-4472-8F67-656372314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584" y="1052713"/>
            <a:ext cx="4167188" cy="398801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2D73"/>
                </a:solidFill>
              </a:rPr>
              <a:t>Shift away from the linear “take, make, toss” model</a:t>
            </a:r>
          </a:p>
          <a:p>
            <a:endParaRPr lang="en-US" b="1" dirty="0">
              <a:solidFill>
                <a:srgbClr val="002D7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D73"/>
                </a:solidFill>
              </a:rPr>
              <a:t>A circular economy is a model of production and consumption that involves sharing, leasing, reusing, repairing, refurbishing, and recycling existing material and products for as long as possible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1" indent="-342900"/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DCDA2A-6901-E62F-852A-A9E72FF760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571"/>
          <a:stretch/>
        </p:blipFill>
        <p:spPr>
          <a:xfrm>
            <a:off x="4310695" y="1327094"/>
            <a:ext cx="4585655" cy="2672561"/>
          </a:xfrm>
        </p:spPr>
      </p:pic>
    </p:spTree>
    <p:extLst>
      <p:ext uri="{BB962C8B-B14F-4D97-AF65-F5344CB8AC3E}">
        <p14:creationId xmlns:p14="http://schemas.microsoft.com/office/powerpoint/2010/main" val="143700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649" y="229396"/>
            <a:ext cx="8610600" cy="919669"/>
          </a:xfrm>
        </p:spPr>
        <p:txBody>
          <a:bodyPr/>
          <a:lstStyle/>
          <a:p>
            <a:r>
              <a:rPr lang="en-US" dirty="0"/>
              <a:t>Plan Focus Areas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7649" y="964728"/>
            <a:ext cx="5886112" cy="409136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Waste Reduction and Reuse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Recycling and Recycling Market Development and Resiliency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Product Stewardship and Extended Producer Responsibility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Organics Reduction and Recycling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Toxics Reduction in Products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</a:rPr>
              <a:t>Advanced Design and Operation of  Solid Waste Management Facilities and Related Activities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714D3-EEBC-EFE6-08F9-3FADC17BB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6" r="2437"/>
          <a:stretch/>
        </p:blipFill>
        <p:spPr>
          <a:xfrm>
            <a:off x="5858528" y="750431"/>
            <a:ext cx="3037821" cy="335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2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C4E8-D190-400F-9F4D-210342511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279401"/>
            <a:ext cx="8610600" cy="588895"/>
          </a:xfrm>
        </p:spPr>
        <p:txBody>
          <a:bodyPr/>
          <a:lstStyle/>
          <a:p>
            <a:r>
              <a:rPr lang="en-US" dirty="0"/>
              <a:t>Vision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F4A69-1684-4360-BD92-D0C909B7A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8" y="739234"/>
            <a:ext cx="6302090" cy="4324543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b="0" i="0" u="none" strike="noStrike" baseline="0" dirty="0">
                <a:solidFill>
                  <a:srgbClr val="002D73"/>
                </a:solidFill>
              </a:rPr>
              <a:t>Landfilling and combustion is reduced by </a:t>
            </a:r>
            <a:r>
              <a:rPr lang="en-US" sz="2200" dirty="0">
                <a:solidFill>
                  <a:srgbClr val="002D73"/>
                </a:solidFill>
              </a:rPr>
              <a:t>    </a:t>
            </a:r>
            <a:r>
              <a:rPr lang="en-US" sz="2200" b="0" i="0" u="none" strike="noStrike" baseline="0" dirty="0">
                <a:solidFill>
                  <a:srgbClr val="002D73"/>
                </a:solidFill>
              </a:rPr>
              <a:t>85% by 2050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b="0" i="0" u="none" strike="noStrike" baseline="0" dirty="0">
                <a:solidFill>
                  <a:srgbClr val="002D73"/>
                </a:solidFill>
              </a:rPr>
              <a:t>The circular economy is realized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b="0" i="0" u="none" strike="noStrike" baseline="0" dirty="0">
                <a:solidFill>
                  <a:srgbClr val="002D73"/>
                </a:solidFill>
              </a:rPr>
              <a:t>Collaboration and innovation are    commonplace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b="0" i="0" u="none" strike="noStrike" baseline="0" dirty="0">
                <a:solidFill>
                  <a:srgbClr val="002D73"/>
                </a:solidFill>
              </a:rPr>
              <a:t>“Waste” is a concept of the past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b="0" i="0" u="none" strike="noStrike" baseline="0" dirty="0">
                <a:solidFill>
                  <a:srgbClr val="002D73"/>
                </a:solidFill>
              </a:rPr>
              <a:t>Climate change mitigation is fully implemented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b="0" i="0" u="none" strike="noStrike" baseline="0" dirty="0">
                <a:solidFill>
                  <a:srgbClr val="002D73"/>
                </a:solidFill>
              </a:rPr>
              <a:t>Shared responsibility is a given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b="0" i="0" u="none" strike="noStrike" baseline="0" dirty="0">
                <a:solidFill>
                  <a:srgbClr val="002D73"/>
                </a:solidFill>
              </a:rPr>
              <a:t>Equitable, inclusive, and accessible waste reduction and reuse efforts are widespread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200" b="0" i="0" u="none" strike="noStrike" baseline="0" dirty="0">
                <a:solidFill>
                  <a:srgbClr val="002D73"/>
                </a:solidFill>
              </a:rPr>
              <a:t>Responsible and resilient markets thrive</a:t>
            </a:r>
            <a:endParaRPr lang="en-US" sz="2200" dirty="0">
              <a:solidFill>
                <a:srgbClr val="002D73"/>
              </a:solidFill>
            </a:endParaRPr>
          </a:p>
        </p:txBody>
      </p:sp>
      <p:pic>
        <p:nvPicPr>
          <p:cNvPr id="5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21C89F64-7D56-4913-8226-1BC5CFE4C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55" y="739234"/>
            <a:ext cx="3125107" cy="23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81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16x9_light-dec_identifier.potx" id="{CBA37190-EE9F-423B-8C1B-9166C3A9A84C}" vid="{DA12148C-2283-409A-955E-206521FF2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69b4ac-4a04-437a-a46c-bf81415f4ef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F0F721C89DA48946C2E0F5848702F" ma:contentTypeVersion="13" ma:contentTypeDescription="Create a new document." ma:contentTypeScope="" ma:versionID="5dd17552a5543cd9caaea6c8a7d3f59c">
  <xsd:schema xmlns:xsd="http://www.w3.org/2001/XMLSchema" xmlns:xs="http://www.w3.org/2001/XMLSchema" xmlns:p="http://schemas.microsoft.com/office/2006/metadata/properties" xmlns:ns3="8369b4ac-4a04-437a-a46c-bf81415f4ef0" xmlns:ns4="aa7378d1-67ca-4d72-bef3-cbb9e49b9420" targetNamespace="http://schemas.microsoft.com/office/2006/metadata/properties" ma:root="true" ma:fieldsID="0ed6647db9b2e1a4b15dc92be7b7a161" ns3:_="" ns4:_="">
    <xsd:import namespace="8369b4ac-4a04-437a-a46c-bf81415f4ef0"/>
    <xsd:import namespace="aa7378d1-67ca-4d72-bef3-cbb9e49b94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9b4ac-4a04-437a-a46c-bf81415f4e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378d1-67ca-4d72-bef3-cbb9e49b942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DE3480-7185-4B16-BDA2-FBE276A53C8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a7378d1-67ca-4d72-bef3-cbb9e49b9420"/>
    <ds:schemaRef ds:uri="8369b4ac-4a04-437a-a46c-bf81415f4ef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78804A-14FD-43A1-A554-89C15A048A85}">
  <ds:schemaRefs>
    <ds:schemaRef ds:uri="8369b4ac-4a04-437a-a46c-bf81415f4ef0"/>
    <ds:schemaRef ds:uri="aa7378d1-67ca-4d72-bef3-cbb9e49b94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8921FE8-F988-4EE3-B5BC-1ED4A37048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SSWMP Informational Webinar V2</Template>
  <TotalTime>839</TotalTime>
  <Words>2159</Words>
  <Application>Microsoft Office PowerPoint</Application>
  <PresentationFormat>On-screen Show (16:9)</PresentationFormat>
  <Paragraphs>255</Paragraphs>
  <Slides>52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Times New Roman</vt:lpstr>
      <vt:lpstr>Wingdings</vt:lpstr>
      <vt:lpstr>Office Theme</vt:lpstr>
      <vt:lpstr>New York State Solid Waste Management Plan</vt:lpstr>
      <vt:lpstr>History of State Solid Waste Management Planning </vt:lpstr>
      <vt:lpstr>New York State Solid Waste Management Plan: Building the Circular Economy Through Sustainable Materials Management  (2023 – 2032)</vt:lpstr>
      <vt:lpstr>Table of Contents</vt:lpstr>
      <vt:lpstr>Appendices</vt:lpstr>
      <vt:lpstr>New York State’s Solid Waste Plan  </vt:lpstr>
      <vt:lpstr>Circular Economy</vt:lpstr>
      <vt:lpstr>Plan Focus Areas </vt:lpstr>
      <vt:lpstr>Vision </vt:lpstr>
      <vt:lpstr>Climate Leadership and Community Protection Act (CLCPA)</vt:lpstr>
      <vt:lpstr>Issues, Challenges, and Opportunities</vt:lpstr>
      <vt:lpstr>Issues, Challenges and Opportunities</vt:lpstr>
      <vt:lpstr>Background on Waste Management in New York State</vt:lpstr>
      <vt:lpstr>2018 Waste Generated by Type in New York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Regional Waste Management Variability</vt:lpstr>
      <vt:lpstr>Residential  Waste Collection</vt:lpstr>
      <vt:lpstr>Collection of Residential Waste</vt:lpstr>
      <vt:lpstr>Solid Waste Management Facilities</vt:lpstr>
      <vt:lpstr>Disposal Capacity </vt:lpstr>
      <vt:lpstr>Disposal Facilities</vt:lpstr>
      <vt:lpstr>Impact of Waste Management on PEJAs and DACs</vt:lpstr>
      <vt:lpstr>Identification of PEJAs and DACs</vt:lpstr>
      <vt:lpstr>Impact of Waste Management on PEJAs and DACs - Statewide</vt:lpstr>
      <vt:lpstr>PowerPoint Presentation</vt:lpstr>
      <vt:lpstr>Solid Waste Management Facilities in DACs &amp; Quantity of Waste Handled </vt:lpstr>
      <vt:lpstr>Solid Waste Management Facilities in PEJAs &amp; Quantity of Waste Handled </vt:lpstr>
      <vt:lpstr>Future of Materials Management in NYS</vt:lpstr>
      <vt:lpstr>PowerPoint Presentation</vt:lpstr>
      <vt:lpstr>Action Items </vt:lpstr>
      <vt:lpstr>Focus Area 1: Waste Reduction and Reuse</vt:lpstr>
      <vt:lpstr>Focus Area 1: Waste Reduction and Reuse (cont’d) </vt:lpstr>
      <vt:lpstr>Focus Area 2: Recycling and Recycling Market Development and Resiliency</vt:lpstr>
      <vt:lpstr>Focus Area 2: Recycling and Recycling Market Development and Resiliency (cont’d)</vt:lpstr>
      <vt:lpstr>Focus Area 3: Product Stewardship and Extended Producer Responsibility</vt:lpstr>
      <vt:lpstr>Focus Area 4: Organics Reduction and Recycling</vt:lpstr>
      <vt:lpstr>Focus Area 5: Toxics Reduction in Products</vt:lpstr>
      <vt:lpstr>Focus Area 6: Advanced Design and Operation of Solid Waste Management Facilities and Related Activities </vt:lpstr>
      <vt:lpstr>Focus Area 6: Advanced Design and Operation of Solid Waste Management Facilities and Related Activities (Cont’d)</vt:lpstr>
      <vt:lpstr>Transformative Legislative Action is Needed</vt:lpstr>
      <vt:lpstr>Waste Projections and Goals  2023-2050</vt:lpstr>
      <vt:lpstr>PowerPoint Presentation</vt:lpstr>
      <vt:lpstr>PowerPoint Presentation</vt:lpstr>
      <vt:lpstr>Solid Waste Management Plan Promotional Video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 For Joining!</dc:title>
  <dc:creator>Elmi, Nasibah (DEC)</dc:creator>
  <cp:lastModifiedBy>Mark Hans</cp:lastModifiedBy>
  <cp:revision>22</cp:revision>
  <dcterms:created xsi:type="dcterms:W3CDTF">2023-04-10T14:23:25Z</dcterms:created>
  <dcterms:modified xsi:type="dcterms:W3CDTF">2024-03-24T14:30:00Z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0x0101005A9F0F721C89DA48946C2E0F5848702F</vt:lpwstr>
  </property>
</Properties>
</file>